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2"/>
  </p:notesMasterIdLst>
  <p:sldIdLst>
    <p:sldId id="604" r:id="rId2"/>
    <p:sldId id="605" r:id="rId3"/>
    <p:sldId id="606" r:id="rId4"/>
    <p:sldId id="607" r:id="rId5"/>
    <p:sldId id="608" r:id="rId6"/>
    <p:sldId id="609" r:id="rId7"/>
    <p:sldId id="610" r:id="rId8"/>
    <p:sldId id="611" r:id="rId9"/>
    <p:sldId id="612" r:id="rId10"/>
    <p:sldId id="613" r:id="rId11"/>
    <p:sldId id="614" r:id="rId12"/>
    <p:sldId id="603" r:id="rId13"/>
    <p:sldId id="390" r:id="rId14"/>
    <p:sldId id="479" r:id="rId15"/>
    <p:sldId id="440" r:id="rId16"/>
    <p:sldId id="439" r:id="rId17"/>
    <p:sldId id="548" r:id="rId18"/>
    <p:sldId id="564" r:id="rId19"/>
    <p:sldId id="462" r:id="rId20"/>
    <p:sldId id="498" r:id="rId21"/>
    <p:sldId id="499" r:id="rId22"/>
    <p:sldId id="500" r:id="rId23"/>
    <p:sldId id="446" r:id="rId24"/>
    <p:sldId id="501" r:id="rId25"/>
    <p:sldId id="270" r:id="rId26"/>
    <p:sldId id="502" r:id="rId27"/>
    <p:sldId id="503" r:id="rId28"/>
    <p:sldId id="504" r:id="rId29"/>
    <p:sldId id="447" r:id="rId30"/>
    <p:sldId id="505" r:id="rId31"/>
    <p:sldId id="506" r:id="rId32"/>
    <p:sldId id="519" r:id="rId33"/>
    <p:sldId id="391" r:id="rId34"/>
    <p:sldId id="565" r:id="rId35"/>
    <p:sldId id="277" r:id="rId36"/>
    <p:sldId id="278" r:id="rId37"/>
    <p:sldId id="448" r:id="rId38"/>
    <p:sldId id="545" r:id="rId39"/>
    <p:sldId id="547" r:id="rId40"/>
    <p:sldId id="279" r:id="rId41"/>
    <p:sldId id="280" r:id="rId42"/>
    <p:sldId id="281" r:id="rId43"/>
    <p:sldId id="282" r:id="rId44"/>
    <p:sldId id="283" r:id="rId45"/>
    <p:sldId id="284" r:id="rId46"/>
    <p:sldId id="285" r:id="rId47"/>
    <p:sldId id="449" r:id="rId48"/>
    <p:sldId id="444" r:id="rId49"/>
    <p:sldId id="442" r:id="rId50"/>
    <p:sldId id="465" r:id="rId51"/>
    <p:sldId id="466" r:id="rId52"/>
    <p:sldId id="450" r:id="rId53"/>
    <p:sldId id="566" r:id="rId54"/>
    <p:sldId id="291" r:id="rId55"/>
    <p:sldId id="293" r:id="rId56"/>
    <p:sldId id="452" r:id="rId57"/>
    <p:sldId id="451" r:id="rId58"/>
    <p:sldId id="567" r:id="rId59"/>
    <p:sldId id="295" r:id="rId60"/>
    <p:sldId id="297" r:id="rId61"/>
    <p:sldId id="298" r:id="rId62"/>
    <p:sldId id="299" r:id="rId63"/>
    <p:sldId id="300" r:id="rId64"/>
    <p:sldId id="301" r:id="rId65"/>
    <p:sldId id="302" r:id="rId66"/>
    <p:sldId id="303" r:id="rId67"/>
    <p:sldId id="304" r:id="rId68"/>
    <p:sldId id="568" r:id="rId69"/>
    <p:sldId id="308" r:id="rId70"/>
    <p:sldId id="309" r:id="rId71"/>
    <p:sldId id="310" r:id="rId72"/>
    <p:sldId id="311" r:id="rId73"/>
    <p:sldId id="312" r:id="rId74"/>
    <p:sldId id="313" r:id="rId75"/>
    <p:sldId id="314" r:id="rId76"/>
    <p:sldId id="453" r:id="rId77"/>
    <p:sldId id="527" r:id="rId78"/>
    <p:sldId id="530" r:id="rId79"/>
    <p:sldId id="531" r:id="rId80"/>
    <p:sldId id="532" r:id="rId81"/>
    <p:sldId id="526" r:id="rId82"/>
    <p:sldId id="518" r:id="rId83"/>
    <p:sldId id="396" r:id="rId84"/>
    <p:sldId id="569" r:id="rId85"/>
    <p:sldId id="321" r:id="rId86"/>
    <p:sldId id="322" r:id="rId87"/>
    <p:sldId id="323" r:id="rId88"/>
    <p:sldId id="324" r:id="rId89"/>
    <p:sldId id="486" r:id="rId90"/>
    <p:sldId id="488" r:id="rId91"/>
    <p:sldId id="589" r:id="rId92"/>
    <p:sldId id="591" r:id="rId93"/>
    <p:sldId id="590" r:id="rId94"/>
    <p:sldId id="327" r:id="rId95"/>
    <p:sldId id="489" r:id="rId96"/>
    <p:sldId id="456" r:id="rId97"/>
    <p:sldId id="330" r:id="rId98"/>
    <p:sldId id="331" r:id="rId99"/>
    <p:sldId id="332" r:id="rId100"/>
    <p:sldId id="333" r:id="rId101"/>
    <p:sldId id="334" r:id="rId102"/>
    <p:sldId id="335" r:id="rId103"/>
    <p:sldId id="594" r:id="rId104"/>
    <p:sldId id="336" r:id="rId105"/>
    <p:sldId id="337" r:id="rId106"/>
    <p:sldId id="338" r:id="rId107"/>
    <p:sldId id="339" r:id="rId108"/>
    <p:sldId id="340" r:id="rId109"/>
    <p:sldId id="341" r:id="rId110"/>
    <p:sldId id="342" r:id="rId111"/>
    <p:sldId id="593" r:id="rId112"/>
    <p:sldId id="343" r:id="rId113"/>
    <p:sldId id="344" r:id="rId114"/>
    <p:sldId id="345" r:id="rId115"/>
    <p:sldId id="346" r:id="rId116"/>
    <p:sldId id="347" r:id="rId117"/>
    <p:sldId id="348" r:id="rId118"/>
    <p:sldId id="471" r:id="rId119"/>
    <p:sldId id="349" r:id="rId120"/>
    <p:sldId id="350" r:id="rId121"/>
    <p:sldId id="484" r:id="rId122"/>
    <p:sldId id="472" r:id="rId123"/>
    <p:sldId id="483" r:id="rId124"/>
    <p:sldId id="478" r:id="rId125"/>
    <p:sldId id="482" r:id="rId126"/>
    <p:sldId id="352" r:id="rId127"/>
    <p:sldId id="480" r:id="rId128"/>
    <p:sldId id="490" r:id="rId129"/>
    <p:sldId id="481" r:id="rId130"/>
    <p:sldId id="354" r:id="rId131"/>
    <p:sldId id="355" r:id="rId132"/>
    <p:sldId id="457" r:id="rId133"/>
    <p:sldId id="365" r:id="rId134"/>
    <p:sldId id="494" r:id="rId135"/>
    <p:sldId id="491" r:id="rId136"/>
    <p:sldId id="492" r:id="rId137"/>
    <p:sldId id="369" r:id="rId138"/>
    <p:sldId id="370" r:id="rId139"/>
    <p:sldId id="493" r:id="rId140"/>
    <p:sldId id="371" r:id="rId141"/>
    <p:sldId id="372" r:id="rId142"/>
    <p:sldId id="600" r:id="rId143"/>
    <p:sldId id="495" r:id="rId144"/>
    <p:sldId id="497" r:id="rId145"/>
    <p:sldId id="585" r:id="rId146"/>
    <p:sldId id="374" r:id="rId147"/>
    <p:sldId id="583" r:id="rId148"/>
    <p:sldId id="533" r:id="rId149"/>
    <p:sldId id="538" r:id="rId150"/>
    <p:sldId id="571" r:id="rId151"/>
    <p:sldId id="587" r:id="rId152"/>
    <p:sldId id="570" r:id="rId153"/>
    <p:sldId id="573" r:id="rId154"/>
    <p:sldId id="572" r:id="rId155"/>
    <p:sldId id="574" r:id="rId156"/>
    <p:sldId id="575" r:id="rId157"/>
    <p:sldId id="577" r:id="rId158"/>
    <p:sldId id="588" r:id="rId159"/>
    <p:sldId id="578" r:id="rId160"/>
    <p:sldId id="580" r:id="rId161"/>
    <p:sldId id="601" r:id="rId162"/>
    <p:sldId id="543" r:id="rId163"/>
    <p:sldId id="520" r:id="rId164"/>
    <p:sldId id="581" r:id="rId165"/>
    <p:sldId id="544" r:id="rId166"/>
    <p:sldId id="375" r:id="rId167"/>
    <p:sldId id="534" r:id="rId168"/>
    <p:sldId id="582" r:id="rId169"/>
    <p:sldId id="595" r:id="rId170"/>
    <p:sldId id="596" r:id="rId171"/>
    <p:sldId id="469" r:id="rId172"/>
    <p:sldId id="470" r:id="rId173"/>
    <p:sldId id="468" r:id="rId174"/>
    <p:sldId id="467" r:id="rId175"/>
    <p:sldId id="399" r:id="rId176"/>
    <p:sldId id="410" r:id="rId177"/>
    <p:sldId id="411" r:id="rId178"/>
    <p:sldId id="412" r:id="rId179"/>
    <p:sldId id="413" r:id="rId180"/>
    <p:sldId id="550" r:id="rId181"/>
    <p:sldId id="551" r:id="rId182"/>
    <p:sldId id="552" r:id="rId183"/>
    <p:sldId id="553" r:id="rId184"/>
    <p:sldId id="554" r:id="rId185"/>
    <p:sldId id="555" r:id="rId186"/>
    <p:sldId id="556" r:id="rId187"/>
    <p:sldId id="557" r:id="rId188"/>
    <p:sldId id="558" r:id="rId189"/>
    <p:sldId id="559" r:id="rId190"/>
    <p:sldId id="560" r:id="rId191"/>
    <p:sldId id="414" r:id="rId192"/>
    <p:sldId id="415" r:id="rId193"/>
    <p:sldId id="416" r:id="rId194"/>
    <p:sldId id="417" r:id="rId195"/>
    <p:sldId id="419" r:id="rId196"/>
    <p:sldId id="420" r:id="rId197"/>
    <p:sldId id="561" r:id="rId198"/>
    <p:sldId id="562" r:id="rId199"/>
    <p:sldId id="563" r:id="rId200"/>
    <p:sldId id="421" r:id="rId201"/>
    <p:sldId id="422" r:id="rId202"/>
    <p:sldId id="423" r:id="rId203"/>
    <p:sldId id="400" r:id="rId204"/>
    <p:sldId id="402" r:id="rId205"/>
    <p:sldId id="403" r:id="rId206"/>
    <p:sldId id="404" r:id="rId207"/>
    <p:sldId id="405" r:id="rId208"/>
    <p:sldId id="406" r:id="rId209"/>
    <p:sldId id="407" r:id="rId210"/>
    <p:sldId id="408" r:id="rId2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FF00"/>
    <a:srgbClr val="99CC66"/>
    <a:srgbClr val="CCFF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1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notesMaster" Target="notesMasters/notesMaster1.xml"/><Relationship Id="rId213" Type="http://schemas.openxmlformats.org/officeDocument/2006/relationships/printerSettings" Target="printerSettings/printerSettings1.bin"/><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14" Type="http://schemas.openxmlformats.org/officeDocument/2006/relationships/presProps" Target="presProps.xml"/><Relationship Id="rId215" Type="http://schemas.openxmlformats.org/officeDocument/2006/relationships/viewProps" Target="viewProps.xml"/><Relationship Id="rId216" Type="http://schemas.openxmlformats.org/officeDocument/2006/relationships/theme" Target="theme/theme1.xml"/><Relationship Id="rId2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B4D04E-CFD2-7140-9B0A-D1AB284ACD27}" type="datetimeFigureOut">
              <a:rPr lang="en-US" smtClean="0"/>
              <a:t>10/10/17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DDD4D4-2C99-A444-A514-D893B3C2E9E8}" type="slidenum">
              <a:rPr lang="en-US" smtClean="0"/>
              <a:t>‹#›</a:t>
            </a:fld>
            <a:endParaRPr lang="en-US"/>
          </a:p>
        </p:txBody>
      </p:sp>
    </p:spTree>
    <p:extLst>
      <p:ext uri="{BB962C8B-B14F-4D97-AF65-F5344CB8AC3E}">
        <p14:creationId xmlns:p14="http://schemas.microsoft.com/office/powerpoint/2010/main" val="23567706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22877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16</a:t>
            </a:fld>
            <a:endParaRPr lang="en-US"/>
          </a:p>
        </p:txBody>
      </p:sp>
    </p:spTree>
    <p:extLst>
      <p:ext uri="{BB962C8B-B14F-4D97-AF65-F5344CB8AC3E}">
        <p14:creationId xmlns:p14="http://schemas.microsoft.com/office/powerpoint/2010/main" val="47079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17</a:t>
            </a:fld>
            <a:endParaRPr lang="en-US"/>
          </a:p>
        </p:txBody>
      </p:sp>
    </p:spTree>
    <p:extLst>
      <p:ext uri="{BB962C8B-B14F-4D97-AF65-F5344CB8AC3E}">
        <p14:creationId xmlns:p14="http://schemas.microsoft.com/office/powerpoint/2010/main" val="470795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18</a:t>
            </a:fld>
            <a:endParaRPr lang="en-US"/>
          </a:p>
        </p:txBody>
      </p:sp>
    </p:spTree>
    <p:extLst>
      <p:ext uri="{BB962C8B-B14F-4D97-AF65-F5344CB8AC3E}">
        <p14:creationId xmlns:p14="http://schemas.microsoft.com/office/powerpoint/2010/main" val="47079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is distributed</a:t>
            </a:r>
          </a:p>
          <a:p>
            <a:endParaRPr lang="en-US" dirty="0" smtClean="0"/>
          </a:p>
          <a:p>
            <a:r>
              <a:rPr lang="en-US" dirty="0" smtClean="0"/>
              <a:t>One variable, write it or</a:t>
            </a:r>
            <a:r>
              <a:rPr lang="en-US" baseline="0" dirty="0" smtClean="0"/>
              <a:t> read it.</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19</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is distributed</a:t>
            </a:r>
          </a:p>
          <a:p>
            <a:endParaRPr lang="en-US" dirty="0" smtClean="0"/>
          </a:p>
          <a:p>
            <a:r>
              <a:rPr lang="en-US" dirty="0" smtClean="0"/>
              <a:t>One variable, write it or</a:t>
            </a:r>
            <a:r>
              <a:rPr lang="en-US" baseline="0" dirty="0" smtClean="0"/>
              <a:t> read it.</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20</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is distributed</a:t>
            </a:r>
          </a:p>
          <a:p>
            <a:endParaRPr lang="en-US" dirty="0" smtClean="0"/>
          </a:p>
          <a:p>
            <a:r>
              <a:rPr lang="en-US" dirty="0" smtClean="0"/>
              <a:t>One variable, write it or</a:t>
            </a:r>
            <a:r>
              <a:rPr lang="en-US" baseline="0" dirty="0" smtClean="0"/>
              <a:t> read it.</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21</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is distributed</a:t>
            </a:r>
          </a:p>
          <a:p>
            <a:endParaRPr lang="en-US" dirty="0" smtClean="0"/>
          </a:p>
          <a:p>
            <a:r>
              <a:rPr lang="en-US" dirty="0" smtClean="0"/>
              <a:t>One variable, write it or</a:t>
            </a:r>
            <a:r>
              <a:rPr lang="en-US" baseline="0" dirty="0" smtClean="0"/>
              <a:t> read it.</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22</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Key-value store is like a database, widely used</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23</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Key-value store is like a database, widely used</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24</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some other words on guarantees</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25</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22877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some other words on guarantees</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26</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some other words on guarantees</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27</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some other words on guarantees</a:t>
            </a:r>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28</a:t>
            </a:fld>
            <a:endParaRPr lang="en-US"/>
          </a:p>
        </p:txBody>
      </p:sp>
    </p:spTree>
    <p:extLst>
      <p:ext uri="{BB962C8B-B14F-4D97-AF65-F5344CB8AC3E}">
        <p14:creationId xmlns:p14="http://schemas.microsoft.com/office/powerpoint/2010/main" val="1713096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reduce</a:t>
            </a:r>
            <a:r>
              <a:rPr lang="en-US" baseline="0" dirty="0" smtClean="0"/>
              <a:t> memory overhead</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29</a:t>
            </a:fld>
            <a:endParaRPr lang="en-US"/>
          </a:p>
        </p:txBody>
      </p:sp>
    </p:spTree>
    <p:extLst>
      <p:ext uri="{BB962C8B-B14F-4D97-AF65-F5344CB8AC3E}">
        <p14:creationId xmlns:p14="http://schemas.microsoft.com/office/powerpoint/2010/main" val="1070824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reduce</a:t>
            </a:r>
            <a:r>
              <a:rPr lang="en-US" baseline="0" dirty="0" smtClean="0"/>
              <a:t> memory overhead</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30</a:t>
            </a:fld>
            <a:endParaRPr lang="en-US"/>
          </a:p>
        </p:txBody>
      </p:sp>
    </p:spTree>
    <p:extLst>
      <p:ext uri="{BB962C8B-B14F-4D97-AF65-F5344CB8AC3E}">
        <p14:creationId xmlns:p14="http://schemas.microsoft.com/office/powerpoint/2010/main" val="1070824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reduce</a:t>
            </a:r>
            <a:r>
              <a:rPr lang="en-US" baseline="0" dirty="0" smtClean="0"/>
              <a:t> memory overhead</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31</a:t>
            </a:fld>
            <a:endParaRPr lang="en-US"/>
          </a:p>
        </p:txBody>
      </p:sp>
    </p:spTree>
    <p:extLst>
      <p:ext uri="{BB962C8B-B14F-4D97-AF65-F5344CB8AC3E}">
        <p14:creationId xmlns:p14="http://schemas.microsoft.com/office/powerpoint/2010/main" val="10708240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35</a:t>
            </a:fld>
            <a:endParaRPr lang="en-US"/>
          </a:p>
        </p:txBody>
      </p:sp>
    </p:spTree>
    <p:extLst>
      <p:ext uri="{BB962C8B-B14F-4D97-AF65-F5344CB8AC3E}">
        <p14:creationId xmlns:p14="http://schemas.microsoft.com/office/powerpoint/2010/main" val="3645379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36</a:t>
            </a:fld>
            <a:endParaRPr lang="en-US"/>
          </a:p>
        </p:txBody>
      </p:sp>
    </p:spTree>
    <p:extLst>
      <p:ext uri="{BB962C8B-B14F-4D97-AF65-F5344CB8AC3E}">
        <p14:creationId xmlns:p14="http://schemas.microsoft.com/office/powerpoint/2010/main" val="3645379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37</a:t>
            </a:fld>
            <a:endParaRPr lang="en-US"/>
          </a:p>
        </p:txBody>
      </p:sp>
    </p:spTree>
    <p:extLst>
      <p:ext uri="{BB962C8B-B14F-4D97-AF65-F5344CB8AC3E}">
        <p14:creationId xmlns:p14="http://schemas.microsoft.com/office/powerpoint/2010/main" val="3645379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40</a:t>
            </a:fld>
            <a:endParaRPr lang="en-US"/>
          </a:p>
        </p:txBody>
      </p:sp>
    </p:spTree>
    <p:extLst>
      <p:ext uri="{BB962C8B-B14F-4D97-AF65-F5344CB8AC3E}">
        <p14:creationId xmlns:p14="http://schemas.microsoft.com/office/powerpoint/2010/main" val="364537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622877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43</a:t>
            </a:fld>
            <a:endParaRPr lang="en-US"/>
          </a:p>
        </p:txBody>
      </p:sp>
    </p:spTree>
    <p:extLst>
      <p:ext uri="{BB962C8B-B14F-4D97-AF65-F5344CB8AC3E}">
        <p14:creationId xmlns:p14="http://schemas.microsoft.com/office/powerpoint/2010/main" val="1997844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every server uses replication.</a:t>
            </a:r>
            <a:endParaRPr lang="en-US" dirty="0"/>
          </a:p>
        </p:txBody>
      </p:sp>
      <p:sp>
        <p:nvSpPr>
          <p:cNvPr id="4" name="Slide Number Placeholder 3"/>
          <p:cNvSpPr>
            <a:spLocks noGrp="1"/>
          </p:cNvSpPr>
          <p:nvPr>
            <p:ph type="sldNum" sz="quarter" idx="10"/>
          </p:nvPr>
        </p:nvSpPr>
        <p:spPr/>
        <p:txBody>
          <a:bodyPr/>
          <a:lstStyle/>
          <a:p>
            <a:fld id="{4FDF7081-6888-824C-889A-E688502E3996}" type="slidenum">
              <a:rPr lang="en-US" smtClean="0"/>
              <a:t>62</a:t>
            </a:fld>
            <a:endParaRPr lang="en-US"/>
          </a:p>
        </p:txBody>
      </p:sp>
    </p:spTree>
    <p:extLst>
      <p:ext uri="{BB962C8B-B14F-4D97-AF65-F5344CB8AC3E}">
        <p14:creationId xmlns:p14="http://schemas.microsoft.com/office/powerpoint/2010/main" val="3765576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really presenting the ABD</a:t>
            </a:r>
            <a:r>
              <a:rPr lang="en-US" baseline="0" dirty="0" smtClean="0"/>
              <a:t> algorithm in its full generality. For instance, the read have an additional write step which I am omitting. Further, the paper actually proves that this algorithm is atomic, which is not completely trivial. </a:t>
            </a:r>
            <a:r>
              <a:rPr lang="en-US" dirty="0" smtClean="0"/>
              <a:t>Point</a:t>
            </a:r>
            <a:r>
              <a:rPr lang="en-US" baseline="0" dirty="0" smtClean="0"/>
              <a:t>: every server uses replication. So you send big packets over the network, you store entire values. </a:t>
            </a:r>
            <a:endParaRPr lang="en-US" dirty="0"/>
          </a:p>
        </p:txBody>
      </p:sp>
      <p:sp>
        <p:nvSpPr>
          <p:cNvPr id="4" name="Slide Number Placeholder 3"/>
          <p:cNvSpPr>
            <a:spLocks noGrp="1"/>
          </p:cNvSpPr>
          <p:nvPr>
            <p:ph type="sldNum" sz="quarter" idx="10"/>
          </p:nvPr>
        </p:nvSpPr>
        <p:spPr/>
        <p:txBody>
          <a:bodyPr/>
          <a:lstStyle/>
          <a:p>
            <a:fld id="{4FDF7081-6888-824C-889A-E688502E3996}" type="slidenum">
              <a:rPr lang="en-US" smtClean="0"/>
              <a:t>63</a:t>
            </a:fld>
            <a:endParaRPr lang="en-US"/>
          </a:p>
        </p:txBody>
      </p:sp>
    </p:spTree>
    <p:extLst>
      <p:ext uri="{BB962C8B-B14F-4D97-AF65-F5344CB8AC3E}">
        <p14:creationId xmlns:p14="http://schemas.microsoft.com/office/powerpoint/2010/main" val="37655763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and motivate</a:t>
            </a:r>
            <a:r>
              <a:rPr lang="en-US" baseline="0" dirty="0" smtClean="0"/>
              <a:t> write back</a:t>
            </a:r>
            <a:endParaRPr lang="en-US" dirty="0"/>
          </a:p>
        </p:txBody>
      </p:sp>
      <p:sp>
        <p:nvSpPr>
          <p:cNvPr id="4" name="Slide Number Placeholder 3"/>
          <p:cNvSpPr>
            <a:spLocks noGrp="1"/>
          </p:cNvSpPr>
          <p:nvPr>
            <p:ph type="sldNum" sz="quarter" idx="10"/>
          </p:nvPr>
        </p:nvSpPr>
        <p:spPr/>
        <p:txBody>
          <a:bodyPr/>
          <a:lstStyle/>
          <a:p>
            <a:fld id="{4FDF7081-6888-824C-889A-E688502E3996}" type="slidenum">
              <a:rPr lang="en-US" smtClean="0"/>
              <a:t>64</a:t>
            </a:fld>
            <a:endParaRPr lang="en-US"/>
          </a:p>
        </p:txBody>
      </p:sp>
    </p:spTree>
    <p:extLst>
      <p:ext uri="{BB962C8B-B14F-4D97-AF65-F5344CB8AC3E}">
        <p14:creationId xmlns:p14="http://schemas.microsoft.com/office/powerpoint/2010/main" val="3765576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every server uses replication.</a:t>
            </a:r>
            <a:endParaRPr lang="en-US" dirty="0"/>
          </a:p>
        </p:txBody>
      </p:sp>
      <p:sp>
        <p:nvSpPr>
          <p:cNvPr id="4" name="Slide Number Placeholder 3"/>
          <p:cNvSpPr>
            <a:spLocks noGrp="1"/>
          </p:cNvSpPr>
          <p:nvPr>
            <p:ph type="sldNum" sz="quarter" idx="10"/>
          </p:nvPr>
        </p:nvSpPr>
        <p:spPr/>
        <p:txBody>
          <a:bodyPr/>
          <a:lstStyle/>
          <a:p>
            <a:fld id="{4FDF7081-6888-824C-889A-E688502E3996}" type="slidenum">
              <a:rPr lang="en-US" smtClean="0"/>
              <a:t>65</a:t>
            </a:fld>
            <a:endParaRPr lang="en-US"/>
          </a:p>
        </p:txBody>
      </p:sp>
    </p:spTree>
    <p:extLst>
      <p:ext uri="{BB962C8B-B14F-4D97-AF65-F5344CB8AC3E}">
        <p14:creationId xmlns:p14="http://schemas.microsoft.com/office/powerpoint/2010/main" val="37655763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every server uses replication.</a:t>
            </a:r>
            <a:endParaRPr lang="en-US" dirty="0"/>
          </a:p>
        </p:txBody>
      </p:sp>
      <p:sp>
        <p:nvSpPr>
          <p:cNvPr id="4" name="Slide Number Placeholder 3"/>
          <p:cNvSpPr>
            <a:spLocks noGrp="1"/>
          </p:cNvSpPr>
          <p:nvPr>
            <p:ph type="sldNum" sz="quarter" idx="10"/>
          </p:nvPr>
        </p:nvSpPr>
        <p:spPr/>
        <p:txBody>
          <a:bodyPr/>
          <a:lstStyle/>
          <a:p>
            <a:fld id="{4FDF7081-6888-824C-889A-E688502E3996}" type="slidenum">
              <a:rPr lang="en-US" smtClean="0"/>
              <a:t>67</a:t>
            </a:fld>
            <a:endParaRPr lang="en-US"/>
          </a:p>
        </p:txBody>
      </p:sp>
    </p:spTree>
    <p:extLst>
      <p:ext uri="{BB962C8B-B14F-4D97-AF65-F5344CB8AC3E}">
        <p14:creationId xmlns:p14="http://schemas.microsoft.com/office/powerpoint/2010/main" val="3765576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Discard old versions to save storage</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73</a:t>
            </a:fld>
            <a:endParaRPr lang="en-US"/>
          </a:p>
        </p:txBody>
      </p:sp>
    </p:spTree>
    <p:extLst>
      <p:ext uri="{BB962C8B-B14F-4D97-AF65-F5344CB8AC3E}">
        <p14:creationId xmlns:p14="http://schemas.microsoft.com/office/powerpoint/2010/main" val="1131463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the loop, clever</a:t>
            </a:r>
            <a:r>
              <a:rPr lang="en-US" baseline="0" dirty="0" smtClean="0"/>
              <a:t> coding, motivate concurrency</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76</a:t>
            </a:fld>
            <a:endParaRPr lang="en-US"/>
          </a:p>
        </p:txBody>
      </p:sp>
    </p:spTree>
    <p:extLst>
      <p:ext uri="{BB962C8B-B14F-4D97-AF65-F5344CB8AC3E}">
        <p14:creationId xmlns:p14="http://schemas.microsoft.com/office/powerpoint/2010/main" val="2163996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the loop, clever</a:t>
            </a:r>
            <a:r>
              <a:rPr lang="en-US" baseline="0" dirty="0" smtClean="0"/>
              <a:t> coding, motivate concurrency</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77</a:t>
            </a:fld>
            <a:endParaRPr lang="en-US"/>
          </a:p>
        </p:txBody>
      </p:sp>
    </p:spTree>
    <p:extLst>
      <p:ext uri="{BB962C8B-B14F-4D97-AF65-F5344CB8AC3E}">
        <p14:creationId xmlns:p14="http://schemas.microsoft.com/office/powerpoint/2010/main" val="2163996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the loop, clever</a:t>
            </a:r>
            <a:r>
              <a:rPr lang="en-US" baseline="0" dirty="0" smtClean="0"/>
              <a:t> coding, motivate concurrency</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78</a:t>
            </a:fld>
            <a:endParaRPr lang="en-US"/>
          </a:p>
        </p:txBody>
      </p:sp>
    </p:spTree>
    <p:extLst>
      <p:ext uri="{BB962C8B-B14F-4D97-AF65-F5344CB8AC3E}">
        <p14:creationId xmlns:p14="http://schemas.microsoft.com/office/powerpoint/2010/main" val="2163996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41739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the loop, clever</a:t>
            </a:r>
            <a:r>
              <a:rPr lang="en-US" baseline="0" dirty="0" smtClean="0"/>
              <a:t> coding, motivate concurrency</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79</a:t>
            </a:fld>
            <a:endParaRPr lang="en-US"/>
          </a:p>
        </p:txBody>
      </p:sp>
    </p:spTree>
    <p:extLst>
      <p:ext uri="{BB962C8B-B14F-4D97-AF65-F5344CB8AC3E}">
        <p14:creationId xmlns:p14="http://schemas.microsoft.com/office/powerpoint/2010/main" val="2163996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 the loop, clever</a:t>
            </a:r>
            <a:r>
              <a:rPr lang="en-US" baseline="0" dirty="0" smtClean="0"/>
              <a:t> coding, motivate concurrency</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80</a:t>
            </a:fld>
            <a:endParaRPr lang="en-US"/>
          </a:p>
        </p:txBody>
      </p:sp>
    </p:spTree>
    <p:extLst>
      <p:ext uri="{BB962C8B-B14F-4D97-AF65-F5344CB8AC3E}">
        <p14:creationId xmlns:p14="http://schemas.microsoft.com/office/powerpoint/2010/main" val="21639962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 – degree of </a:t>
            </a:r>
            <a:r>
              <a:rPr lang="en-US" baseline="0" dirty="0" err="1" smtClean="0"/>
              <a:t>aynchrony</a:t>
            </a:r>
            <a:r>
              <a:rPr lang="en-US" baseline="0" dirty="0" smtClean="0"/>
              <a:t>, every time stamp will be called a version</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87</a:t>
            </a:fld>
            <a:endParaRPr lang="en-US"/>
          </a:p>
        </p:txBody>
      </p:sp>
    </p:spTree>
    <p:extLst>
      <p:ext uri="{BB962C8B-B14F-4D97-AF65-F5344CB8AC3E}">
        <p14:creationId xmlns:p14="http://schemas.microsoft.com/office/powerpoint/2010/main" val="14991458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a:t>
            </a:r>
          </a:p>
          <a:p>
            <a:pPr lvl="1"/>
            <a:r>
              <a:rPr lang="en-US" dirty="0" smtClean="0"/>
              <a:t>Decode the latest possible version (</a:t>
            </a:r>
            <a:r>
              <a:rPr lang="en-US" dirty="0" err="1" smtClean="0"/>
              <a:t>globaly</a:t>
            </a:r>
            <a:r>
              <a:rPr lang="en-US" dirty="0" smtClean="0"/>
              <a:t> consistent</a:t>
            </a:r>
            <a:r>
              <a:rPr lang="en-US" baseline="0" dirty="0" smtClean="0"/>
              <a:t> view</a:t>
            </a:r>
            <a:r>
              <a:rPr lang="en-US" dirty="0" smtClean="0"/>
              <a:t>)</a:t>
            </a:r>
          </a:p>
          <a:p>
            <a:pPr marL="342900" lvl="1" indent="-342900">
              <a:buFont typeface="Arial" panose="020B0604020202020204" pitchFamily="34" charset="0"/>
              <a:buChar char="•"/>
            </a:pPr>
            <a:r>
              <a:rPr lang="en-US" sz="3200" dirty="0" smtClean="0">
                <a:solidFill>
                  <a:prstClr val="black"/>
                </a:solidFill>
              </a:rPr>
              <a:t>Asynchrony</a:t>
            </a:r>
          </a:p>
          <a:p>
            <a:pPr lvl="1"/>
            <a:r>
              <a:rPr lang="en-US" dirty="0" smtClean="0"/>
              <a:t>Every server receives different subsets of versions</a:t>
            </a:r>
          </a:p>
          <a:p>
            <a:pPr lvl="1"/>
            <a:r>
              <a:rPr lang="en-US" dirty="0" smtClean="0"/>
              <a:t>Every server has no information about others</a:t>
            </a:r>
          </a:p>
          <a:p>
            <a:endParaRPr lang="en-US" dirty="0"/>
          </a:p>
        </p:txBody>
      </p:sp>
      <p:sp>
        <p:nvSpPr>
          <p:cNvPr id="4" name="Slide Number Placeholder 3"/>
          <p:cNvSpPr>
            <a:spLocks noGrp="1"/>
          </p:cNvSpPr>
          <p:nvPr>
            <p:ph type="sldNum" sz="quarter" idx="10"/>
          </p:nvPr>
        </p:nvSpPr>
        <p:spPr/>
        <p:txBody>
          <a:bodyPr/>
          <a:lstStyle/>
          <a:p>
            <a:fld id="{5EF37DBB-C09E-422E-91A6-07EFAB89BD18}" type="slidenum">
              <a:rPr lang="en-US" smtClean="0"/>
              <a:t>94</a:t>
            </a:fld>
            <a:endParaRPr lang="en-US"/>
          </a:p>
        </p:txBody>
      </p:sp>
    </p:spTree>
    <p:extLst>
      <p:ext uri="{BB962C8B-B14F-4D97-AF65-F5344CB8AC3E}">
        <p14:creationId xmlns:p14="http://schemas.microsoft.com/office/powerpoint/2010/main" val="382092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a:t>
            </a:r>
          </a:p>
          <a:p>
            <a:pPr lvl="1"/>
            <a:r>
              <a:rPr lang="en-US" dirty="0" smtClean="0"/>
              <a:t>Decode the latest possible version (</a:t>
            </a:r>
            <a:r>
              <a:rPr lang="en-US" dirty="0" err="1" smtClean="0"/>
              <a:t>globaly</a:t>
            </a:r>
            <a:r>
              <a:rPr lang="en-US" dirty="0" smtClean="0"/>
              <a:t> consistent</a:t>
            </a:r>
            <a:r>
              <a:rPr lang="en-US" baseline="0" dirty="0" smtClean="0"/>
              <a:t> view</a:t>
            </a:r>
            <a:r>
              <a:rPr lang="en-US" dirty="0" smtClean="0"/>
              <a:t>)</a:t>
            </a:r>
          </a:p>
          <a:p>
            <a:pPr marL="342900" lvl="1" indent="-342900">
              <a:buFont typeface="Arial" panose="020B0604020202020204" pitchFamily="34" charset="0"/>
              <a:buChar char="•"/>
            </a:pPr>
            <a:r>
              <a:rPr lang="en-US" sz="3200" dirty="0" smtClean="0">
                <a:solidFill>
                  <a:prstClr val="black"/>
                </a:solidFill>
              </a:rPr>
              <a:t>Asynchrony</a:t>
            </a:r>
          </a:p>
          <a:p>
            <a:pPr lvl="1"/>
            <a:r>
              <a:rPr lang="en-US" dirty="0" smtClean="0"/>
              <a:t>Every server receives different subsets of versions</a:t>
            </a:r>
          </a:p>
          <a:p>
            <a:pPr lvl="1"/>
            <a:r>
              <a:rPr lang="en-US" dirty="0" smtClean="0"/>
              <a:t>Every server has no information about others</a:t>
            </a:r>
          </a:p>
          <a:p>
            <a:endParaRPr lang="en-US" dirty="0"/>
          </a:p>
        </p:txBody>
      </p:sp>
      <p:sp>
        <p:nvSpPr>
          <p:cNvPr id="4" name="Slide Number Placeholder 3"/>
          <p:cNvSpPr>
            <a:spLocks noGrp="1"/>
          </p:cNvSpPr>
          <p:nvPr>
            <p:ph type="sldNum" sz="quarter" idx="10"/>
          </p:nvPr>
        </p:nvSpPr>
        <p:spPr/>
        <p:txBody>
          <a:bodyPr/>
          <a:lstStyle/>
          <a:p>
            <a:fld id="{5EF37DBB-C09E-422E-91A6-07EFAB89BD18}" type="slidenum">
              <a:rPr lang="en-US" smtClean="0"/>
              <a:t>95</a:t>
            </a:fld>
            <a:endParaRPr lang="en-US"/>
          </a:p>
        </p:txBody>
      </p:sp>
    </p:spTree>
    <p:extLst>
      <p:ext uri="{BB962C8B-B14F-4D97-AF65-F5344CB8AC3E}">
        <p14:creationId xmlns:p14="http://schemas.microsoft.com/office/powerpoint/2010/main" val="3820924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a:t>
            </a:r>
          </a:p>
          <a:p>
            <a:pPr lvl="1"/>
            <a:r>
              <a:rPr lang="en-US" dirty="0" smtClean="0"/>
              <a:t>Decode the latest possible version (</a:t>
            </a:r>
            <a:r>
              <a:rPr lang="en-US" dirty="0" err="1" smtClean="0"/>
              <a:t>globaly</a:t>
            </a:r>
            <a:r>
              <a:rPr lang="en-US" dirty="0" smtClean="0"/>
              <a:t> consistent</a:t>
            </a:r>
            <a:r>
              <a:rPr lang="en-US" baseline="0" dirty="0" smtClean="0"/>
              <a:t> view</a:t>
            </a:r>
            <a:r>
              <a:rPr lang="en-US" dirty="0" smtClean="0"/>
              <a:t>)</a:t>
            </a:r>
          </a:p>
          <a:p>
            <a:pPr marL="342900" lvl="1" indent="-342900">
              <a:buFont typeface="Arial" panose="020B0604020202020204" pitchFamily="34" charset="0"/>
              <a:buChar char="•"/>
            </a:pPr>
            <a:r>
              <a:rPr lang="en-US" sz="3200" dirty="0" smtClean="0">
                <a:solidFill>
                  <a:prstClr val="black"/>
                </a:solidFill>
              </a:rPr>
              <a:t>Asynchrony</a:t>
            </a:r>
          </a:p>
          <a:p>
            <a:pPr lvl="1"/>
            <a:r>
              <a:rPr lang="en-US" dirty="0" smtClean="0"/>
              <a:t>Every server receives different subsets of versions</a:t>
            </a:r>
          </a:p>
          <a:p>
            <a:pPr lvl="1"/>
            <a:r>
              <a:rPr lang="en-US" dirty="0" smtClean="0"/>
              <a:t>Every server has no information about others</a:t>
            </a:r>
          </a:p>
          <a:p>
            <a:endParaRPr lang="en-US" dirty="0"/>
          </a:p>
        </p:txBody>
      </p:sp>
      <p:sp>
        <p:nvSpPr>
          <p:cNvPr id="4" name="Slide Number Placeholder 3"/>
          <p:cNvSpPr>
            <a:spLocks noGrp="1"/>
          </p:cNvSpPr>
          <p:nvPr>
            <p:ph type="sldNum" sz="quarter" idx="10"/>
          </p:nvPr>
        </p:nvSpPr>
        <p:spPr/>
        <p:txBody>
          <a:bodyPr/>
          <a:lstStyle/>
          <a:p>
            <a:fld id="{5EF37DBB-C09E-422E-91A6-07EFAB89BD18}" type="slidenum">
              <a:rPr lang="en-US" smtClean="0"/>
              <a:t>97</a:t>
            </a:fld>
            <a:endParaRPr lang="en-US"/>
          </a:p>
        </p:txBody>
      </p:sp>
    </p:spTree>
    <p:extLst>
      <p:ext uri="{BB962C8B-B14F-4D97-AF65-F5344CB8AC3E}">
        <p14:creationId xmlns:p14="http://schemas.microsoft.com/office/powerpoint/2010/main" val="3820924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a:t>
            </a:r>
          </a:p>
          <a:p>
            <a:pPr lvl="1"/>
            <a:r>
              <a:rPr lang="en-US" dirty="0" smtClean="0"/>
              <a:t>Decode the latest possible version (</a:t>
            </a:r>
            <a:r>
              <a:rPr lang="en-US" dirty="0" err="1" smtClean="0"/>
              <a:t>globaly</a:t>
            </a:r>
            <a:r>
              <a:rPr lang="en-US" dirty="0" smtClean="0"/>
              <a:t> consistent</a:t>
            </a:r>
            <a:r>
              <a:rPr lang="en-US" baseline="0" dirty="0" smtClean="0"/>
              <a:t> view</a:t>
            </a:r>
            <a:r>
              <a:rPr lang="en-US" dirty="0" smtClean="0"/>
              <a:t>)</a:t>
            </a:r>
          </a:p>
          <a:p>
            <a:pPr marL="342900" lvl="1" indent="-342900">
              <a:buFont typeface="Arial" panose="020B0604020202020204" pitchFamily="34" charset="0"/>
              <a:buChar char="•"/>
            </a:pPr>
            <a:r>
              <a:rPr lang="en-US" sz="3200" dirty="0" smtClean="0">
                <a:solidFill>
                  <a:prstClr val="black"/>
                </a:solidFill>
              </a:rPr>
              <a:t>Asynchrony</a:t>
            </a:r>
          </a:p>
          <a:p>
            <a:pPr lvl="1"/>
            <a:r>
              <a:rPr lang="en-US" dirty="0" smtClean="0"/>
              <a:t>Every server receives different subsets of versions</a:t>
            </a:r>
          </a:p>
          <a:p>
            <a:pPr lvl="1"/>
            <a:r>
              <a:rPr lang="en-US" dirty="0" smtClean="0"/>
              <a:t>Every server has no information about others</a:t>
            </a:r>
          </a:p>
          <a:p>
            <a:endParaRPr lang="en-US" dirty="0"/>
          </a:p>
        </p:txBody>
      </p:sp>
      <p:sp>
        <p:nvSpPr>
          <p:cNvPr id="4" name="Slide Number Placeholder 3"/>
          <p:cNvSpPr>
            <a:spLocks noGrp="1"/>
          </p:cNvSpPr>
          <p:nvPr>
            <p:ph type="sldNum" sz="quarter" idx="10"/>
          </p:nvPr>
        </p:nvSpPr>
        <p:spPr/>
        <p:txBody>
          <a:bodyPr/>
          <a:lstStyle/>
          <a:p>
            <a:fld id="{5EF37DBB-C09E-422E-91A6-07EFAB89BD18}" type="slidenum">
              <a:rPr lang="en-US" smtClean="0"/>
              <a:t>98</a:t>
            </a:fld>
            <a:endParaRPr lang="en-US"/>
          </a:p>
        </p:txBody>
      </p:sp>
    </p:spTree>
    <p:extLst>
      <p:ext uri="{BB962C8B-B14F-4D97-AF65-F5344CB8AC3E}">
        <p14:creationId xmlns:p14="http://schemas.microsoft.com/office/powerpoint/2010/main" val="38209243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a:t>
            </a:r>
          </a:p>
          <a:p>
            <a:pPr lvl="1"/>
            <a:r>
              <a:rPr lang="en-US" dirty="0" smtClean="0"/>
              <a:t>Decode the latest possible version (</a:t>
            </a:r>
            <a:r>
              <a:rPr lang="en-US" dirty="0" err="1" smtClean="0"/>
              <a:t>globaly</a:t>
            </a:r>
            <a:r>
              <a:rPr lang="en-US" dirty="0" smtClean="0"/>
              <a:t> consistent</a:t>
            </a:r>
            <a:r>
              <a:rPr lang="en-US" baseline="0" dirty="0" smtClean="0"/>
              <a:t> view</a:t>
            </a:r>
            <a:r>
              <a:rPr lang="en-US" dirty="0" smtClean="0"/>
              <a:t>)</a:t>
            </a:r>
          </a:p>
          <a:p>
            <a:pPr marL="342900" lvl="1" indent="-342900">
              <a:buFont typeface="Arial" panose="020B0604020202020204" pitchFamily="34" charset="0"/>
              <a:buChar char="•"/>
            </a:pPr>
            <a:r>
              <a:rPr lang="en-US" sz="3200" dirty="0" smtClean="0">
                <a:solidFill>
                  <a:prstClr val="black"/>
                </a:solidFill>
              </a:rPr>
              <a:t>Asynchrony</a:t>
            </a:r>
          </a:p>
          <a:p>
            <a:pPr lvl="1"/>
            <a:r>
              <a:rPr lang="en-US" dirty="0" smtClean="0"/>
              <a:t>Every server receives different subsets of versions</a:t>
            </a:r>
          </a:p>
          <a:p>
            <a:pPr lvl="1"/>
            <a:r>
              <a:rPr lang="en-US" dirty="0" smtClean="0"/>
              <a:t>Every server has no information about others</a:t>
            </a:r>
          </a:p>
          <a:p>
            <a:endParaRPr lang="en-US" dirty="0"/>
          </a:p>
        </p:txBody>
      </p:sp>
      <p:sp>
        <p:nvSpPr>
          <p:cNvPr id="4" name="Slide Number Placeholder 3"/>
          <p:cNvSpPr>
            <a:spLocks noGrp="1"/>
          </p:cNvSpPr>
          <p:nvPr>
            <p:ph type="sldNum" sz="quarter" idx="10"/>
          </p:nvPr>
        </p:nvSpPr>
        <p:spPr/>
        <p:txBody>
          <a:bodyPr/>
          <a:lstStyle/>
          <a:p>
            <a:fld id="{5EF37DBB-C09E-422E-91A6-07EFAB89BD18}" type="slidenum">
              <a:rPr lang="en-US" smtClean="0"/>
              <a:t>99</a:t>
            </a:fld>
            <a:endParaRPr lang="en-US"/>
          </a:p>
        </p:txBody>
      </p:sp>
    </p:spTree>
    <p:extLst>
      <p:ext uri="{BB962C8B-B14F-4D97-AF65-F5344CB8AC3E}">
        <p14:creationId xmlns:p14="http://schemas.microsoft.com/office/powerpoint/2010/main" val="3820924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Typo!</a:t>
            </a:r>
            <a:endParaRPr lang="en-US" dirty="0"/>
          </a:p>
        </p:txBody>
      </p:sp>
      <p:sp>
        <p:nvSpPr>
          <p:cNvPr id="4" name="Slide Number Placeholder 3"/>
          <p:cNvSpPr>
            <a:spLocks noGrp="1"/>
          </p:cNvSpPr>
          <p:nvPr>
            <p:ph type="sldNum" sz="quarter" idx="10"/>
          </p:nvPr>
        </p:nvSpPr>
        <p:spPr/>
        <p:txBody>
          <a:bodyPr/>
          <a:lstStyle/>
          <a:p>
            <a:fld id="{1F43D322-B8B1-2D4A-B550-DDE1E6B77A71}" type="slidenum">
              <a:rPr lang="en-US" smtClean="0"/>
              <a:pPr/>
              <a:t>110</a:t>
            </a:fld>
            <a:endParaRPr lang="en-US" dirty="0"/>
          </a:p>
        </p:txBody>
      </p:sp>
    </p:spTree>
    <p:extLst>
      <p:ext uri="{BB962C8B-B14F-4D97-AF65-F5344CB8AC3E}">
        <p14:creationId xmlns:p14="http://schemas.microsoft.com/office/powerpoint/2010/main" val="33118418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Typo!</a:t>
            </a:r>
            <a:endParaRPr lang="en-US" dirty="0"/>
          </a:p>
        </p:txBody>
      </p:sp>
      <p:sp>
        <p:nvSpPr>
          <p:cNvPr id="4" name="Slide Number Placeholder 3"/>
          <p:cNvSpPr>
            <a:spLocks noGrp="1"/>
          </p:cNvSpPr>
          <p:nvPr>
            <p:ph type="sldNum" sz="quarter" idx="10"/>
          </p:nvPr>
        </p:nvSpPr>
        <p:spPr/>
        <p:txBody>
          <a:bodyPr/>
          <a:lstStyle/>
          <a:p>
            <a:fld id="{1F43D322-B8B1-2D4A-B550-DDE1E6B77A71}" type="slidenum">
              <a:rPr lang="en-US" smtClean="0"/>
              <a:pPr/>
              <a:t>111</a:t>
            </a:fld>
            <a:endParaRPr lang="en-US" dirty="0"/>
          </a:p>
        </p:txBody>
      </p:sp>
    </p:spTree>
    <p:extLst>
      <p:ext uri="{BB962C8B-B14F-4D97-AF65-F5344CB8AC3E}">
        <p14:creationId xmlns:p14="http://schemas.microsoft.com/office/powerpoint/2010/main" val="331184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41739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more</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124</a:t>
            </a:fld>
            <a:endParaRPr lang="en-US"/>
          </a:p>
        </p:txBody>
      </p:sp>
    </p:spTree>
    <p:extLst>
      <p:ext uri="{BB962C8B-B14F-4D97-AF65-F5344CB8AC3E}">
        <p14:creationId xmlns:p14="http://schemas.microsoft.com/office/powerpoint/2010/main" val="1066526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more</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126</a:t>
            </a:fld>
            <a:endParaRPr lang="en-US"/>
          </a:p>
        </p:txBody>
      </p:sp>
    </p:spTree>
    <p:extLst>
      <p:ext uri="{BB962C8B-B14F-4D97-AF65-F5344CB8AC3E}">
        <p14:creationId xmlns:p14="http://schemas.microsoft.com/office/powerpoint/2010/main" val="1066526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more</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129</a:t>
            </a:fld>
            <a:endParaRPr lang="en-US"/>
          </a:p>
        </p:txBody>
      </p:sp>
    </p:spTree>
    <p:extLst>
      <p:ext uri="{BB962C8B-B14F-4D97-AF65-F5344CB8AC3E}">
        <p14:creationId xmlns:p14="http://schemas.microsoft.com/office/powerpoint/2010/main" val="10665260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Non-trivial</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138</a:t>
            </a:fld>
            <a:endParaRPr lang="en-US"/>
          </a:p>
        </p:txBody>
      </p:sp>
    </p:spTree>
    <p:extLst>
      <p:ext uri="{BB962C8B-B14F-4D97-AF65-F5344CB8AC3E}">
        <p14:creationId xmlns:p14="http://schemas.microsoft.com/office/powerpoint/2010/main" val="21933954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Non-trivial</a:t>
            </a:r>
            <a:endParaRPr lang="en-US" dirty="0"/>
          </a:p>
        </p:txBody>
      </p:sp>
      <p:sp>
        <p:nvSpPr>
          <p:cNvPr id="4" name="Slide Number Placeholder 3"/>
          <p:cNvSpPr>
            <a:spLocks noGrp="1"/>
          </p:cNvSpPr>
          <p:nvPr>
            <p:ph type="sldNum" sz="quarter" idx="10"/>
          </p:nvPr>
        </p:nvSpPr>
        <p:spPr/>
        <p:txBody>
          <a:bodyPr/>
          <a:lstStyle/>
          <a:p>
            <a:fld id="{F2DDD4D4-2C99-A444-A514-D893B3C2E9E8}" type="slidenum">
              <a:rPr lang="en-US" smtClean="0"/>
              <a:t>139</a:t>
            </a:fld>
            <a:endParaRPr lang="en-US"/>
          </a:p>
        </p:txBody>
      </p:sp>
    </p:spTree>
    <p:extLst>
      <p:ext uri="{BB962C8B-B14F-4D97-AF65-F5344CB8AC3E}">
        <p14:creationId xmlns:p14="http://schemas.microsoft.com/office/powerpoint/2010/main" val="2193395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F7081-6888-824C-889A-E688502E3996}" type="slidenum">
              <a:rPr lang="en-US" smtClean="0"/>
              <a:t>200</a:t>
            </a:fld>
            <a:endParaRPr lang="en-US"/>
          </a:p>
        </p:txBody>
      </p:sp>
    </p:spTree>
    <p:extLst>
      <p:ext uri="{BB962C8B-B14F-4D97-AF65-F5344CB8AC3E}">
        <p14:creationId xmlns:p14="http://schemas.microsoft.com/office/powerpoint/2010/main" val="30983532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DF7081-6888-824C-889A-E688502E3996}" type="slidenum">
              <a:rPr lang="en-US" smtClean="0"/>
              <a:t>201</a:t>
            </a:fld>
            <a:endParaRPr lang="en-US"/>
          </a:p>
        </p:txBody>
      </p:sp>
    </p:spTree>
    <p:extLst>
      <p:ext uri="{BB962C8B-B14F-4D97-AF65-F5344CB8AC3E}">
        <p14:creationId xmlns:p14="http://schemas.microsoft.com/office/powerpoint/2010/main" val="30983532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204</a:t>
            </a:fld>
            <a:endParaRPr lang="en-US"/>
          </a:p>
        </p:txBody>
      </p:sp>
    </p:spTree>
    <p:extLst>
      <p:ext uri="{BB962C8B-B14F-4D97-AF65-F5344CB8AC3E}">
        <p14:creationId xmlns:p14="http://schemas.microsoft.com/office/powerpoint/2010/main" val="1597447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205</a:t>
            </a:fld>
            <a:endParaRPr lang="en-US"/>
          </a:p>
        </p:txBody>
      </p:sp>
    </p:spTree>
    <p:extLst>
      <p:ext uri="{BB962C8B-B14F-4D97-AF65-F5344CB8AC3E}">
        <p14:creationId xmlns:p14="http://schemas.microsoft.com/office/powerpoint/2010/main" val="15974475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207</a:t>
            </a:fld>
            <a:endParaRPr lang="en-US"/>
          </a:p>
        </p:txBody>
      </p:sp>
    </p:spTree>
    <p:extLst>
      <p:ext uri="{BB962C8B-B14F-4D97-AF65-F5344CB8AC3E}">
        <p14:creationId xmlns:p14="http://schemas.microsoft.com/office/powerpoint/2010/main" val="1597447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417399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209</a:t>
            </a:fld>
            <a:endParaRPr lang="en-US"/>
          </a:p>
        </p:txBody>
      </p:sp>
    </p:spTree>
    <p:extLst>
      <p:ext uri="{BB962C8B-B14F-4D97-AF65-F5344CB8AC3E}">
        <p14:creationId xmlns:p14="http://schemas.microsoft.com/office/powerpoint/2010/main" val="1597447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0FB464-83E0-0547-8DF3-9436395403AC}" type="slidenum">
              <a:rPr lang="en-US" smtClean="0"/>
              <a:t>210</a:t>
            </a:fld>
            <a:endParaRPr lang="en-US"/>
          </a:p>
        </p:txBody>
      </p:sp>
    </p:spTree>
    <p:extLst>
      <p:ext uri="{BB962C8B-B14F-4D97-AF65-F5344CB8AC3E}">
        <p14:creationId xmlns:p14="http://schemas.microsoft.com/office/powerpoint/2010/main" val="159744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41739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41739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Theory,</a:t>
            </a:r>
            <a:r>
              <a:rPr lang="en-US" baseline="0" dirty="0" smtClean="0"/>
              <a:t> data is big, changes very fast</a:t>
            </a:r>
            <a:endParaRPr lang="en-US" dirty="0"/>
          </a:p>
        </p:txBody>
      </p:sp>
      <p:sp>
        <p:nvSpPr>
          <p:cNvPr id="4" name="Slide Number Placeholder 3"/>
          <p:cNvSpPr>
            <a:spLocks noGrp="1"/>
          </p:cNvSpPr>
          <p:nvPr>
            <p:ph type="sldNum" sz="quarter" idx="10"/>
          </p:nvPr>
        </p:nvSpPr>
        <p:spPr/>
        <p:txBody>
          <a:bodyPr/>
          <a:lstStyle/>
          <a:p>
            <a:fld id="{DB5DE024-89E1-C142-9E5F-13AEE97F86EF}" type="slidenum">
              <a:rPr lang="en-US" smtClean="0"/>
              <a:t>15</a:t>
            </a:fld>
            <a:endParaRPr lang="en-US"/>
          </a:p>
        </p:txBody>
      </p:sp>
    </p:spTree>
    <p:extLst>
      <p:ext uri="{BB962C8B-B14F-4D97-AF65-F5344CB8AC3E}">
        <p14:creationId xmlns:p14="http://schemas.microsoft.com/office/powerpoint/2010/main" val="721251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D06FB8-57E6-504C-9698-ECD2DB88F9C0}"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359887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06FB8-57E6-504C-9698-ECD2DB88F9C0}"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261834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06FB8-57E6-504C-9698-ECD2DB88F9C0}"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298226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06FB8-57E6-504C-9698-ECD2DB88F9C0}"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300532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D06FB8-57E6-504C-9698-ECD2DB88F9C0}" type="datetimeFigureOut">
              <a:rPr lang="en-US" smtClean="0"/>
              <a:t>10/10/17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231567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D06FB8-57E6-504C-9698-ECD2DB88F9C0}"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181856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D06FB8-57E6-504C-9698-ECD2DB88F9C0}" type="datetimeFigureOut">
              <a:rPr lang="en-US" smtClean="0"/>
              <a:t>10/10/17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25474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06FB8-57E6-504C-9698-ECD2DB88F9C0}" type="datetimeFigureOut">
              <a:rPr lang="en-US" smtClean="0"/>
              <a:t>10/10/17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228533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D06FB8-57E6-504C-9698-ECD2DB88F9C0}" type="datetimeFigureOut">
              <a:rPr lang="en-US" smtClean="0"/>
              <a:t>10/10/17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166561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06FB8-57E6-504C-9698-ECD2DB88F9C0}"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2422879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06FB8-57E6-504C-9698-ECD2DB88F9C0}" type="datetimeFigureOut">
              <a:rPr lang="en-US" smtClean="0"/>
              <a:t>10/10/17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A67D1-C410-2545-8671-C15F8271B75A}" type="slidenum">
              <a:rPr lang="en-US" smtClean="0"/>
              <a:t>‹#›</a:t>
            </a:fld>
            <a:endParaRPr lang="en-US"/>
          </a:p>
        </p:txBody>
      </p:sp>
    </p:spTree>
    <p:extLst>
      <p:ext uri="{BB962C8B-B14F-4D97-AF65-F5344CB8AC3E}">
        <p14:creationId xmlns:p14="http://schemas.microsoft.com/office/powerpoint/2010/main" val="15250742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06FB8-57E6-504C-9698-ECD2DB88F9C0}" type="datetimeFigureOut">
              <a:rPr lang="en-US" smtClean="0"/>
              <a:t>10/10/17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A67D1-C410-2545-8671-C15F8271B75A}" type="slidenum">
              <a:rPr lang="en-US" smtClean="0"/>
              <a:t>‹#›</a:t>
            </a:fld>
            <a:endParaRPr lang="en-US"/>
          </a:p>
        </p:txBody>
      </p:sp>
    </p:spTree>
    <p:extLst>
      <p:ext uri="{BB962C8B-B14F-4D97-AF65-F5344CB8AC3E}">
        <p14:creationId xmlns:p14="http://schemas.microsoft.com/office/powerpoint/2010/main" val="297118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61.emf"/></Relationships>
</file>

<file path=ppt/slides/_rels/slide102.xml.rels><?xml version="1.0" encoding="UTF-8" standalone="yes"?>
<Relationships xmlns="http://schemas.openxmlformats.org/package/2006/relationships"><Relationship Id="rId3" Type="http://schemas.openxmlformats.org/officeDocument/2006/relationships/image" Target="../media/image61.emf"/><Relationship Id="rId4"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em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e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0.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111.x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14.png"/><Relationship Id="rId7" Type="http://schemas.openxmlformats.org/officeDocument/2006/relationships/image" Target="../media/image77.emf"/><Relationship Id="rId8" Type="http://schemas.openxmlformats.org/officeDocument/2006/relationships/image" Target="../media/image78.emf"/><Relationship Id="rId1" Type="http://schemas.openxmlformats.org/officeDocument/2006/relationships/slideLayout" Target="../slideLayouts/slideLayout2.xml"/><Relationship Id="rId2" Type="http://schemas.openxmlformats.org/officeDocument/2006/relationships/image" Target="../media/image73.emf"/></Relationships>
</file>

<file path=ppt/slides/_rels/slide116.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14.png"/><Relationship Id="rId7" Type="http://schemas.openxmlformats.org/officeDocument/2006/relationships/image" Target="../media/image77.emf"/><Relationship Id="rId8" Type="http://schemas.openxmlformats.org/officeDocument/2006/relationships/image" Target="../media/image78.emf"/><Relationship Id="rId9" Type="http://schemas.openxmlformats.org/officeDocument/2006/relationships/image" Target="../media/image79.emf"/><Relationship Id="rId1" Type="http://schemas.openxmlformats.org/officeDocument/2006/relationships/slideLayout" Target="../slideLayouts/slideLayout2.xml"/><Relationship Id="rId2" Type="http://schemas.openxmlformats.org/officeDocument/2006/relationships/image" Target="../media/image73.emf"/></Relationships>
</file>

<file path=ppt/slides/_rels/slide117.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14.png"/><Relationship Id="rId7" Type="http://schemas.openxmlformats.org/officeDocument/2006/relationships/image" Target="../media/image77.emf"/><Relationship Id="rId8" Type="http://schemas.openxmlformats.org/officeDocument/2006/relationships/image" Target="../media/image78.emf"/><Relationship Id="rId9" Type="http://schemas.openxmlformats.org/officeDocument/2006/relationships/image" Target="../media/image79.emf"/><Relationship Id="rId10" Type="http://schemas.openxmlformats.org/officeDocument/2006/relationships/image" Target="../media/image80.emf"/><Relationship Id="rId1" Type="http://schemas.openxmlformats.org/officeDocument/2006/relationships/slideLayout" Target="../slideLayouts/slideLayout2.xml"/><Relationship Id="rId2" Type="http://schemas.openxmlformats.org/officeDocument/2006/relationships/image" Target="../media/image73.emf"/></Relationships>
</file>

<file path=ppt/slides/_rels/slide118.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14.png"/><Relationship Id="rId7" Type="http://schemas.openxmlformats.org/officeDocument/2006/relationships/image" Target="../media/image77.emf"/><Relationship Id="rId8" Type="http://schemas.openxmlformats.org/officeDocument/2006/relationships/image" Target="../media/image80.emf"/><Relationship Id="rId9" Type="http://schemas.openxmlformats.org/officeDocument/2006/relationships/image" Target="../media/image78.emf"/><Relationship Id="rId10" Type="http://schemas.openxmlformats.org/officeDocument/2006/relationships/image" Target="../media/image79.emf"/><Relationship Id="rId1" Type="http://schemas.openxmlformats.org/officeDocument/2006/relationships/slideLayout" Target="../slideLayouts/slideLayout2.xml"/><Relationship Id="rId2" Type="http://schemas.openxmlformats.org/officeDocument/2006/relationships/image" Target="../media/image73.e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14.png"/><Relationship Id="rId5"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22.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14.png"/><Relationship Id="rId5" Type="http://schemas.openxmlformats.org/officeDocument/2006/relationships/image" Target="../media/image61.emf"/><Relationship Id="rId6"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2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3.emf"/><Relationship Id="rId5" Type="http://schemas.openxmlformats.org/officeDocument/2006/relationships/image" Target="../media/image81.emf"/><Relationship Id="rId6" Type="http://schemas.openxmlformats.org/officeDocument/2006/relationships/image" Target="../media/image62.emf"/><Relationship Id="rId7"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3.emf"/><Relationship Id="rId5" Type="http://schemas.openxmlformats.org/officeDocument/2006/relationships/image" Target="../media/image81.emf"/><Relationship Id="rId6" Type="http://schemas.openxmlformats.org/officeDocument/2006/relationships/image" Target="../media/image62.emf"/><Relationship Id="rId7"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emf"/></Relationships>
</file>

<file path=ppt/slides/_rels/slide1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3.emf"/><Relationship Id="rId5" Type="http://schemas.openxmlformats.org/officeDocument/2006/relationships/image" Target="../media/image81.emf"/><Relationship Id="rId6" Type="http://schemas.openxmlformats.org/officeDocument/2006/relationships/image" Target="../media/image62.emf"/><Relationship Id="rId7" Type="http://schemas.openxmlformats.org/officeDocument/2006/relationships/image" Target="../media/image61.emf"/><Relationship Id="rId8" Type="http://schemas.openxmlformats.org/officeDocument/2006/relationships/image" Target="../media/image82.emf"/><Relationship Id="rId9" Type="http://schemas.openxmlformats.org/officeDocument/2006/relationships/image" Target="../media/image83.emf"/><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e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5.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emf"/></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emf"/><Relationship Id="rId3" Type="http://schemas.openxmlformats.org/officeDocument/2006/relationships/image" Target="../media/image87.e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emf"/><Relationship Id="rId3" Type="http://schemas.openxmlformats.org/officeDocument/2006/relationships/image" Target="../media/image87.emf"/></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emf"/><Relationship Id="rId3" Type="http://schemas.openxmlformats.org/officeDocument/2006/relationships/image" Target="../media/image89.emf"/></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91.emf"/><Relationship Id="rId4" Type="http://schemas.openxmlformats.org/officeDocument/2006/relationships/image" Target="../media/image92.emf"/><Relationship Id="rId5" Type="http://schemas.openxmlformats.org/officeDocument/2006/relationships/image" Target="../media/image93.emf"/><Relationship Id="rId6" Type="http://schemas.openxmlformats.org/officeDocument/2006/relationships/image" Target="../media/image94.emf"/><Relationship Id="rId7" Type="http://schemas.openxmlformats.org/officeDocument/2006/relationships/image" Target="../media/image95.emf"/><Relationship Id="rId8" Type="http://schemas.openxmlformats.org/officeDocument/2006/relationships/image" Target="../media/image96.emf"/><Relationship Id="rId9" Type="http://schemas.openxmlformats.org/officeDocument/2006/relationships/image" Target="../media/image97.emf"/><Relationship Id="rId1" Type="http://schemas.openxmlformats.org/officeDocument/2006/relationships/slideLayout" Target="../slideLayouts/slideLayout2.xml"/><Relationship Id="rId2" Type="http://schemas.openxmlformats.org/officeDocument/2006/relationships/image" Target="../media/image9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_rels/slide150.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5" Type="http://schemas.openxmlformats.org/officeDocument/2006/relationships/image" Target="../media/image98.emf"/><Relationship Id="rId6" Type="http://schemas.openxmlformats.org/officeDocument/2006/relationships/image" Target="../media/image99.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1.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0.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2.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1.emf"/><Relationship Id="rId8" Type="http://schemas.openxmlformats.org/officeDocument/2006/relationships/image" Target="../media/image100.emf"/><Relationship Id="rId9" Type="http://schemas.openxmlformats.org/officeDocument/2006/relationships/image" Target="../media/image102.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3.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3.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4.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4.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5.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1.emf"/><Relationship Id="rId8" Type="http://schemas.openxmlformats.org/officeDocument/2006/relationships/image" Target="../media/image105.emf"/><Relationship Id="rId9" Type="http://schemas.openxmlformats.org/officeDocument/2006/relationships/image" Target="../media/image104.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6.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1.emf"/><Relationship Id="rId5" Type="http://schemas.openxmlformats.org/officeDocument/2006/relationships/image" Target="../media/image98.emf"/><Relationship Id="rId6" Type="http://schemas.openxmlformats.org/officeDocument/2006/relationships/image" Target="../media/image99.emf"/><Relationship Id="rId7" Type="http://schemas.openxmlformats.org/officeDocument/2006/relationships/image" Target="../media/image106.emf"/><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xml"/><Relationship Id="rId3" Type="http://schemas.openxmlformats.org/officeDocument/2006/relationships/slide" Target="slide1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slide" Target="slide66.xml"/><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7.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slide17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emf"/><Relationship Id="rId5" Type="http://schemas.openxmlformats.org/officeDocument/2006/relationships/image" Target="../media/image108.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15.emf"/><Relationship Id="rId11" Type="http://schemas.openxmlformats.org/officeDocument/2006/relationships/image" Target="../media/image109.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9.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7.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07.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1" Type="http://schemas.openxmlformats.org/officeDocument/2006/relationships/image" Target="../media/image110.emf"/><Relationship Id="rId12" Type="http://schemas.openxmlformats.org/officeDocument/2006/relationships/image" Target="../media/image111.emf"/><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6.png"/><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15.emf"/></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emf"/></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emf"/></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emf"/></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79.xml"/><Relationship Id="rId3" Type="http://schemas.openxmlformats.org/officeDocument/2006/relationships/slide" Target="slide7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205.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14.png"/><Relationship Id="rId5" Type="http://schemas.openxmlformats.org/officeDocument/2006/relationships/image" Target="../media/image114.emf"/><Relationship Id="rId6" Type="http://schemas.openxmlformats.org/officeDocument/2006/relationships/image" Target="../media/image115.emf"/><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emf"/></Relationships>
</file>

<file path=ppt/slides/_rels/slide207.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14.png"/><Relationship Id="rId5" Type="http://schemas.openxmlformats.org/officeDocument/2006/relationships/image" Target="../media/image114.emf"/><Relationship Id="rId6" Type="http://schemas.openxmlformats.org/officeDocument/2006/relationships/image" Target="../media/image117.emf"/><Relationship Id="rId7" Type="http://schemas.openxmlformats.org/officeDocument/2006/relationships/image" Target="../media/image118.emf"/><Relationship Id="rId8" Type="http://schemas.openxmlformats.org/officeDocument/2006/relationships/image" Target="../media/image115.emf"/><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emf"/><Relationship Id="rId3" Type="http://schemas.openxmlformats.org/officeDocument/2006/relationships/image" Target="../media/image119.emf"/></Relationships>
</file>

<file path=ppt/slides/_rels/slide209.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14.png"/><Relationship Id="rId5" Type="http://schemas.openxmlformats.org/officeDocument/2006/relationships/image" Target="../media/image114.emf"/><Relationship Id="rId6" Type="http://schemas.openxmlformats.org/officeDocument/2006/relationships/image" Target="../media/image117.emf"/><Relationship Id="rId7" Type="http://schemas.openxmlformats.org/officeDocument/2006/relationships/image" Target="../media/image118.emf"/><Relationship Id="rId8" Type="http://schemas.openxmlformats.org/officeDocument/2006/relationships/image" Target="../media/image115.emf"/><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0.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14.png"/><Relationship Id="rId5" Type="http://schemas.openxmlformats.org/officeDocument/2006/relationships/image" Target="../media/image114.emf"/><Relationship Id="rId6" Type="http://schemas.openxmlformats.org/officeDocument/2006/relationships/image" Target="../media/image117.emf"/><Relationship Id="rId7" Type="http://schemas.openxmlformats.org/officeDocument/2006/relationships/image" Target="../media/image120.emf"/><Relationship Id="rId8" Type="http://schemas.openxmlformats.org/officeDocument/2006/relationships/image" Target="../media/image118.emf"/><Relationship Id="rId9" Type="http://schemas.openxmlformats.org/officeDocument/2006/relationships/image" Target="../media/image115.emf"/><Relationship Id="rId10" Type="http://schemas.openxmlformats.org/officeDocument/2006/relationships/slide" Target="slide130.xml"/><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 Id="rId3" Type="http://schemas.openxmlformats.org/officeDocument/2006/relationships/image" Target="../media/image11.emf"/></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8.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16.emf"/><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19.emf"/><Relationship Id="rId9" Type="http://schemas.openxmlformats.org/officeDocument/2006/relationships/image" Target="../media/image20.emf"/><Relationship Id="rId10"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1.emf"/><Relationship Id="rId7" Type="http://schemas.openxmlformats.org/officeDocument/2006/relationships/image" Target="../media/image32.emf"/><Relationship Id="rId8" Type="http://schemas.openxmlformats.org/officeDocument/2006/relationships/image" Target="../media/image33.emf"/><Relationship Id="rId9"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73.xml.rels><?xml version="1.0" encoding="UTF-8" standalone="yes"?>
<Relationships xmlns="http://schemas.openxmlformats.org/package/2006/relationships"><Relationship Id="rId11" Type="http://schemas.openxmlformats.org/officeDocument/2006/relationships/image" Target="../media/image35.emf"/><Relationship Id="rId12" Type="http://schemas.openxmlformats.org/officeDocument/2006/relationships/image" Target="../media/image36.emf"/><Relationship Id="rId13" Type="http://schemas.openxmlformats.org/officeDocument/2006/relationships/image" Target="../media/image37.emf"/><Relationship Id="rId14" Type="http://schemas.openxmlformats.org/officeDocument/2006/relationships/image" Target="../media/image38.emf"/><Relationship Id="rId15" Type="http://schemas.openxmlformats.org/officeDocument/2006/relationships/image" Target="../media/image39.emf"/><Relationship Id="rId16" Type="http://schemas.openxmlformats.org/officeDocument/2006/relationships/image" Target="../media/image40.emf"/><Relationship Id="rId17"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emf"/><Relationship Id="rId4" Type="http://schemas.openxmlformats.org/officeDocument/2006/relationships/image" Target="../media/image6.png"/><Relationship Id="rId5" Type="http://schemas.openxmlformats.org/officeDocument/2006/relationships/image" Target="../media/image15.emf"/><Relationship Id="rId6" Type="http://schemas.openxmlformats.org/officeDocument/2006/relationships/image" Target="../media/image29.emf"/><Relationship Id="rId7" Type="http://schemas.openxmlformats.org/officeDocument/2006/relationships/image" Target="../media/image30.emf"/><Relationship Id="rId8" Type="http://schemas.openxmlformats.org/officeDocument/2006/relationships/image" Target="../media/image31.emf"/><Relationship Id="rId9" Type="http://schemas.openxmlformats.org/officeDocument/2006/relationships/image" Target="../media/image32.emf"/><Relationship Id="rId10" Type="http://schemas.openxmlformats.org/officeDocument/2006/relationships/image" Target="../media/image33.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4.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image" Target="../media/image48.emf"/><Relationship Id="rId13" Type="http://schemas.openxmlformats.org/officeDocument/2006/relationships/image" Target="../media/image49.emf"/><Relationship Id="rId14" Type="http://schemas.openxmlformats.org/officeDocument/2006/relationships/image" Target="../media/image50.emf"/><Relationship Id="rId15" Type="http://schemas.openxmlformats.org/officeDocument/2006/relationships/image" Target="../media/image51.emf"/><Relationship Id="rId16"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1.emf"/><Relationship Id="rId4" Type="http://schemas.openxmlformats.org/officeDocument/2006/relationships/image" Target="../media/image14.png"/><Relationship Id="rId5" Type="http://schemas.openxmlformats.org/officeDocument/2006/relationships/image" Target="../media/image15.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0" Type="http://schemas.openxmlformats.org/officeDocument/2006/relationships/image" Target="../media/image46.emf"/></Relationships>
</file>

<file path=ppt/slides/_rels/slide95.xml.rels><?xml version="1.0" encoding="UTF-8" standalone="yes"?>
<Relationships xmlns="http://schemas.openxmlformats.org/package/2006/relationships"><Relationship Id="rId11" Type="http://schemas.openxmlformats.org/officeDocument/2006/relationships/image" Target="../media/image47.emf"/><Relationship Id="rId12" Type="http://schemas.openxmlformats.org/officeDocument/2006/relationships/image" Target="../media/image48.emf"/><Relationship Id="rId13" Type="http://schemas.openxmlformats.org/officeDocument/2006/relationships/image" Target="../media/image49.emf"/><Relationship Id="rId14" Type="http://schemas.openxmlformats.org/officeDocument/2006/relationships/image" Target="../media/image50.emf"/><Relationship Id="rId15" Type="http://schemas.openxmlformats.org/officeDocument/2006/relationships/image" Target="../media/image51.emf"/><Relationship Id="rId16"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1.emf"/><Relationship Id="rId4" Type="http://schemas.openxmlformats.org/officeDocument/2006/relationships/image" Target="../media/image14.png"/><Relationship Id="rId5" Type="http://schemas.openxmlformats.org/officeDocument/2006/relationships/image" Target="../media/image15.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0" Type="http://schemas.openxmlformats.org/officeDocument/2006/relationships/image" Target="../media/image46.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4.png"/><Relationship Id="rId4" Type="http://schemas.openxmlformats.org/officeDocument/2006/relationships/image" Target="../media/image15.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emf"/><Relationship Id="rId10" Type="http://schemas.openxmlformats.org/officeDocument/2006/relationships/image" Target="../media/image47.emf"/></Relationships>
</file>

<file path=ppt/slides/_rels/slide98.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14.png"/><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8" Type="http://schemas.openxmlformats.org/officeDocument/2006/relationships/image" Target="../media/image57.emf"/><Relationship Id="rId9" Type="http://schemas.openxmlformats.org/officeDocument/2006/relationships/image" Target="../media/image58.emf"/><Relationship Id="rId10" Type="http://schemas.openxmlformats.org/officeDocument/2006/relationships/image" Target="../media/image59.emf"/><Relationship Id="rId11"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9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8" Type="http://schemas.openxmlformats.org/officeDocument/2006/relationships/image" Target="../media/image58.emf"/><Relationship Id="rId9" Type="http://schemas.openxmlformats.org/officeDocument/2006/relationships/image" Target="../media/image59.emf"/><Relationship Id="rId10" Type="http://schemas.openxmlformats.org/officeDocument/2006/relationships/image" Target="../media/image60.emf"/><Relationship Id="rId11"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376"/>
            <a:ext cx="7772400" cy="1470025"/>
          </a:xfrm>
        </p:spPr>
        <p:txBody>
          <a:bodyPr>
            <a:normAutofit/>
          </a:bodyPr>
          <a:lstStyle/>
          <a:p>
            <a:r>
              <a:rPr lang="en-US" sz="3600" dirty="0" smtClean="0">
                <a:latin typeface="Helvetica Neue Light"/>
                <a:cs typeface="Helvetica Neue Light"/>
              </a:rPr>
              <a:t>Codes for Distributed Computing</a:t>
            </a:r>
            <a:endParaRPr lang="en-US" sz="3600" dirty="0">
              <a:latin typeface="Helvetica Neue Light"/>
              <a:cs typeface="Helvetica Neue Light"/>
            </a:endParaRPr>
          </a:p>
        </p:txBody>
      </p:sp>
      <p:sp>
        <p:nvSpPr>
          <p:cNvPr id="3" name="Subtitle 2"/>
          <p:cNvSpPr>
            <a:spLocks noGrp="1"/>
          </p:cNvSpPr>
          <p:nvPr>
            <p:ph type="subTitle" idx="1"/>
          </p:nvPr>
        </p:nvSpPr>
        <p:spPr>
          <a:xfrm>
            <a:off x="1212717" y="3886200"/>
            <a:ext cx="7699607" cy="1972062"/>
          </a:xfrm>
        </p:spPr>
        <p:txBody>
          <a:bodyPr>
            <a:normAutofit fontScale="92500" lnSpcReduction="10000"/>
          </a:bodyPr>
          <a:lstStyle/>
          <a:p>
            <a:r>
              <a:rPr lang="en-US" dirty="0" smtClean="0">
                <a:solidFill>
                  <a:schemeClr val="tx1">
                    <a:lumMod val="50000"/>
                    <a:lumOff val="50000"/>
                  </a:schemeClr>
                </a:solidFill>
                <a:latin typeface="Helvetica Neue Light"/>
                <a:cs typeface="Helvetica Neue Light"/>
              </a:rPr>
              <a:t>ISIT 2017 Tutorial</a:t>
            </a:r>
          </a:p>
          <a:p>
            <a:endParaRPr lang="en-US" dirty="0">
              <a:solidFill>
                <a:schemeClr val="tx1">
                  <a:lumMod val="50000"/>
                  <a:lumOff val="50000"/>
                </a:schemeClr>
              </a:solidFill>
              <a:latin typeface="Helvetica Neue Light"/>
              <a:cs typeface="Helvetica Neue Light"/>
            </a:endParaRPr>
          </a:p>
          <a:p>
            <a:r>
              <a:rPr lang="en-US" sz="2800" dirty="0" smtClean="0">
                <a:solidFill>
                  <a:schemeClr val="tx1">
                    <a:lumMod val="50000"/>
                    <a:lumOff val="50000"/>
                  </a:schemeClr>
                </a:solidFill>
                <a:latin typeface="Helvetica Neue Light"/>
                <a:cs typeface="Helvetica Neue Light"/>
              </a:rPr>
              <a:t>Viveck R. Cadambe (Pennsylvania State </a:t>
            </a:r>
            <a:r>
              <a:rPr lang="en-US" sz="2800" smtClean="0">
                <a:solidFill>
                  <a:schemeClr val="tx1">
                    <a:lumMod val="50000"/>
                    <a:lumOff val="50000"/>
                  </a:schemeClr>
                </a:solidFill>
                <a:latin typeface="Helvetica Neue Light"/>
                <a:cs typeface="Helvetica Neue Light"/>
              </a:rPr>
              <a:t>University)</a:t>
            </a:r>
            <a:endParaRPr lang="en-US" sz="2800" dirty="0" smtClean="0">
              <a:solidFill>
                <a:schemeClr val="tx1">
                  <a:lumMod val="50000"/>
                  <a:lumOff val="50000"/>
                </a:schemeClr>
              </a:solidFill>
              <a:latin typeface="Helvetica Neue Light"/>
              <a:cs typeface="Helvetica Neue Light"/>
            </a:endParaRPr>
          </a:p>
          <a:p>
            <a:r>
              <a:rPr lang="en-US" sz="2800" dirty="0" err="1" smtClean="0">
                <a:solidFill>
                  <a:schemeClr val="tx1">
                    <a:lumMod val="50000"/>
                    <a:lumOff val="50000"/>
                  </a:schemeClr>
                </a:solidFill>
                <a:latin typeface="Helvetica Neue Light"/>
                <a:cs typeface="Helvetica Neue Light"/>
              </a:rPr>
              <a:t>Pulkit</a:t>
            </a:r>
            <a:r>
              <a:rPr lang="en-US" sz="2800" dirty="0" smtClean="0">
                <a:solidFill>
                  <a:schemeClr val="tx1">
                    <a:lumMod val="50000"/>
                    <a:lumOff val="50000"/>
                  </a:schemeClr>
                </a:solidFill>
                <a:latin typeface="Helvetica Neue Light"/>
                <a:cs typeface="Helvetica Neue Light"/>
              </a:rPr>
              <a:t> Grover (Carnegie Mellon University)</a:t>
            </a:r>
            <a:endParaRPr lang="en-US" sz="2800" dirty="0">
              <a:solidFill>
                <a:schemeClr val="tx1">
                  <a:lumMod val="50000"/>
                  <a:lumOff val="50000"/>
                </a:schemeClr>
              </a:solidFill>
              <a:latin typeface="Helvetica Neue Light"/>
              <a:cs typeface="Helvetica Neue Light"/>
            </a:endParaRPr>
          </a:p>
        </p:txBody>
      </p:sp>
    </p:spTree>
    <p:extLst>
      <p:ext uri="{BB962C8B-B14F-4D97-AF65-F5344CB8AC3E}">
        <p14:creationId xmlns:p14="http://schemas.microsoft.com/office/powerpoint/2010/main" val="4141736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77800"/>
            <a:ext cx="8716596" cy="1057275"/>
          </a:xfrm>
        </p:spPr>
        <p:txBody>
          <a:bodyPr/>
          <a:lstStyle/>
          <a:p>
            <a:pPr>
              <a:defRPr/>
            </a:pPr>
            <a:r>
              <a:rPr lang="en-US" sz="3200" dirty="0" smtClean="0">
                <a:solidFill>
                  <a:srgbClr val="0000FF"/>
                </a:solidFill>
                <a:latin typeface="Helvetica Neue Light"/>
                <a:cs typeface="Helvetica Neue Light"/>
              </a:rPr>
              <a:t>Outline</a:t>
            </a:r>
            <a:endParaRPr sz="3200" dirty="0">
              <a:latin typeface="Arial" panose="020B0604020202020204" pitchFamily="34" charset="0"/>
              <a:cs typeface="Arial" panose="020B0604020202020204" pitchFamily="34" charset="0"/>
            </a:endParaRPr>
          </a:p>
        </p:txBody>
      </p:sp>
      <p:sp>
        <p:nvSpPr>
          <p:cNvPr id="6" name="TextBox 5"/>
          <p:cNvSpPr txBox="1"/>
          <p:nvPr/>
        </p:nvSpPr>
        <p:spPr>
          <a:xfrm>
            <a:off x="76200" y="2119219"/>
            <a:ext cx="8763000" cy="3139321"/>
          </a:xfrm>
          <a:prstGeom prst="rect">
            <a:avLst/>
          </a:prstGeom>
          <a:noFill/>
        </p:spPr>
        <p:txBody>
          <a:bodyPr wrap="square" rtlCol="0">
            <a:spAutoFit/>
          </a:bodyPr>
          <a:lstStyle/>
          <a:p>
            <a:pPr marL="285750" indent="-285750">
              <a:buFont typeface="Arial"/>
              <a:buChar char="•"/>
            </a:pPr>
            <a:r>
              <a:rPr lang="en-US" sz="2200" dirty="0" smtClean="0">
                <a:latin typeface="Helvetica Neue Light"/>
                <a:cs typeface="Helvetica Neue Light"/>
              </a:rPr>
              <a:t>Information theory and codes for </a:t>
            </a:r>
            <a:r>
              <a:rPr lang="en-US" sz="2200" dirty="0">
                <a:latin typeface="Helvetica Neue Light"/>
                <a:cs typeface="Helvetica Neue Light"/>
              </a:rPr>
              <a:t>s</a:t>
            </a:r>
            <a:r>
              <a:rPr lang="en-US" sz="2200" dirty="0" smtClean="0">
                <a:latin typeface="Helvetica Neue Light"/>
                <a:cs typeface="Helvetica Neue Light"/>
              </a:rPr>
              <a:t>hared </a:t>
            </a:r>
            <a:r>
              <a:rPr lang="en-US" sz="2200" dirty="0">
                <a:latin typeface="Helvetica Neue Light"/>
                <a:cs typeface="Helvetica Neue Light"/>
              </a:rPr>
              <a:t>m</a:t>
            </a:r>
            <a:r>
              <a:rPr lang="en-US" sz="2200" dirty="0" smtClean="0">
                <a:latin typeface="Helvetica Neue Light"/>
                <a:cs typeface="Helvetica Neue Light"/>
              </a:rPr>
              <a:t>emory </a:t>
            </a:r>
            <a:r>
              <a:rPr lang="en-US" sz="2200" dirty="0">
                <a:latin typeface="Helvetica Neue Light"/>
                <a:cs typeface="Helvetica Neue Light"/>
              </a:rPr>
              <a:t>e</a:t>
            </a:r>
            <a:r>
              <a:rPr lang="en-US" sz="2200" dirty="0" smtClean="0">
                <a:latin typeface="Helvetica Neue Light"/>
                <a:cs typeface="Helvetica Neue Light"/>
              </a:rPr>
              <a:t>mulation</a:t>
            </a:r>
          </a:p>
          <a:p>
            <a:pPr lvl="1"/>
            <a:endParaRPr lang="en-US" sz="2200" dirty="0" smtClean="0">
              <a:latin typeface="Helvetica Neue Light"/>
              <a:cs typeface="Helvetica Neue Light"/>
            </a:endParaRPr>
          </a:p>
          <a:p>
            <a:pPr lvl="1"/>
            <a:endParaRPr lang="en-US" sz="2200" dirty="0" smtClean="0">
              <a:latin typeface="Helvetica Neue Light"/>
              <a:cs typeface="Helvetica Neue Light"/>
            </a:endParaRPr>
          </a:p>
          <a:p>
            <a:pPr lvl="1"/>
            <a:endParaRPr lang="en-US" sz="2200" dirty="0">
              <a:latin typeface="Helvetica Neue Light"/>
              <a:cs typeface="Helvetica Neue Light"/>
            </a:endParaRPr>
          </a:p>
          <a:p>
            <a:pPr lvl="1"/>
            <a:endParaRPr lang="en-US" sz="2200" dirty="0">
              <a:latin typeface="Helvetica Neue Light"/>
              <a:cs typeface="Helvetica Neue Light"/>
            </a:endParaRPr>
          </a:p>
          <a:p>
            <a:pPr lvl="1"/>
            <a:endParaRPr lang="en-US" sz="2200" dirty="0">
              <a:latin typeface="Helvetica Neue Light"/>
              <a:cs typeface="Helvetica Neue Light"/>
            </a:endParaRPr>
          </a:p>
          <a:p>
            <a:pPr marL="285750" indent="-285750">
              <a:buFont typeface="Arial"/>
              <a:buChar char="•"/>
            </a:pPr>
            <a:r>
              <a:rPr lang="en-US" sz="2200" dirty="0" smtClean="0">
                <a:latin typeface="Helvetica Neue Light"/>
                <a:cs typeface="Helvetica Neue Light"/>
              </a:rPr>
              <a:t>Codes for distributed linear data processing</a:t>
            </a:r>
          </a:p>
          <a:p>
            <a:pPr marL="742950" lvl="1" indent="-285750">
              <a:buFont typeface="Arial"/>
              <a:buChar char="•"/>
            </a:pPr>
            <a:endParaRPr lang="en-US" sz="2200" dirty="0" smtClean="0">
              <a:latin typeface="Helvetica Neue Light"/>
              <a:cs typeface="Helvetica Neue Light"/>
            </a:endParaRPr>
          </a:p>
          <a:p>
            <a:pPr marL="742950" lvl="1" indent="-285750">
              <a:buFont typeface="Arial"/>
              <a:buChar char="•"/>
            </a:pPr>
            <a:endParaRPr lang="en-US" sz="2200" dirty="0" smtClean="0">
              <a:latin typeface="Helvetica Neue Light"/>
              <a:cs typeface="Helvetica Neue Light"/>
            </a:endParaRPr>
          </a:p>
        </p:txBody>
      </p:sp>
    </p:spTree>
    <p:extLst>
      <p:ext uri="{BB962C8B-B14F-4D97-AF65-F5344CB8AC3E}">
        <p14:creationId xmlns:p14="http://schemas.microsoft.com/office/powerpoint/2010/main" val="3022887742"/>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00BE7DB-A0E8-4831-A192-9F7B509529CF}" type="slidenum">
              <a:rPr lang="en-US" smtClean="0"/>
              <a:t>100</a:t>
            </a:fld>
            <a:endParaRPr lang="en-US"/>
          </a:p>
        </p:txBody>
      </p:sp>
      <p:sp>
        <p:nvSpPr>
          <p:cNvPr id="11" name="Content Placeholder 10"/>
          <p:cNvSpPr>
            <a:spLocks noGrp="1"/>
          </p:cNvSpPr>
          <p:nvPr>
            <p:ph idx="1"/>
          </p:nvPr>
        </p:nvSpPr>
        <p:spPr>
          <a:xfrm>
            <a:off x="457200" y="1268303"/>
            <a:ext cx="8229600" cy="4525963"/>
          </a:xfrm>
        </p:spPr>
        <p:txBody>
          <a:bodyPr>
            <a:normAutofit/>
          </a:bodyPr>
          <a:lstStyle/>
          <a:p>
            <a:r>
              <a:rPr lang="en-US" i="1" dirty="0" smtClean="0">
                <a:solidFill>
                  <a:srgbClr val="0000FF"/>
                </a:solidFill>
                <a:latin typeface="Helvetica Neue Light"/>
                <a:cs typeface="Helvetica Neue Light"/>
              </a:rPr>
              <a:t>n</a:t>
            </a:r>
            <a:r>
              <a:rPr lang="en-US" dirty="0" smtClean="0">
                <a:latin typeface="Helvetica Neue Light"/>
                <a:cs typeface="Helvetica Neue Light"/>
              </a:rPr>
              <a:t> servers</a:t>
            </a:r>
          </a:p>
          <a:p>
            <a:r>
              <a:rPr lang="en-US" i="1" dirty="0" smtClean="0">
                <a:solidFill>
                  <a:srgbClr val="0000FF"/>
                </a:solidFill>
                <a:latin typeface="Helvetica Neue Light"/>
                <a:cs typeface="Helvetica Neue Light"/>
              </a:rPr>
              <a:t>T</a:t>
            </a:r>
            <a:r>
              <a:rPr lang="en-US" dirty="0" smtClean="0">
                <a:latin typeface="Helvetica Neue Light"/>
                <a:cs typeface="Helvetica Neue Light"/>
              </a:rPr>
              <a:t> versions</a:t>
            </a:r>
          </a:p>
          <a:p>
            <a:r>
              <a:rPr lang="en-US" i="1" dirty="0" smtClean="0">
                <a:solidFill>
                  <a:srgbClr val="0000FF"/>
                </a:solidFill>
                <a:latin typeface="Helvetica Neue Light"/>
                <a:cs typeface="Helvetica Neue Light"/>
              </a:rPr>
              <a:t>c</a:t>
            </a:r>
            <a:r>
              <a:rPr lang="en-US" dirty="0" smtClean="0">
                <a:latin typeface="Helvetica Neue Light"/>
                <a:cs typeface="Helvetica Neue Light"/>
              </a:rPr>
              <a:t> connectivity</a:t>
            </a:r>
            <a:endParaRPr lang="en-US" dirty="0">
              <a:latin typeface="Helvetica Neue Light"/>
              <a:cs typeface="Helvetica Neue Light"/>
            </a:endParaRPr>
          </a:p>
          <a:p>
            <a:r>
              <a:rPr lang="en-US" dirty="0" smtClean="0">
                <a:latin typeface="Helvetica Neue Light"/>
                <a:cs typeface="Helvetica Neue Light"/>
              </a:rPr>
              <a:t>Goal: decode the latest common version or later version  among </a:t>
            </a:r>
            <a:r>
              <a:rPr lang="en-US" i="1" dirty="0" smtClean="0">
                <a:latin typeface="Helvetica Neue Light"/>
                <a:cs typeface="Helvetica Neue Light"/>
              </a:rPr>
              <a:t>every</a:t>
            </a:r>
            <a:r>
              <a:rPr lang="en-US" dirty="0" smtClean="0">
                <a:latin typeface="Helvetica Neue Light"/>
                <a:cs typeface="Helvetica Neue Light"/>
              </a:rPr>
              <a:t> set of c servers</a:t>
            </a:r>
          </a:p>
          <a:p>
            <a:r>
              <a:rPr lang="en-US" dirty="0" smtClean="0">
                <a:latin typeface="Helvetica Neue Light"/>
                <a:cs typeface="Helvetica Neue Light"/>
              </a:rPr>
              <a:t>Minimize the storage cost </a:t>
            </a:r>
          </a:p>
          <a:p>
            <a:pPr lvl="1"/>
            <a:r>
              <a:rPr lang="en-US" dirty="0" smtClean="0">
                <a:latin typeface="Helvetica Neue Light"/>
                <a:cs typeface="Helvetica Neue Light"/>
              </a:rPr>
              <a:t>Worst case, across all “states”</a:t>
            </a:r>
          </a:p>
          <a:p>
            <a:pPr lvl="1"/>
            <a:r>
              <a:rPr lang="en-US" dirty="0" smtClean="0">
                <a:latin typeface="Helvetica Neue Light"/>
                <a:cs typeface="Helvetica Neue Light"/>
              </a:rPr>
              <a:t>across all servers </a:t>
            </a:r>
          </a:p>
        </p:txBody>
      </p:sp>
      <p:sp>
        <p:nvSpPr>
          <p:cNvPr id="32" name="Title 1"/>
          <p:cNvSpPr>
            <a:spLocks noGrp="1"/>
          </p:cNvSpPr>
          <p:nvPr>
            <p:ph type="title"/>
          </p:nvPr>
        </p:nvSpPr>
        <p:spPr>
          <a:xfrm>
            <a:off x="384315" y="-242572"/>
            <a:ext cx="8709585" cy="1325563"/>
          </a:xfrm>
        </p:spPr>
        <p:txBody>
          <a:bodyPr>
            <a:normAutofit/>
          </a:bodyPr>
          <a:lstStyle/>
          <a:p>
            <a:r>
              <a:rPr lang="en-US" sz="3600" dirty="0" smtClean="0">
                <a:latin typeface="Helvetica Neue Light"/>
                <a:cs typeface="Helvetica Neue Light"/>
              </a:rPr>
              <a:t>The MVC problem</a:t>
            </a:r>
            <a:endParaRPr lang="en-US" sz="3600" dirty="0">
              <a:latin typeface="Helvetica Neue Light"/>
              <a:cs typeface="Helvetica Neue Light"/>
            </a:endParaRPr>
          </a:p>
        </p:txBody>
      </p:sp>
    </p:spTree>
    <p:extLst>
      <p:ext uri="{BB962C8B-B14F-4D97-AF65-F5344CB8AC3E}">
        <p14:creationId xmlns:p14="http://schemas.microsoft.com/office/powerpoint/2010/main" val="2078767409"/>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25563"/>
          </a:xfrm>
        </p:spPr>
        <p:txBody>
          <a:bodyPr/>
          <a:lstStyle/>
          <a:p>
            <a:r>
              <a:rPr lang="en-US" dirty="0" smtClean="0">
                <a:latin typeface="Helvetica Neue Light"/>
                <a:cs typeface="Helvetica Neue Light"/>
              </a:rPr>
              <a:t>Solution 1: Replication</a:t>
            </a:r>
            <a:endParaRPr lang="en-US" dirty="0">
              <a:latin typeface="Helvetica Neue Light"/>
              <a:cs typeface="Helvetica Neue Light"/>
            </a:endParaRPr>
          </a:p>
        </p:txBody>
      </p:sp>
      <p:sp>
        <p:nvSpPr>
          <p:cNvPr id="8" name="Rounded Rectangle 7"/>
          <p:cNvSpPr/>
          <p:nvPr/>
        </p:nvSpPr>
        <p:spPr>
          <a:xfrm>
            <a:off x="1968085" y="3754137"/>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latin typeface="Helvetica Neue Light"/>
              <a:cs typeface="Helvetica Neue Light"/>
            </a:endParaRPr>
          </a:p>
        </p:txBody>
      </p:sp>
      <p:sp>
        <p:nvSpPr>
          <p:cNvPr id="9" name="Rounded Rectangle 8"/>
          <p:cNvSpPr/>
          <p:nvPr/>
        </p:nvSpPr>
        <p:spPr>
          <a:xfrm>
            <a:off x="3211762" y="3731043"/>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latin typeface="Helvetica Neue Light"/>
              <a:cs typeface="Helvetica Neue Light"/>
            </a:endParaRPr>
          </a:p>
        </p:txBody>
      </p:sp>
      <p:sp>
        <p:nvSpPr>
          <p:cNvPr id="10" name="Rounded Rectangle 9"/>
          <p:cNvSpPr/>
          <p:nvPr/>
        </p:nvSpPr>
        <p:spPr>
          <a:xfrm>
            <a:off x="4455439" y="3727857"/>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latin typeface="Helvetica Neue Light"/>
              <a:cs typeface="Helvetica Neue Light"/>
            </a:endParaRPr>
          </a:p>
        </p:txBody>
      </p:sp>
      <p:sp>
        <p:nvSpPr>
          <p:cNvPr id="11" name="Rounded Rectangle 10"/>
          <p:cNvSpPr/>
          <p:nvPr/>
        </p:nvSpPr>
        <p:spPr>
          <a:xfrm>
            <a:off x="5699116" y="3704763"/>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latin typeface="Helvetica Neue Light"/>
              <a:cs typeface="Helvetica Neue Light"/>
            </a:endParaRPr>
          </a:p>
        </p:txBody>
      </p:sp>
      <p:sp>
        <p:nvSpPr>
          <p:cNvPr id="16" name="TextBox 15"/>
          <p:cNvSpPr txBox="1"/>
          <p:nvPr/>
        </p:nvSpPr>
        <p:spPr>
          <a:xfrm>
            <a:off x="1135333" y="1295595"/>
            <a:ext cx="4335855" cy="430887"/>
          </a:xfrm>
          <a:prstGeom prst="rect">
            <a:avLst/>
          </a:prstGeom>
          <a:noFill/>
        </p:spPr>
        <p:txBody>
          <a:bodyPr wrap="none" rtlCol="0">
            <a:spAutoFit/>
          </a:bodyPr>
          <a:lstStyle/>
          <a:p>
            <a:r>
              <a:rPr lang="en-US" sz="2200" dirty="0" smtClean="0">
                <a:latin typeface="Helvetica Neue Light"/>
                <a:cs typeface="Helvetica Neue Light"/>
              </a:rPr>
              <a:t>Storage size = size-of-one-version</a:t>
            </a:r>
            <a:endParaRPr lang="en-US" sz="2200" dirty="0">
              <a:latin typeface="Helvetica Neue Light"/>
              <a:cs typeface="Helvetica Neue Light"/>
            </a:endParaRPr>
          </a:p>
        </p:txBody>
      </p:sp>
      <p:pic>
        <p:nvPicPr>
          <p:cNvPr id="21" name="Picture 20"/>
          <p:cNvPicPr>
            <a:picLocks noChangeAspect="1"/>
          </p:cNvPicPr>
          <p:nvPr/>
        </p:nvPicPr>
        <p:blipFill>
          <a:blip r:embed="rId2"/>
          <a:stretch>
            <a:fillRect/>
          </a:stretch>
        </p:blipFill>
        <p:spPr>
          <a:xfrm>
            <a:off x="4455439" y="2598754"/>
            <a:ext cx="491309" cy="757322"/>
          </a:xfrm>
          <a:prstGeom prst="rect">
            <a:avLst/>
          </a:prstGeom>
        </p:spPr>
      </p:pic>
      <p:pic>
        <p:nvPicPr>
          <p:cNvPr id="22" name="Picture 21"/>
          <p:cNvPicPr>
            <a:picLocks noChangeAspect="1"/>
          </p:cNvPicPr>
          <p:nvPr/>
        </p:nvPicPr>
        <p:blipFill>
          <a:blip r:embed="rId2"/>
          <a:stretch>
            <a:fillRect/>
          </a:stretch>
        </p:blipFill>
        <p:spPr>
          <a:xfrm>
            <a:off x="3211762" y="2598754"/>
            <a:ext cx="491309" cy="757322"/>
          </a:xfrm>
          <a:prstGeom prst="rect">
            <a:avLst/>
          </a:prstGeom>
        </p:spPr>
      </p:pic>
      <p:pic>
        <p:nvPicPr>
          <p:cNvPr id="23" name="Picture 22"/>
          <p:cNvPicPr>
            <a:picLocks noChangeAspect="1"/>
          </p:cNvPicPr>
          <p:nvPr/>
        </p:nvPicPr>
        <p:blipFill>
          <a:blip r:embed="rId2"/>
          <a:stretch>
            <a:fillRect/>
          </a:stretch>
        </p:blipFill>
        <p:spPr>
          <a:xfrm>
            <a:off x="1874555" y="2598754"/>
            <a:ext cx="491309" cy="757322"/>
          </a:xfrm>
          <a:prstGeom prst="rect">
            <a:avLst/>
          </a:prstGeom>
        </p:spPr>
      </p:pic>
      <p:pic>
        <p:nvPicPr>
          <p:cNvPr id="24" name="Picture 23"/>
          <p:cNvPicPr>
            <a:picLocks noChangeAspect="1"/>
          </p:cNvPicPr>
          <p:nvPr/>
        </p:nvPicPr>
        <p:blipFill>
          <a:blip r:embed="rId2"/>
          <a:stretch>
            <a:fillRect/>
          </a:stretch>
        </p:blipFill>
        <p:spPr>
          <a:xfrm>
            <a:off x="5880899" y="2598754"/>
            <a:ext cx="491309" cy="757322"/>
          </a:xfrm>
          <a:prstGeom prst="rect">
            <a:avLst/>
          </a:prstGeom>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814" y="3968316"/>
            <a:ext cx="1308100" cy="317500"/>
          </a:xfrm>
          <a:prstGeom prst="rect">
            <a:avLst/>
          </a:prstGeom>
        </p:spPr>
      </p:pic>
      <p:pic>
        <p:nvPicPr>
          <p:cNvPr id="17" name="Picture 1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914" y="3961966"/>
            <a:ext cx="1308100" cy="317500"/>
          </a:xfrm>
          <a:prstGeom prst="rect">
            <a:avLst/>
          </a:prstGeom>
        </p:spPr>
      </p:pic>
      <p:pic>
        <p:nvPicPr>
          <p:cNvPr id="18" name="Picture 1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836" y="3941186"/>
            <a:ext cx="1308100" cy="317500"/>
          </a:xfrm>
          <a:prstGeom prst="rect">
            <a:avLst/>
          </a:prstGeom>
        </p:spPr>
      </p:pic>
      <p:pic>
        <p:nvPicPr>
          <p:cNvPr id="19" name="Picture 1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687" y="3934836"/>
            <a:ext cx="1308100" cy="317500"/>
          </a:xfrm>
          <a:prstGeom prst="rect">
            <a:avLst/>
          </a:prstGeom>
        </p:spPr>
      </p:pic>
      <p:sp>
        <p:nvSpPr>
          <p:cNvPr id="20" name="TextBox 19"/>
          <p:cNvSpPr txBox="1"/>
          <p:nvPr/>
        </p:nvSpPr>
        <p:spPr>
          <a:xfrm>
            <a:off x="7619311" y="3046734"/>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Tree>
    <p:extLst>
      <p:ext uri="{BB962C8B-B14F-4D97-AF65-F5344CB8AC3E}">
        <p14:creationId xmlns:p14="http://schemas.microsoft.com/office/powerpoint/2010/main" val="180166977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11762" y="3731043"/>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latin typeface="Helvetica Neue Light"/>
              <a:cs typeface="Helvetica Neue Light"/>
            </a:endParaRPr>
          </a:p>
        </p:txBody>
      </p:sp>
      <p:sp>
        <p:nvSpPr>
          <p:cNvPr id="11" name="Rounded Rectangle 10"/>
          <p:cNvSpPr/>
          <p:nvPr/>
        </p:nvSpPr>
        <p:spPr>
          <a:xfrm>
            <a:off x="5699116" y="3704763"/>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latin typeface="Helvetica Neue Light"/>
              <a:cs typeface="Helvetica Neue Light"/>
            </a:endParaRPr>
          </a:p>
        </p:txBody>
      </p:sp>
      <p:sp>
        <p:nvSpPr>
          <p:cNvPr id="12" name="Rounded Rectangle 11"/>
          <p:cNvSpPr/>
          <p:nvPr/>
        </p:nvSpPr>
        <p:spPr>
          <a:xfrm>
            <a:off x="1968085" y="4708180"/>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latin typeface="Helvetica Neue Light"/>
              <a:cs typeface="Helvetica Neue Light"/>
            </a:endParaRPr>
          </a:p>
        </p:txBody>
      </p:sp>
      <p:sp>
        <p:nvSpPr>
          <p:cNvPr id="13" name="Rounded Rectangle 12"/>
          <p:cNvSpPr/>
          <p:nvPr/>
        </p:nvSpPr>
        <p:spPr>
          <a:xfrm>
            <a:off x="4455439" y="4681900"/>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latin typeface="Helvetica Neue Light"/>
              <a:cs typeface="Helvetica Neue Light"/>
            </a:endParaRPr>
          </a:p>
        </p:txBody>
      </p:sp>
      <p:sp>
        <p:nvSpPr>
          <p:cNvPr id="16" name="TextBox 15"/>
          <p:cNvSpPr txBox="1"/>
          <p:nvPr/>
        </p:nvSpPr>
        <p:spPr>
          <a:xfrm>
            <a:off x="1135333" y="1295595"/>
            <a:ext cx="4335855" cy="430887"/>
          </a:xfrm>
          <a:prstGeom prst="rect">
            <a:avLst/>
          </a:prstGeom>
          <a:noFill/>
        </p:spPr>
        <p:txBody>
          <a:bodyPr wrap="none" rtlCol="0">
            <a:spAutoFit/>
          </a:bodyPr>
          <a:lstStyle/>
          <a:p>
            <a:r>
              <a:rPr lang="en-US" sz="2200" dirty="0" smtClean="0">
                <a:latin typeface="Helvetica Neue Light"/>
                <a:cs typeface="Helvetica Neue Light"/>
              </a:rPr>
              <a:t>Storage size = size-of-one-version</a:t>
            </a:r>
            <a:endParaRPr lang="en-US" sz="2200" dirty="0">
              <a:latin typeface="Helvetica Neue Light"/>
              <a:cs typeface="Helvetica Neue Light"/>
            </a:endParaRPr>
          </a:p>
        </p:txBody>
      </p:sp>
      <p:sp>
        <p:nvSpPr>
          <p:cNvPr id="18" name="Title 1"/>
          <p:cNvSpPr>
            <a:spLocks noGrp="1"/>
          </p:cNvSpPr>
          <p:nvPr>
            <p:ph type="title"/>
          </p:nvPr>
        </p:nvSpPr>
        <p:spPr>
          <a:xfrm>
            <a:off x="628650" y="1"/>
            <a:ext cx="7886700" cy="1325563"/>
          </a:xfrm>
        </p:spPr>
        <p:txBody>
          <a:bodyPr/>
          <a:lstStyle/>
          <a:p>
            <a:r>
              <a:rPr lang="en-US" dirty="0" smtClean="0">
                <a:latin typeface="Helvetica Neue Light"/>
                <a:cs typeface="Helvetica Neue Light"/>
              </a:rPr>
              <a:t>Solution 1: Replication</a:t>
            </a:r>
            <a:endParaRPr lang="en-US" dirty="0">
              <a:latin typeface="Helvetica Neue Light"/>
              <a:cs typeface="Helvetica Neue Light"/>
            </a:endParaRPr>
          </a:p>
        </p:txBody>
      </p:sp>
      <p:pic>
        <p:nvPicPr>
          <p:cNvPr id="17" name="Picture 16"/>
          <p:cNvPicPr>
            <a:picLocks noChangeAspect="1"/>
          </p:cNvPicPr>
          <p:nvPr/>
        </p:nvPicPr>
        <p:blipFill>
          <a:blip r:embed="rId2"/>
          <a:stretch>
            <a:fillRect/>
          </a:stretch>
        </p:blipFill>
        <p:spPr>
          <a:xfrm>
            <a:off x="4455439" y="2598754"/>
            <a:ext cx="491309" cy="757322"/>
          </a:xfrm>
          <a:prstGeom prst="rect">
            <a:avLst/>
          </a:prstGeom>
        </p:spPr>
      </p:pic>
      <p:pic>
        <p:nvPicPr>
          <p:cNvPr id="23" name="Picture 22"/>
          <p:cNvPicPr>
            <a:picLocks noChangeAspect="1"/>
          </p:cNvPicPr>
          <p:nvPr/>
        </p:nvPicPr>
        <p:blipFill>
          <a:blip r:embed="rId2"/>
          <a:stretch>
            <a:fillRect/>
          </a:stretch>
        </p:blipFill>
        <p:spPr>
          <a:xfrm>
            <a:off x="3211762" y="2598754"/>
            <a:ext cx="491309" cy="757322"/>
          </a:xfrm>
          <a:prstGeom prst="rect">
            <a:avLst/>
          </a:prstGeom>
        </p:spPr>
      </p:pic>
      <p:pic>
        <p:nvPicPr>
          <p:cNvPr id="24" name="Picture 23"/>
          <p:cNvPicPr>
            <a:picLocks noChangeAspect="1"/>
          </p:cNvPicPr>
          <p:nvPr/>
        </p:nvPicPr>
        <p:blipFill>
          <a:blip r:embed="rId2"/>
          <a:stretch>
            <a:fillRect/>
          </a:stretch>
        </p:blipFill>
        <p:spPr>
          <a:xfrm>
            <a:off x="1874555" y="2598754"/>
            <a:ext cx="491309" cy="757322"/>
          </a:xfrm>
          <a:prstGeom prst="rect">
            <a:avLst/>
          </a:prstGeom>
        </p:spPr>
      </p:pic>
      <p:pic>
        <p:nvPicPr>
          <p:cNvPr id="25" name="Picture 24"/>
          <p:cNvPicPr>
            <a:picLocks noChangeAspect="1"/>
          </p:cNvPicPr>
          <p:nvPr/>
        </p:nvPicPr>
        <p:blipFill>
          <a:blip r:embed="rId2"/>
          <a:stretch>
            <a:fillRect/>
          </a:stretch>
        </p:blipFill>
        <p:spPr>
          <a:xfrm>
            <a:off x="5880899" y="2598754"/>
            <a:ext cx="491309" cy="757322"/>
          </a:xfrm>
          <a:prstGeom prst="rect">
            <a:avLst/>
          </a:prstGeom>
        </p:spPr>
      </p:pic>
      <p:pic>
        <p:nvPicPr>
          <p:cNvPr id="19" name="Picture 1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914" y="3961966"/>
            <a:ext cx="1308100" cy="317500"/>
          </a:xfrm>
          <a:prstGeom prst="rect">
            <a:avLst/>
          </a:prstGeom>
        </p:spPr>
      </p:pic>
      <p:pic>
        <p:nvPicPr>
          <p:cNvPr id="20" name="Picture 1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687" y="3934836"/>
            <a:ext cx="1308100" cy="3175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6245" y="4935146"/>
            <a:ext cx="1308100" cy="317500"/>
          </a:xfrm>
          <a:prstGeom prst="rect">
            <a:avLst/>
          </a:prstGeom>
        </p:spPr>
      </p:pic>
      <p:pic>
        <p:nvPicPr>
          <p:cNvPr id="21" name="Picture 2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5880" y="4891836"/>
            <a:ext cx="1308100" cy="317500"/>
          </a:xfrm>
          <a:prstGeom prst="rect">
            <a:avLst/>
          </a:prstGeom>
        </p:spPr>
      </p:pic>
      <p:sp>
        <p:nvSpPr>
          <p:cNvPr id="26" name="TextBox 25"/>
          <p:cNvSpPr txBox="1"/>
          <p:nvPr/>
        </p:nvSpPr>
        <p:spPr>
          <a:xfrm>
            <a:off x="7619311" y="3046734"/>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Tree>
    <p:extLst>
      <p:ext uri="{BB962C8B-B14F-4D97-AF65-F5344CB8AC3E}">
        <p14:creationId xmlns:p14="http://schemas.microsoft.com/office/powerpoint/2010/main" val="158939721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0"/>
          <p:cNvSpPr txBox="1">
            <a:spLocks/>
          </p:cNvSpPr>
          <p:nvPr/>
        </p:nvSpPr>
        <p:spPr>
          <a:xfrm>
            <a:off x="457200" y="1268303"/>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latin typeface="Helvetica Neue Light"/>
                <a:cs typeface="Helvetica Neue Light"/>
              </a:rPr>
              <a:t>Question: Can we store a </a:t>
            </a:r>
            <a:r>
              <a:rPr lang="en-US" sz="2800" dirty="0" err="1" smtClean="0">
                <a:latin typeface="Helvetica Neue Light"/>
                <a:cs typeface="Helvetica Neue Light"/>
              </a:rPr>
              <a:t>codeword</a:t>
            </a:r>
            <a:r>
              <a:rPr lang="en-US" sz="2800" dirty="0" smtClean="0">
                <a:latin typeface="Helvetica Neue Light"/>
                <a:cs typeface="Helvetica Neue Light"/>
              </a:rPr>
              <a:t> symbol corresponding to the latest version?</a:t>
            </a:r>
          </a:p>
          <a:p>
            <a:endParaRPr lang="en-US" sz="2800" dirty="0">
              <a:latin typeface="Helvetica Neue Light"/>
              <a:cs typeface="Helvetica Neue Light"/>
            </a:endParaRPr>
          </a:p>
          <a:p>
            <a:endParaRPr lang="en-US" sz="2800" dirty="0" smtClean="0">
              <a:latin typeface="Helvetica Neue Light"/>
              <a:cs typeface="Helvetica Neue Light"/>
            </a:endParaRPr>
          </a:p>
        </p:txBody>
      </p:sp>
      <p:sp>
        <p:nvSpPr>
          <p:cNvPr id="20" name="Title 1"/>
          <p:cNvSpPr txBox="1">
            <a:spLocks/>
          </p:cNvSpPr>
          <p:nvPr/>
        </p:nvSpPr>
        <p:spPr>
          <a:xfrm>
            <a:off x="-70555" y="-126998"/>
            <a:ext cx="97008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Neue Light"/>
              </a:rPr>
              <a:t>Solution 2: (</a:t>
            </a:r>
            <a:r>
              <a:rPr lang="en-US" sz="3200" dirty="0" err="1">
                <a:latin typeface="Helvetica Neue Light"/>
              </a:rPr>
              <a:t>N</a:t>
            </a:r>
            <a:r>
              <a:rPr lang="en-US" sz="3200" dirty="0" err="1" smtClean="0">
                <a:latin typeface="Helvetica Neue Light"/>
              </a:rPr>
              <a:t>,c</a:t>
            </a:r>
            <a:r>
              <a:rPr lang="en-US" sz="3200" dirty="0" smtClean="0">
                <a:latin typeface="Helvetica Neue Light"/>
              </a:rPr>
              <a:t>) Maximum Distance Separable code</a:t>
            </a:r>
            <a:endParaRPr lang="en-US" sz="3200" dirty="0">
              <a:latin typeface="Helvetica Neue Light"/>
            </a:endParaRPr>
          </a:p>
        </p:txBody>
      </p:sp>
    </p:spTree>
    <p:extLst>
      <p:ext uri="{BB962C8B-B14F-4D97-AF65-F5344CB8AC3E}">
        <p14:creationId xmlns:p14="http://schemas.microsoft.com/office/powerpoint/2010/main" val="1310055462"/>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57288" y="3420293"/>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5" name="Rounded Rectangle 4"/>
          <p:cNvSpPr/>
          <p:nvPr/>
        </p:nvSpPr>
        <p:spPr>
          <a:xfrm>
            <a:off x="2619375" y="3388725"/>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6" name="Rounded Rectangle 5"/>
          <p:cNvSpPr/>
          <p:nvPr/>
        </p:nvSpPr>
        <p:spPr>
          <a:xfrm>
            <a:off x="4081463" y="3384371"/>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7" name="Rounded Rectangle 6"/>
          <p:cNvSpPr/>
          <p:nvPr/>
        </p:nvSpPr>
        <p:spPr>
          <a:xfrm>
            <a:off x="5543550" y="3352803"/>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8" name="Rounded Rectangle 7"/>
          <p:cNvSpPr/>
          <p:nvPr/>
        </p:nvSpPr>
        <p:spPr>
          <a:xfrm>
            <a:off x="1143000" y="4688478"/>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9" name="Rounded Rectangle 8"/>
          <p:cNvSpPr/>
          <p:nvPr/>
        </p:nvSpPr>
        <p:spPr>
          <a:xfrm>
            <a:off x="4081463" y="4688478"/>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12" name="Title 1"/>
          <p:cNvSpPr txBox="1">
            <a:spLocks/>
          </p:cNvSpPr>
          <p:nvPr/>
        </p:nvSpPr>
        <p:spPr>
          <a:xfrm>
            <a:off x="-70555" y="-126998"/>
            <a:ext cx="97008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Neue Light"/>
              </a:rPr>
              <a:t>Solution 2: (</a:t>
            </a:r>
            <a:r>
              <a:rPr lang="en-US" sz="3200" dirty="0" err="1">
                <a:latin typeface="Helvetica Neue Light"/>
              </a:rPr>
              <a:t>N</a:t>
            </a:r>
            <a:r>
              <a:rPr lang="en-US" sz="3200" dirty="0" err="1" smtClean="0">
                <a:latin typeface="Helvetica Neue Light"/>
              </a:rPr>
              <a:t>,c</a:t>
            </a:r>
            <a:r>
              <a:rPr lang="en-US" sz="3200" dirty="0" smtClean="0">
                <a:latin typeface="Helvetica Neue Light"/>
              </a:rPr>
              <a:t>) Maximum Distance Separable code</a:t>
            </a:r>
            <a:endParaRPr lang="en-US" sz="3200" dirty="0">
              <a:latin typeface="Helvetica Neue Light"/>
            </a:endParaRPr>
          </a:p>
        </p:txBody>
      </p:sp>
      <p:sp>
        <p:nvSpPr>
          <p:cNvPr id="17" name="TextBox 16"/>
          <p:cNvSpPr txBox="1"/>
          <p:nvPr/>
        </p:nvSpPr>
        <p:spPr>
          <a:xfrm>
            <a:off x="1183441" y="6054667"/>
            <a:ext cx="4507865" cy="646331"/>
          </a:xfrm>
          <a:prstGeom prst="rect">
            <a:avLst/>
          </a:prstGeom>
          <a:noFill/>
        </p:spPr>
        <p:txBody>
          <a:bodyPr wrap="none" rtlCol="0">
            <a:spAutoFit/>
          </a:bodyPr>
          <a:lstStyle/>
          <a:p>
            <a:r>
              <a:rPr lang="en-US" dirty="0" smtClean="0">
                <a:latin typeface="Helvetica Neue Light"/>
                <a:cs typeface="Helvetica Neue Light"/>
              </a:rPr>
              <a:t>Separate coding across versions.</a:t>
            </a:r>
          </a:p>
          <a:p>
            <a:r>
              <a:rPr lang="en-US" dirty="0" smtClean="0">
                <a:latin typeface="Helvetica Neue Light"/>
                <a:cs typeface="Helvetica Neue Light"/>
              </a:rPr>
              <a:t>Each server stores all the versions received.</a:t>
            </a:r>
            <a:endParaRPr lang="en-US" dirty="0">
              <a:latin typeface="Helvetica Neue Light"/>
              <a:cs typeface="Helvetica Neue Light"/>
            </a:endParaRPr>
          </a:p>
        </p:txBody>
      </p:sp>
      <p:sp>
        <p:nvSpPr>
          <p:cNvPr id="19" name="TextBox 18"/>
          <p:cNvSpPr txBox="1"/>
          <p:nvPr/>
        </p:nvSpPr>
        <p:spPr>
          <a:xfrm>
            <a:off x="1018849" y="1244283"/>
            <a:ext cx="4989258" cy="430887"/>
          </a:xfrm>
          <a:prstGeom prst="rect">
            <a:avLst/>
          </a:prstGeom>
          <a:noFill/>
        </p:spPr>
        <p:txBody>
          <a:bodyPr wrap="none" rtlCol="0">
            <a:spAutoFit/>
          </a:bodyPr>
          <a:lstStyle/>
          <a:p>
            <a:r>
              <a:rPr lang="en-US" sz="2200" dirty="0" smtClean="0">
                <a:latin typeface="Helvetica Neue Light"/>
                <a:cs typeface="Helvetica Neue Light"/>
              </a:rPr>
              <a:t>Storage size  = </a:t>
            </a:r>
            <a:r>
              <a:rPr lang="en-US" sz="2200" i="1" dirty="0">
                <a:latin typeface="Helvetica Neue Light"/>
                <a:cs typeface="Helvetica Neue Light"/>
              </a:rPr>
              <a:t>T</a:t>
            </a:r>
            <a:r>
              <a:rPr lang="en-US" sz="2200" dirty="0" smtClean="0">
                <a:latin typeface="Helvetica Neue Light"/>
                <a:cs typeface="Helvetica Neue Light"/>
              </a:rPr>
              <a:t>/c*size-of-one-version</a:t>
            </a:r>
            <a:endParaRPr lang="en-US" sz="2200" dirty="0">
              <a:latin typeface="Helvetica Neue Light"/>
              <a:cs typeface="Helvetica Neue Light"/>
            </a:endParaRPr>
          </a:p>
        </p:txBody>
      </p:sp>
      <p:pic>
        <p:nvPicPr>
          <p:cNvPr id="24" name="Picture 23"/>
          <p:cNvPicPr>
            <a:picLocks noChangeAspect="1"/>
          </p:cNvPicPr>
          <p:nvPr/>
        </p:nvPicPr>
        <p:blipFill>
          <a:blip r:embed="rId2"/>
          <a:stretch>
            <a:fillRect/>
          </a:stretch>
        </p:blipFill>
        <p:spPr>
          <a:xfrm>
            <a:off x="4265846" y="2220093"/>
            <a:ext cx="491309" cy="757322"/>
          </a:xfrm>
          <a:prstGeom prst="rect">
            <a:avLst/>
          </a:prstGeom>
        </p:spPr>
      </p:pic>
      <p:pic>
        <p:nvPicPr>
          <p:cNvPr id="25" name="Picture 24"/>
          <p:cNvPicPr>
            <a:picLocks noChangeAspect="1"/>
          </p:cNvPicPr>
          <p:nvPr/>
        </p:nvPicPr>
        <p:blipFill>
          <a:blip r:embed="rId2"/>
          <a:stretch>
            <a:fillRect/>
          </a:stretch>
        </p:blipFill>
        <p:spPr>
          <a:xfrm>
            <a:off x="3022169" y="2220093"/>
            <a:ext cx="491309" cy="757322"/>
          </a:xfrm>
          <a:prstGeom prst="rect">
            <a:avLst/>
          </a:prstGeom>
        </p:spPr>
      </p:pic>
      <p:pic>
        <p:nvPicPr>
          <p:cNvPr id="26" name="Picture 25"/>
          <p:cNvPicPr>
            <a:picLocks noChangeAspect="1"/>
          </p:cNvPicPr>
          <p:nvPr/>
        </p:nvPicPr>
        <p:blipFill>
          <a:blip r:embed="rId2"/>
          <a:stretch>
            <a:fillRect/>
          </a:stretch>
        </p:blipFill>
        <p:spPr>
          <a:xfrm>
            <a:off x="1684962" y="2220093"/>
            <a:ext cx="491309" cy="757322"/>
          </a:xfrm>
          <a:prstGeom prst="rect">
            <a:avLst/>
          </a:prstGeom>
        </p:spPr>
      </p:pic>
      <p:pic>
        <p:nvPicPr>
          <p:cNvPr id="27" name="Picture 26"/>
          <p:cNvPicPr>
            <a:picLocks noChangeAspect="1"/>
          </p:cNvPicPr>
          <p:nvPr/>
        </p:nvPicPr>
        <p:blipFill>
          <a:blip r:embed="rId2"/>
          <a:stretch>
            <a:fillRect/>
          </a:stretch>
        </p:blipFill>
        <p:spPr>
          <a:xfrm>
            <a:off x="5691306" y="2220093"/>
            <a:ext cx="491309" cy="757322"/>
          </a:xfrm>
          <a:prstGeom prst="rect">
            <a:avLst/>
          </a:prstGeom>
        </p:spPr>
      </p:pic>
      <p:pic>
        <p:nvPicPr>
          <p:cNvPr id="21" name="Picture 2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4961628"/>
            <a:ext cx="1308100" cy="317500"/>
          </a:xfrm>
          <a:prstGeom prst="rect">
            <a:avLst/>
          </a:prstGeom>
        </p:spPr>
      </p:pic>
      <p:pic>
        <p:nvPicPr>
          <p:cNvPr id="22" name="Picture 2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3821125"/>
            <a:ext cx="1308100" cy="317500"/>
          </a:xfrm>
          <a:prstGeom prst="rect">
            <a:avLst/>
          </a:prstGeom>
        </p:spPr>
      </p:pic>
      <p:sp>
        <p:nvSpPr>
          <p:cNvPr id="28" name="TextBox 27"/>
          <p:cNvSpPr txBox="1"/>
          <p:nvPr/>
        </p:nvSpPr>
        <p:spPr>
          <a:xfrm>
            <a:off x="7619311" y="3046734"/>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Tree>
    <p:extLst>
      <p:ext uri="{BB962C8B-B14F-4D97-AF65-F5344CB8AC3E}">
        <p14:creationId xmlns:p14="http://schemas.microsoft.com/office/powerpoint/2010/main" val="24858043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A2015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18" y="532935"/>
            <a:ext cx="7200760" cy="5410231"/>
          </a:xfrm>
          <a:prstGeom prst="rect">
            <a:avLst/>
          </a:prstGeom>
        </p:spPr>
      </p:pic>
      <p:cxnSp>
        <p:nvCxnSpPr>
          <p:cNvPr id="6" name="Straight Connector 5"/>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48808" y="1766484"/>
            <a:ext cx="1400882" cy="400110"/>
          </a:xfrm>
          <a:prstGeom prst="rect">
            <a:avLst/>
          </a:prstGeom>
          <a:noFill/>
        </p:spPr>
        <p:txBody>
          <a:bodyPr wrap="none" rtlCol="0">
            <a:spAutoFit/>
          </a:bodyPr>
          <a:lstStyle/>
          <a:p>
            <a:r>
              <a:rPr lang="en-US" sz="2000" dirty="0" smtClean="0">
                <a:latin typeface="Helvetica Neue Light"/>
                <a:cs typeface="Helvetica Neue Light"/>
              </a:rPr>
              <a:t>Replication</a:t>
            </a:r>
            <a:endParaRPr lang="en-US" sz="2000" dirty="0">
              <a:latin typeface="Helvetica Neue Light"/>
              <a:cs typeface="Helvetica Neue Light"/>
            </a:endParaRPr>
          </a:p>
        </p:txBody>
      </p:sp>
      <p:sp>
        <p:nvSpPr>
          <p:cNvPr id="15" name="TextBox 14"/>
          <p:cNvSpPr txBox="1"/>
          <p:nvPr/>
        </p:nvSpPr>
        <p:spPr>
          <a:xfrm>
            <a:off x="5519545" y="1023940"/>
            <a:ext cx="2172390"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Naïve MDS codes</a:t>
            </a:r>
            <a:endParaRPr lang="en-US" sz="2000" dirty="0">
              <a:solidFill>
                <a:srgbClr val="000000"/>
              </a:solidFill>
              <a:latin typeface="Helvetica Neue Light"/>
              <a:cs typeface="Helvetica Neue Light"/>
            </a:endParaRPr>
          </a:p>
        </p:txBody>
      </p:sp>
      <p:cxnSp>
        <p:nvCxnSpPr>
          <p:cNvPr id="16" name="Straight Arrow Connector 15"/>
          <p:cNvCxnSpPr/>
          <p:nvPr/>
        </p:nvCxnSpPr>
        <p:spPr>
          <a:xfrm>
            <a:off x="6386353" y="1424050"/>
            <a:ext cx="872565" cy="552635"/>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855420" y="5613389"/>
            <a:ext cx="2313835" cy="369332"/>
          </a:xfrm>
          <a:prstGeom prst="rect">
            <a:avLst/>
          </a:prstGeom>
          <a:noFill/>
        </p:spPr>
        <p:txBody>
          <a:bodyPr wrap="none" rtlCol="0">
            <a:spAutoFit/>
          </a:bodyPr>
          <a:lstStyle/>
          <a:p>
            <a:r>
              <a:rPr lang="en-US" dirty="0" smtClean="0">
                <a:latin typeface="Helvetica Neue Light"/>
                <a:cs typeface="Helvetica Neue Light"/>
              </a:rPr>
              <a:t>Number of versions T</a:t>
            </a:r>
            <a:endParaRPr lang="en-US" dirty="0">
              <a:latin typeface="Helvetica Neue Light"/>
              <a:cs typeface="Helvetica Neue Light"/>
            </a:endParaRPr>
          </a:p>
        </p:txBody>
      </p:sp>
      <p:sp>
        <p:nvSpPr>
          <p:cNvPr id="22" name="TextBox 21"/>
          <p:cNvSpPr txBox="1"/>
          <p:nvPr/>
        </p:nvSpPr>
        <p:spPr>
          <a:xfrm>
            <a:off x="573183" y="2598205"/>
            <a:ext cx="1459076" cy="369332"/>
          </a:xfrm>
          <a:prstGeom prst="rect">
            <a:avLst/>
          </a:prstGeom>
          <a:noFill/>
        </p:spPr>
        <p:txBody>
          <a:bodyPr wrap="none" rtlCol="0">
            <a:spAutoFit/>
          </a:bodyPr>
          <a:lstStyle/>
          <a:p>
            <a:r>
              <a:rPr lang="en-US" dirty="0" smtClean="0">
                <a:latin typeface="Helvetica Neue Light"/>
                <a:cs typeface="Helvetica Neue Light"/>
              </a:rPr>
              <a:t>Storage cost </a:t>
            </a:r>
            <a:endParaRPr lang="en-US" dirty="0">
              <a:latin typeface="Helvetica Neue Light"/>
              <a:cs typeface="Helvetica Neue Light"/>
            </a:endParaRPr>
          </a:p>
        </p:txBody>
      </p:sp>
      <p:sp>
        <p:nvSpPr>
          <p:cNvPr id="24" name="TextBox 23"/>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spTree>
    <p:extLst>
      <p:ext uri="{BB962C8B-B14F-4D97-AF65-F5344CB8AC3E}">
        <p14:creationId xmlns:p14="http://schemas.microsoft.com/office/powerpoint/2010/main" val="88155849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TA2015_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91" y="522095"/>
            <a:ext cx="7215187" cy="5421071"/>
          </a:xfrm>
          <a:prstGeom prst="rect">
            <a:avLst/>
          </a:prstGeom>
        </p:spPr>
      </p:pic>
      <p:cxnSp>
        <p:nvCxnSpPr>
          <p:cNvPr id="9" name="Straight Connector 8"/>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48808" y="1766484"/>
            <a:ext cx="1400882" cy="400110"/>
          </a:xfrm>
          <a:prstGeom prst="rect">
            <a:avLst/>
          </a:prstGeom>
          <a:noFill/>
        </p:spPr>
        <p:txBody>
          <a:bodyPr wrap="none" rtlCol="0">
            <a:spAutoFit/>
          </a:bodyPr>
          <a:lstStyle/>
          <a:p>
            <a:r>
              <a:rPr lang="en-US" sz="2000" dirty="0" smtClean="0">
                <a:latin typeface="Helvetica Neue Light"/>
                <a:cs typeface="Helvetica Neue Light"/>
              </a:rPr>
              <a:t>Replication</a:t>
            </a:r>
            <a:endParaRPr lang="en-US" sz="2000" dirty="0">
              <a:latin typeface="Helvetica Neue Light"/>
              <a:cs typeface="Helvetica Neue Light"/>
            </a:endParaRPr>
          </a:p>
        </p:txBody>
      </p:sp>
      <p:sp>
        <p:nvSpPr>
          <p:cNvPr id="12" name="TextBox 11"/>
          <p:cNvSpPr txBox="1"/>
          <p:nvPr/>
        </p:nvSpPr>
        <p:spPr>
          <a:xfrm>
            <a:off x="5519545" y="4728505"/>
            <a:ext cx="1994623"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Singleton bound</a:t>
            </a:r>
            <a:endParaRPr lang="en-US" sz="2000" dirty="0">
              <a:solidFill>
                <a:srgbClr val="000000"/>
              </a:solidFill>
              <a:latin typeface="Helvetica Neue Light"/>
              <a:cs typeface="Helvetica Neue Light"/>
            </a:endParaRPr>
          </a:p>
        </p:txBody>
      </p:sp>
      <p:sp>
        <p:nvSpPr>
          <p:cNvPr id="13" name="TextBox 12"/>
          <p:cNvSpPr txBox="1"/>
          <p:nvPr/>
        </p:nvSpPr>
        <p:spPr>
          <a:xfrm>
            <a:off x="5519545" y="1023940"/>
            <a:ext cx="2172390"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Naïve MDS codes</a:t>
            </a:r>
            <a:endParaRPr lang="en-US" sz="2000" dirty="0">
              <a:solidFill>
                <a:srgbClr val="000000"/>
              </a:solidFill>
              <a:latin typeface="Helvetica Neue Light"/>
              <a:cs typeface="Helvetica Neue Light"/>
            </a:endParaRPr>
          </a:p>
        </p:txBody>
      </p:sp>
      <p:cxnSp>
        <p:nvCxnSpPr>
          <p:cNvPr id="14" name="Straight Arrow Connector 13"/>
          <p:cNvCxnSpPr/>
          <p:nvPr/>
        </p:nvCxnSpPr>
        <p:spPr>
          <a:xfrm>
            <a:off x="6386353" y="1424050"/>
            <a:ext cx="872565" cy="552635"/>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855420" y="5613389"/>
            <a:ext cx="2313835" cy="369332"/>
          </a:xfrm>
          <a:prstGeom prst="rect">
            <a:avLst/>
          </a:prstGeom>
          <a:noFill/>
        </p:spPr>
        <p:txBody>
          <a:bodyPr wrap="none" rtlCol="0">
            <a:spAutoFit/>
          </a:bodyPr>
          <a:lstStyle/>
          <a:p>
            <a:r>
              <a:rPr lang="en-US" dirty="0" smtClean="0">
                <a:latin typeface="Helvetica Neue Light"/>
                <a:cs typeface="Helvetica Neue Light"/>
              </a:rPr>
              <a:t>Number of versions T</a:t>
            </a:r>
            <a:endParaRPr lang="en-US" dirty="0">
              <a:latin typeface="Helvetica Neue Light"/>
              <a:cs typeface="Helvetica Neue Light"/>
            </a:endParaRPr>
          </a:p>
        </p:txBody>
      </p:sp>
      <p:sp>
        <p:nvSpPr>
          <p:cNvPr id="20" name="TextBox 19"/>
          <p:cNvSpPr txBox="1"/>
          <p:nvPr/>
        </p:nvSpPr>
        <p:spPr>
          <a:xfrm>
            <a:off x="573183" y="2598205"/>
            <a:ext cx="1459076" cy="369332"/>
          </a:xfrm>
          <a:prstGeom prst="rect">
            <a:avLst/>
          </a:prstGeom>
          <a:noFill/>
        </p:spPr>
        <p:txBody>
          <a:bodyPr wrap="none" rtlCol="0">
            <a:spAutoFit/>
          </a:bodyPr>
          <a:lstStyle/>
          <a:p>
            <a:r>
              <a:rPr lang="en-US" dirty="0" smtClean="0">
                <a:latin typeface="Helvetica Neue Light"/>
                <a:cs typeface="Helvetica Neue Light"/>
              </a:rPr>
              <a:t>Storage cost </a:t>
            </a:r>
            <a:endParaRPr lang="en-US" dirty="0">
              <a:latin typeface="Helvetica Neue Light"/>
              <a:cs typeface="Helvetica Neue Light"/>
            </a:endParaRPr>
          </a:p>
        </p:txBody>
      </p:sp>
      <p:sp>
        <p:nvSpPr>
          <p:cNvPr id="22" name="TextBox 21"/>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spTree>
    <p:extLst>
      <p:ext uri="{BB962C8B-B14F-4D97-AF65-F5344CB8AC3E}">
        <p14:creationId xmlns:p14="http://schemas.microsoft.com/office/powerpoint/2010/main" val="148228590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A2015_3.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91" y="522095"/>
            <a:ext cx="7215187" cy="5421071"/>
          </a:xfrm>
          <a:prstGeom prst="rect">
            <a:avLst/>
          </a:prstGeom>
        </p:spPr>
      </p:pic>
      <p:cxnSp>
        <p:nvCxnSpPr>
          <p:cNvPr id="8" name="Straight Connector 7"/>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48808" y="1766484"/>
            <a:ext cx="1400882" cy="400110"/>
          </a:xfrm>
          <a:prstGeom prst="rect">
            <a:avLst/>
          </a:prstGeom>
          <a:noFill/>
        </p:spPr>
        <p:txBody>
          <a:bodyPr wrap="none" rtlCol="0">
            <a:spAutoFit/>
          </a:bodyPr>
          <a:lstStyle/>
          <a:p>
            <a:r>
              <a:rPr lang="en-US" sz="2000" dirty="0" smtClean="0">
                <a:latin typeface="Helvetica Neue Light"/>
                <a:cs typeface="Helvetica Neue Light"/>
              </a:rPr>
              <a:t>Replication</a:t>
            </a:r>
            <a:endParaRPr lang="en-US" sz="2000" dirty="0">
              <a:latin typeface="Helvetica Neue Light"/>
              <a:cs typeface="Helvetica Neue Light"/>
            </a:endParaRPr>
          </a:p>
        </p:txBody>
      </p:sp>
      <p:sp>
        <p:nvSpPr>
          <p:cNvPr id="11" name="TextBox 10"/>
          <p:cNvSpPr txBox="1"/>
          <p:nvPr/>
        </p:nvSpPr>
        <p:spPr>
          <a:xfrm>
            <a:off x="5519545" y="4728505"/>
            <a:ext cx="1994623"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Singleton bound</a:t>
            </a:r>
            <a:endParaRPr lang="en-US" sz="2000" dirty="0">
              <a:solidFill>
                <a:srgbClr val="000000"/>
              </a:solidFill>
              <a:latin typeface="Helvetica Neue Light"/>
              <a:cs typeface="Helvetica Neue Light"/>
            </a:endParaRPr>
          </a:p>
        </p:txBody>
      </p:sp>
      <p:sp>
        <p:nvSpPr>
          <p:cNvPr id="12" name="TextBox 11"/>
          <p:cNvSpPr txBox="1"/>
          <p:nvPr/>
        </p:nvSpPr>
        <p:spPr>
          <a:xfrm>
            <a:off x="5519545" y="1023940"/>
            <a:ext cx="2172390"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Naïve MDS codes</a:t>
            </a:r>
            <a:endParaRPr lang="en-US" sz="2000" dirty="0">
              <a:solidFill>
                <a:srgbClr val="000000"/>
              </a:solidFill>
              <a:latin typeface="Helvetica Neue Light"/>
              <a:cs typeface="Helvetica Neue Light"/>
            </a:endParaRPr>
          </a:p>
        </p:txBody>
      </p:sp>
      <p:cxnSp>
        <p:nvCxnSpPr>
          <p:cNvPr id="13" name="Straight Arrow Connector 12"/>
          <p:cNvCxnSpPr/>
          <p:nvPr/>
        </p:nvCxnSpPr>
        <p:spPr>
          <a:xfrm>
            <a:off x="6386353" y="1424050"/>
            <a:ext cx="872565" cy="552635"/>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60941" y="2595961"/>
            <a:ext cx="2470559" cy="707886"/>
          </a:xfrm>
          <a:prstGeom prst="rect">
            <a:avLst/>
          </a:prstGeom>
          <a:noFill/>
        </p:spPr>
        <p:txBody>
          <a:bodyPr wrap="square" rtlCol="0">
            <a:spAutoFit/>
          </a:bodyPr>
          <a:lstStyle/>
          <a:p>
            <a:r>
              <a:rPr lang="en-US" sz="2000" dirty="0" smtClean="0">
                <a:latin typeface="Helvetica Neue Light"/>
                <a:cs typeface="Helvetica Neue Light"/>
              </a:rPr>
              <a:t>Our achievable scheme</a:t>
            </a:r>
            <a:endParaRPr lang="en-US" sz="2000" dirty="0">
              <a:latin typeface="Helvetica Neue Light"/>
              <a:cs typeface="Helvetica Neue Light"/>
            </a:endParaRPr>
          </a:p>
        </p:txBody>
      </p:sp>
      <p:cxnSp>
        <p:nvCxnSpPr>
          <p:cNvPr id="17" name="Straight Arrow Connector 16"/>
          <p:cNvCxnSpPr/>
          <p:nvPr/>
        </p:nvCxnSpPr>
        <p:spPr>
          <a:xfrm>
            <a:off x="4848621" y="3456247"/>
            <a:ext cx="389922" cy="310061"/>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855420" y="5613389"/>
            <a:ext cx="2313835" cy="369332"/>
          </a:xfrm>
          <a:prstGeom prst="rect">
            <a:avLst/>
          </a:prstGeom>
          <a:noFill/>
        </p:spPr>
        <p:txBody>
          <a:bodyPr wrap="none" rtlCol="0">
            <a:spAutoFit/>
          </a:bodyPr>
          <a:lstStyle/>
          <a:p>
            <a:r>
              <a:rPr lang="en-US" dirty="0" smtClean="0">
                <a:latin typeface="Helvetica Neue Light"/>
                <a:cs typeface="Helvetica Neue Light"/>
              </a:rPr>
              <a:t>Number of versions T</a:t>
            </a:r>
            <a:endParaRPr lang="en-US" dirty="0">
              <a:latin typeface="Helvetica Neue Light"/>
              <a:cs typeface="Helvetica Neue Light"/>
            </a:endParaRPr>
          </a:p>
        </p:txBody>
      </p:sp>
      <p:sp>
        <p:nvSpPr>
          <p:cNvPr id="19" name="TextBox 18"/>
          <p:cNvSpPr txBox="1"/>
          <p:nvPr/>
        </p:nvSpPr>
        <p:spPr>
          <a:xfrm>
            <a:off x="573183" y="2598205"/>
            <a:ext cx="1459076" cy="369332"/>
          </a:xfrm>
          <a:prstGeom prst="rect">
            <a:avLst/>
          </a:prstGeom>
          <a:noFill/>
        </p:spPr>
        <p:txBody>
          <a:bodyPr wrap="none" rtlCol="0">
            <a:spAutoFit/>
          </a:bodyPr>
          <a:lstStyle/>
          <a:p>
            <a:r>
              <a:rPr lang="en-US" dirty="0" smtClean="0">
                <a:latin typeface="Helvetica Neue Light"/>
                <a:cs typeface="Helvetica Neue Light"/>
              </a:rPr>
              <a:t>Storage cost </a:t>
            </a:r>
            <a:endParaRPr lang="en-US" dirty="0">
              <a:latin typeface="Helvetica Neue Light"/>
              <a:cs typeface="Helvetica Neue Light"/>
            </a:endParaRPr>
          </a:p>
        </p:txBody>
      </p:sp>
      <p:sp>
        <p:nvSpPr>
          <p:cNvPr id="20" name="TextBox 19"/>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spTree>
    <p:extLst>
      <p:ext uri="{BB962C8B-B14F-4D97-AF65-F5344CB8AC3E}">
        <p14:creationId xmlns:p14="http://schemas.microsoft.com/office/powerpoint/2010/main" val="4062288007"/>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A2015_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91" y="522095"/>
            <a:ext cx="7215187" cy="5421071"/>
          </a:xfrm>
          <a:prstGeom prst="rect">
            <a:avLst/>
          </a:prstGeom>
        </p:spPr>
      </p:pic>
      <p:cxnSp>
        <p:nvCxnSpPr>
          <p:cNvPr id="6" name="Straight Connector 5"/>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48808" y="1766484"/>
            <a:ext cx="1400882" cy="400110"/>
          </a:xfrm>
          <a:prstGeom prst="rect">
            <a:avLst/>
          </a:prstGeom>
          <a:noFill/>
        </p:spPr>
        <p:txBody>
          <a:bodyPr wrap="none" rtlCol="0">
            <a:spAutoFit/>
          </a:bodyPr>
          <a:lstStyle/>
          <a:p>
            <a:r>
              <a:rPr lang="en-US" sz="2000" dirty="0" smtClean="0">
                <a:latin typeface="Helvetica Neue Light"/>
                <a:cs typeface="Helvetica Neue Light"/>
              </a:rPr>
              <a:t>Replication</a:t>
            </a:r>
            <a:endParaRPr lang="en-US" sz="2000" dirty="0">
              <a:latin typeface="Helvetica Neue Light"/>
              <a:cs typeface="Helvetica Neue Light"/>
            </a:endParaRPr>
          </a:p>
        </p:txBody>
      </p:sp>
      <p:sp>
        <p:nvSpPr>
          <p:cNvPr id="8" name="TextBox 7"/>
          <p:cNvSpPr txBox="1"/>
          <p:nvPr/>
        </p:nvSpPr>
        <p:spPr>
          <a:xfrm>
            <a:off x="5519545" y="4728505"/>
            <a:ext cx="1994623"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Singleton bound</a:t>
            </a:r>
            <a:endParaRPr lang="en-US" sz="2000" dirty="0">
              <a:solidFill>
                <a:srgbClr val="000000"/>
              </a:solidFill>
              <a:latin typeface="Helvetica Neue Light"/>
              <a:cs typeface="Helvetica Neue Light"/>
            </a:endParaRPr>
          </a:p>
        </p:txBody>
      </p:sp>
      <p:sp>
        <p:nvSpPr>
          <p:cNvPr id="9" name="TextBox 8"/>
          <p:cNvSpPr txBox="1"/>
          <p:nvPr/>
        </p:nvSpPr>
        <p:spPr>
          <a:xfrm>
            <a:off x="5519545" y="1023940"/>
            <a:ext cx="2172390"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Naïve MDS codes</a:t>
            </a:r>
            <a:endParaRPr lang="en-US" sz="2000" dirty="0">
              <a:solidFill>
                <a:srgbClr val="000000"/>
              </a:solidFill>
              <a:latin typeface="Helvetica Neue Light"/>
              <a:cs typeface="Helvetica Neue Light"/>
            </a:endParaRPr>
          </a:p>
        </p:txBody>
      </p:sp>
      <p:cxnSp>
        <p:nvCxnSpPr>
          <p:cNvPr id="11" name="Straight Arrow Connector 10"/>
          <p:cNvCxnSpPr/>
          <p:nvPr/>
        </p:nvCxnSpPr>
        <p:spPr>
          <a:xfrm>
            <a:off x="6386353" y="1424050"/>
            <a:ext cx="872565" cy="552635"/>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278888" y="4112635"/>
            <a:ext cx="2470559" cy="400110"/>
          </a:xfrm>
          <a:prstGeom prst="rect">
            <a:avLst/>
          </a:prstGeom>
          <a:noFill/>
        </p:spPr>
        <p:txBody>
          <a:bodyPr wrap="square" rtlCol="0">
            <a:spAutoFit/>
          </a:bodyPr>
          <a:lstStyle/>
          <a:p>
            <a:r>
              <a:rPr lang="en-US" sz="2000" dirty="0" smtClean="0">
                <a:latin typeface="Helvetica Neue Light"/>
                <a:cs typeface="Helvetica Neue Light"/>
              </a:rPr>
              <a:t>Our converse</a:t>
            </a:r>
            <a:endParaRPr lang="en-US" sz="2000" dirty="0">
              <a:latin typeface="Helvetica Neue Light"/>
              <a:cs typeface="Helvetica Neue Light"/>
            </a:endParaRPr>
          </a:p>
        </p:txBody>
      </p:sp>
      <p:sp>
        <p:nvSpPr>
          <p:cNvPr id="14" name="TextBox 13"/>
          <p:cNvSpPr txBox="1"/>
          <p:nvPr/>
        </p:nvSpPr>
        <p:spPr>
          <a:xfrm>
            <a:off x="3460941" y="2595961"/>
            <a:ext cx="2470559" cy="707886"/>
          </a:xfrm>
          <a:prstGeom prst="rect">
            <a:avLst/>
          </a:prstGeom>
          <a:noFill/>
        </p:spPr>
        <p:txBody>
          <a:bodyPr wrap="square" rtlCol="0">
            <a:spAutoFit/>
          </a:bodyPr>
          <a:lstStyle/>
          <a:p>
            <a:r>
              <a:rPr lang="en-US" sz="2000" dirty="0" smtClean="0">
                <a:latin typeface="Helvetica Neue Light"/>
                <a:cs typeface="Helvetica Neue Light"/>
              </a:rPr>
              <a:t>Our achievable scheme</a:t>
            </a:r>
            <a:endParaRPr lang="en-US" sz="2000" dirty="0">
              <a:latin typeface="Helvetica Neue Light"/>
              <a:cs typeface="Helvetica Neue Light"/>
            </a:endParaRPr>
          </a:p>
        </p:txBody>
      </p:sp>
      <p:cxnSp>
        <p:nvCxnSpPr>
          <p:cNvPr id="16" name="Straight Arrow Connector 15"/>
          <p:cNvCxnSpPr/>
          <p:nvPr/>
        </p:nvCxnSpPr>
        <p:spPr>
          <a:xfrm flipH="1" flipV="1">
            <a:off x="6278889" y="3889848"/>
            <a:ext cx="301760" cy="222787"/>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848621" y="3456247"/>
            <a:ext cx="389922" cy="310061"/>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855420" y="5613389"/>
            <a:ext cx="2313835" cy="369332"/>
          </a:xfrm>
          <a:prstGeom prst="rect">
            <a:avLst/>
          </a:prstGeom>
          <a:noFill/>
        </p:spPr>
        <p:txBody>
          <a:bodyPr wrap="none" rtlCol="0">
            <a:spAutoFit/>
          </a:bodyPr>
          <a:lstStyle/>
          <a:p>
            <a:r>
              <a:rPr lang="en-US" dirty="0" smtClean="0">
                <a:latin typeface="Helvetica Neue Light"/>
                <a:cs typeface="Helvetica Neue Light"/>
              </a:rPr>
              <a:t>Number of versions T</a:t>
            </a:r>
            <a:endParaRPr lang="en-US" dirty="0">
              <a:latin typeface="Helvetica Neue Light"/>
              <a:cs typeface="Helvetica Neue Light"/>
            </a:endParaRPr>
          </a:p>
        </p:txBody>
      </p:sp>
      <p:sp>
        <p:nvSpPr>
          <p:cNvPr id="25" name="TextBox 24"/>
          <p:cNvSpPr txBox="1"/>
          <p:nvPr/>
        </p:nvSpPr>
        <p:spPr>
          <a:xfrm>
            <a:off x="573183" y="2598205"/>
            <a:ext cx="1459076" cy="369332"/>
          </a:xfrm>
          <a:prstGeom prst="rect">
            <a:avLst/>
          </a:prstGeom>
          <a:noFill/>
        </p:spPr>
        <p:txBody>
          <a:bodyPr wrap="none" rtlCol="0">
            <a:spAutoFit/>
          </a:bodyPr>
          <a:lstStyle/>
          <a:p>
            <a:r>
              <a:rPr lang="en-US" dirty="0" smtClean="0">
                <a:latin typeface="Helvetica Neue Light"/>
                <a:cs typeface="Helvetica Neue Light"/>
              </a:rPr>
              <a:t>Storage cost </a:t>
            </a:r>
            <a:endParaRPr lang="en-US" dirty="0">
              <a:latin typeface="Helvetica Neue Light"/>
              <a:cs typeface="Helvetica Neue Light"/>
            </a:endParaRPr>
          </a:p>
        </p:txBody>
      </p:sp>
      <p:sp>
        <p:nvSpPr>
          <p:cNvPr id="27" name="TextBox 26"/>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spTree>
    <p:extLst>
      <p:ext uri="{BB962C8B-B14F-4D97-AF65-F5344CB8AC3E}">
        <p14:creationId xmlns:p14="http://schemas.microsoft.com/office/powerpoint/2010/main" val="2012515166"/>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A2015_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91" y="522095"/>
            <a:ext cx="7215187" cy="5421071"/>
          </a:xfrm>
          <a:prstGeom prst="rect">
            <a:avLst/>
          </a:prstGeom>
        </p:spPr>
      </p:pic>
      <p:cxnSp>
        <p:nvCxnSpPr>
          <p:cNvPr id="6" name="Straight Connector 5"/>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48808" y="1766484"/>
            <a:ext cx="1400882" cy="400110"/>
          </a:xfrm>
          <a:prstGeom prst="rect">
            <a:avLst/>
          </a:prstGeom>
          <a:noFill/>
        </p:spPr>
        <p:txBody>
          <a:bodyPr wrap="none" rtlCol="0">
            <a:spAutoFit/>
          </a:bodyPr>
          <a:lstStyle/>
          <a:p>
            <a:r>
              <a:rPr lang="en-US" sz="2000" dirty="0" smtClean="0">
                <a:latin typeface="Helvetica Neue Light"/>
                <a:cs typeface="Helvetica Neue Light"/>
              </a:rPr>
              <a:t>Replication</a:t>
            </a:r>
            <a:endParaRPr lang="en-US" sz="2000" dirty="0">
              <a:latin typeface="Helvetica Neue Light"/>
              <a:cs typeface="Helvetica Neue Light"/>
            </a:endParaRPr>
          </a:p>
        </p:txBody>
      </p:sp>
      <p:sp>
        <p:nvSpPr>
          <p:cNvPr id="8" name="TextBox 7"/>
          <p:cNvSpPr txBox="1"/>
          <p:nvPr/>
        </p:nvSpPr>
        <p:spPr>
          <a:xfrm>
            <a:off x="5519545" y="4728505"/>
            <a:ext cx="1994623"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Singleton bound</a:t>
            </a:r>
            <a:endParaRPr lang="en-US" sz="2000" dirty="0">
              <a:solidFill>
                <a:srgbClr val="000000"/>
              </a:solidFill>
              <a:latin typeface="Helvetica Neue Light"/>
              <a:cs typeface="Helvetica Neue Light"/>
            </a:endParaRPr>
          </a:p>
        </p:txBody>
      </p:sp>
      <p:sp>
        <p:nvSpPr>
          <p:cNvPr id="9" name="TextBox 8"/>
          <p:cNvSpPr txBox="1"/>
          <p:nvPr/>
        </p:nvSpPr>
        <p:spPr>
          <a:xfrm>
            <a:off x="5519545" y="1023940"/>
            <a:ext cx="2172390"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Naïve MDS codes</a:t>
            </a:r>
            <a:endParaRPr lang="en-US" sz="2000" dirty="0">
              <a:solidFill>
                <a:srgbClr val="000000"/>
              </a:solidFill>
              <a:latin typeface="Helvetica Neue Light"/>
              <a:cs typeface="Helvetica Neue Light"/>
            </a:endParaRPr>
          </a:p>
        </p:txBody>
      </p:sp>
      <p:cxnSp>
        <p:nvCxnSpPr>
          <p:cNvPr id="11" name="Straight Arrow Connector 10"/>
          <p:cNvCxnSpPr/>
          <p:nvPr/>
        </p:nvCxnSpPr>
        <p:spPr>
          <a:xfrm>
            <a:off x="6386353" y="1424050"/>
            <a:ext cx="872565" cy="552635"/>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278888" y="4112635"/>
            <a:ext cx="2470559" cy="400110"/>
          </a:xfrm>
          <a:prstGeom prst="rect">
            <a:avLst/>
          </a:prstGeom>
          <a:noFill/>
        </p:spPr>
        <p:txBody>
          <a:bodyPr wrap="square" rtlCol="0">
            <a:spAutoFit/>
          </a:bodyPr>
          <a:lstStyle/>
          <a:p>
            <a:r>
              <a:rPr lang="en-US" sz="2000" dirty="0" smtClean="0">
                <a:latin typeface="Helvetica Neue Light"/>
                <a:cs typeface="Helvetica Neue Light"/>
              </a:rPr>
              <a:t>Our converse</a:t>
            </a:r>
            <a:endParaRPr lang="en-US" sz="2000" dirty="0">
              <a:latin typeface="Helvetica Neue Light"/>
              <a:cs typeface="Helvetica Neue Light"/>
            </a:endParaRPr>
          </a:p>
        </p:txBody>
      </p:sp>
      <p:sp>
        <p:nvSpPr>
          <p:cNvPr id="14" name="TextBox 13"/>
          <p:cNvSpPr txBox="1"/>
          <p:nvPr/>
        </p:nvSpPr>
        <p:spPr>
          <a:xfrm>
            <a:off x="3460941" y="2595961"/>
            <a:ext cx="2470559" cy="707886"/>
          </a:xfrm>
          <a:prstGeom prst="rect">
            <a:avLst/>
          </a:prstGeom>
          <a:noFill/>
        </p:spPr>
        <p:txBody>
          <a:bodyPr wrap="square" rtlCol="0">
            <a:spAutoFit/>
          </a:bodyPr>
          <a:lstStyle/>
          <a:p>
            <a:r>
              <a:rPr lang="en-US" sz="2000" dirty="0" smtClean="0">
                <a:latin typeface="Helvetica Neue Light"/>
                <a:cs typeface="Helvetica Neue Light"/>
              </a:rPr>
              <a:t>Our achievable scheme</a:t>
            </a:r>
            <a:endParaRPr lang="en-US" sz="2000" dirty="0">
              <a:latin typeface="Helvetica Neue Light"/>
              <a:cs typeface="Helvetica Neue Light"/>
            </a:endParaRPr>
          </a:p>
        </p:txBody>
      </p:sp>
      <p:cxnSp>
        <p:nvCxnSpPr>
          <p:cNvPr id="16" name="Straight Arrow Connector 15"/>
          <p:cNvCxnSpPr/>
          <p:nvPr/>
        </p:nvCxnSpPr>
        <p:spPr>
          <a:xfrm flipH="1" flipV="1">
            <a:off x="6278889" y="3889848"/>
            <a:ext cx="301760" cy="222787"/>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848621" y="3456247"/>
            <a:ext cx="389922" cy="310061"/>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855420" y="5613389"/>
            <a:ext cx="2313835" cy="369332"/>
          </a:xfrm>
          <a:prstGeom prst="rect">
            <a:avLst/>
          </a:prstGeom>
          <a:noFill/>
        </p:spPr>
        <p:txBody>
          <a:bodyPr wrap="none" rtlCol="0">
            <a:spAutoFit/>
          </a:bodyPr>
          <a:lstStyle/>
          <a:p>
            <a:r>
              <a:rPr lang="en-US" dirty="0" smtClean="0">
                <a:latin typeface="Helvetica Neue Light"/>
                <a:cs typeface="Helvetica Neue Light"/>
              </a:rPr>
              <a:t>Number of versions T</a:t>
            </a:r>
            <a:endParaRPr lang="en-US" dirty="0">
              <a:latin typeface="Helvetica Neue Light"/>
              <a:cs typeface="Helvetica Neue Light"/>
            </a:endParaRPr>
          </a:p>
        </p:txBody>
      </p:sp>
      <p:sp>
        <p:nvSpPr>
          <p:cNvPr id="25" name="TextBox 24"/>
          <p:cNvSpPr txBox="1"/>
          <p:nvPr/>
        </p:nvSpPr>
        <p:spPr>
          <a:xfrm>
            <a:off x="573183" y="2598205"/>
            <a:ext cx="1459076" cy="369332"/>
          </a:xfrm>
          <a:prstGeom prst="rect">
            <a:avLst/>
          </a:prstGeom>
          <a:noFill/>
        </p:spPr>
        <p:txBody>
          <a:bodyPr wrap="none" rtlCol="0">
            <a:spAutoFit/>
          </a:bodyPr>
          <a:lstStyle/>
          <a:p>
            <a:r>
              <a:rPr lang="en-US" dirty="0" smtClean="0">
                <a:latin typeface="Helvetica Neue Light"/>
                <a:cs typeface="Helvetica Neue Light"/>
              </a:rPr>
              <a:t>Storage cost </a:t>
            </a:r>
            <a:endParaRPr lang="en-US" dirty="0">
              <a:latin typeface="Helvetica Neue Light"/>
              <a:cs typeface="Helvetica Neue Light"/>
            </a:endParaRPr>
          </a:p>
        </p:txBody>
      </p:sp>
      <p:sp>
        <p:nvSpPr>
          <p:cNvPr id="15" name="TextBox 14"/>
          <p:cNvSpPr txBox="1"/>
          <p:nvPr/>
        </p:nvSpPr>
        <p:spPr>
          <a:xfrm>
            <a:off x="411885" y="6106945"/>
            <a:ext cx="9075610" cy="461665"/>
          </a:xfrm>
          <a:prstGeom prst="rect">
            <a:avLst/>
          </a:prstGeom>
          <a:noFill/>
        </p:spPr>
        <p:txBody>
          <a:bodyPr wrap="none" rtlCol="0">
            <a:spAutoFit/>
          </a:bodyPr>
          <a:lstStyle/>
          <a:p>
            <a:r>
              <a:rPr lang="en-US" sz="2400" dirty="0" smtClean="0">
                <a:solidFill>
                  <a:srgbClr val="FF0000"/>
                </a:solidFill>
                <a:latin typeface="Helvetica Neue Light"/>
                <a:cs typeface="Helvetica Neue Light"/>
              </a:rPr>
              <a:t>Storage cost inevitably increases as degree of asynchrony grows! </a:t>
            </a:r>
            <a:endParaRPr lang="en-US" sz="2400" dirty="0">
              <a:solidFill>
                <a:srgbClr val="FF0000"/>
              </a:solidFill>
              <a:latin typeface="Helvetica Neue Light"/>
              <a:cs typeface="Helvetica Neue Light"/>
            </a:endParaRPr>
          </a:p>
        </p:txBody>
      </p:sp>
      <p:sp>
        <p:nvSpPr>
          <p:cNvPr id="17" name="TextBox 16"/>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spTree>
    <p:extLst>
      <p:ext uri="{BB962C8B-B14F-4D97-AF65-F5344CB8AC3E}">
        <p14:creationId xmlns:p14="http://schemas.microsoft.com/office/powerpoint/2010/main" val="18652942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77800"/>
            <a:ext cx="8716596" cy="1057275"/>
          </a:xfrm>
        </p:spPr>
        <p:txBody>
          <a:bodyPr/>
          <a:lstStyle/>
          <a:p>
            <a:pPr>
              <a:defRPr/>
            </a:pPr>
            <a:r>
              <a:rPr lang="en-US" sz="3200" dirty="0" smtClean="0">
                <a:solidFill>
                  <a:srgbClr val="0000FF"/>
                </a:solidFill>
                <a:latin typeface="Helvetica Neue Light"/>
                <a:cs typeface="Helvetica Neue Light"/>
              </a:rPr>
              <a:t>Outline</a:t>
            </a:r>
            <a:endParaRPr sz="3200" dirty="0">
              <a:latin typeface="Arial" panose="020B0604020202020204" pitchFamily="34" charset="0"/>
              <a:cs typeface="Arial" panose="020B0604020202020204" pitchFamily="34" charset="0"/>
            </a:endParaRPr>
          </a:p>
        </p:txBody>
      </p:sp>
      <p:sp>
        <p:nvSpPr>
          <p:cNvPr id="6" name="TextBox 5"/>
          <p:cNvSpPr txBox="1"/>
          <p:nvPr/>
        </p:nvSpPr>
        <p:spPr>
          <a:xfrm>
            <a:off x="76200" y="2119219"/>
            <a:ext cx="8763000" cy="3139321"/>
          </a:xfrm>
          <a:prstGeom prst="rect">
            <a:avLst/>
          </a:prstGeom>
          <a:noFill/>
        </p:spPr>
        <p:txBody>
          <a:bodyPr wrap="square" rtlCol="0">
            <a:spAutoFit/>
          </a:bodyPr>
          <a:lstStyle/>
          <a:p>
            <a:pPr marL="285750" indent="-285750">
              <a:buFont typeface="Arial"/>
              <a:buChar char="•"/>
            </a:pPr>
            <a:r>
              <a:rPr lang="en-US" sz="2200" dirty="0" smtClean="0">
                <a:latin typeface="Helvetica Neue Light"/>
                <a:cs typeface="Helvetica Neue Light"/>
              </a:rPr>
              <a:t>Information theory and codes for </a:t>
            </a:r>
            <a:r>
              <a:rPr lang="en-US" sz="2200" dirty="0">
                <a:latin typeface="Helvetica Neue Light"/>
                <a:cs typeface="Helvetica Neue Light"/>
              </a:rPr>
              <a:t>s</a:t>
            </a:r>
            <a:r>
              <a:rPr lang="en-US" sz="2200" dirty="0" smtClean="0">
                <a:latin typeface="Helvetica Neue Light"/>
                <a:cs typeface="Helvetica Neue Light"/>
              </a:rPr>
              <a:t>hared </a:t>
            </a:r>
            <a:r>
              <a:rPr lang="en-US" sz="2200" dirty="0">
                <a:latin typeface="Helvetica Neue Light"/>
                <a:cs typeface="Helvetica Neue Light"/>
              </a:rPr>
              <a:t>m</a:t>
            </a:r>
            <a:r>
              <a:rPr lang="en-US" sz="2200" dirty="0" smtClean="0">
                <a:latin typeface="Helvetica Neue Light"/>
                <a:cs typeface="Helvetica Neue Light"/>
              </a:rPr>
              <a:t>emory </a:t>
            </a:r>
            <a:r>
              <a:rPr lang="en-US" sz="2200" dirty="0">
                <a:latin typeface="Helvetica Neue Light"/>
                <a:cs typeface="Helvetica Neue Light"/>
              </a:rPr>
              <a:t>e</a:t>
            </a:r>
            <a:r>
              <a:rPr lang="en-US" sz="2200" dirty="0" smtClean="0">
                <a:latin typeface="Helvetica Neue Light"/>
                <a:cs typeface="Helvetica Neue Light"/>
              </a:rPr>
              <a:t>mulation</a:t>
            </a:r>
          </a:p>
          <a:p>
            <a:pPr lvl="1"/>
            <a:endParaRPr lang="en-US" sz="2200" dirty="0" smtClean="0">
              <a:latin typeface="Helvetica Neue Light"/>
              <a:cs typeface="Helvetica Neue Light"/>
            </a:endParaRPr>
          </a:p>
          <a:p>
            <a:pPr lvl="1"/>
            <a:endParaRPr lang="en-US" sz="2200" dirty="0" smtClean="0">
              <a:latin typeface="Helvetica Neue Light"/>
              <a:cs typeface="Helvetica Neue Light"/>
            </a:endParaRPr>
          </a:p>
          <a:p>
            <a:pPr lvl="1"/>
            <a:endParaRPr lang="en-US" sz="2200" dirty="0">
              <a:latin typeface="Helvetica Neue Light"/>
              <a:cs typeface="Helvetica Neue Light"/>
            </a:endParaRPr>
          </a:p>
          <a:p>
            <a:pPr lvl="1"/>
            <a:endParaRPr lang="en-US" sz="2200" dirty="0">
              <a:latin typeface="Helvetica Neue Light"/>
              <a:cs typeface="Helvetica Neue Light"/>
            </a:endParaRPr>
          </a:p>
          <a:p>
            <a:pPr lvl="1"/>
            <a:endParaRPr lang="en-US" sz="2200" dirty="0">
              <a:latin typeface="Helvetica Neue Light"/>
              <a:cs typeface="Helvetica Neue Light"/>
            </a:endParaRPr>
          </a:p>
          <a:p>
            <a:pPr marL="285750" indent="-285750">
              <a:buFont typeface="Arial"/>
              <a:buChar char="•"/>
            </a:pPr>
            <a:r>
              <a:rPr lang="en-US" sz="2200" dirty="0" smtClean="0">
                <a:latin typeface="Helvetica Neue Light"/>
                <a:cs typeface="Helvetica Neue Light"/>
              </a:rPr>
              <a:t>Codes for distributed linear data processing</a:t>
            </a:r>
          </a:p>
          <a:p>
            <a:pPr marL="742950" lvl="1" indent="-285750">
              <a:buFont typeface="Arial"/>
              <a:buChar char="•"/>
            </a:pPr>
            <a:endParaRPr lang="en-US" sz="2200" dirty="0" smtClean="0">
              <a:latin typeface="Helvetica Neue Light"/>
              <a:cs typeface="Helvetica Neue Light"/>
            </a:endParaRPr>
          </a:p>
          <a:p>
            <a:pPr marL="742950" lvl="1" indent="-285750">
              <a:buFont typeface="Arial"/>
              <a:buChar char="•"/>
            </a:pPr>
            <a:endParaRPr lang="en-US" sz="2200" dirty="0" smtClean="0">
              <a:latin typeface="Helvetica Neue Light"/>
              <a:cs typeface="Helvetica Neue Light"/>
            </a:endParaRPr>
          </a:p>
        </p:txBody>
      </p:sp>
      <p:sp>
        <p:nvSpPr>
          <p:cNvPr id="5" name="Rectangle 4"/>
          <p:cNvSpPr/>
          <p:nvPr/>
        </p:nvSpPr>
        <p:spPr>
          <a:xfrm>
            <a:off x="76200" y="2045548"/>
            <a:ext cx="7567590" cy="508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473796"/>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0644" y="6361758"/>
            <a:ext cx="184666" cy="369332"/>
          </a:xfrm>
          <a:prstGeom prst="rect">
            <a:avLst/>
          </a:prstGeom>
          <a:noFill/>
        </p:spPr>
        <p:txBody>
          <a:bodyPr wrap="none" rtlCol="0">
            <a:spAutoFit/>
          </a:bodyPr>
          <a:lstStyle/>
          <a:p>
            <a:endParaRPr lang="en-US" dirty="0"/>
          </a:p>
        </p:txBody>
      </p:sp>
      <p:sp>
        <p:nvSpPr>
          <p:cNvPr id="11" name="TextBox 10"/>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graphicFrame>
        <p:nvGraphicFramePr>
          <p:cNvPr id="14" name="Table 13"/>
          <p:cNvGraphicFramePr>
            <a:graphicFrameLocks noGrp="1"/>
          </p:cNvGraphicFramePr>
          <p:nvPr>
            <p:extLst>
              <p:ext uri="{D42A27DB-BD31-4B8C-83A1-F6EECF244321}">
                <p14:modId xmlns:p14="http://schemas.microsoft.com/office/powerpoint/2010/main" val="2915342653"/>
              </p:ext>
            </p:extLst>
          </p:nvPr>
        </p:nvGraphicFramePr>
        <p:xfrm>
          <a:off x="1978971" y="1177853"/>
          <a:ext cx="6334430" cy="3574232"/>
        </p:xfrm>
        <a:graphic>
          <a:graphicData uri="http://schemas.openxmlformats.org/drawingml/2006/table">
            <a:tbl>
              <a:tblPr bandRow="1">
                <a:tableStyleId>{2D5ABB26-0587-4C30-8999-92F81FD0307C}</a:tableStyleId>
              </a:tblPr>
              <a:tblGrid>
                <a:gridCol w="3473942"/>
                <a:gridCol w="2860488"/>
              </a:tblGrid>
              <a:tr h="942717">
                <a:tc>
                  <a:txBody>
                    <a:bodyPr/>
                    <a:lstStyle/>
                    <a:p>
                      <a:pPr algn="ct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Helvetica Neue Light"/>
                          <a:cs typeface="Helvetica Neue Light"/>
                        </a:rPr>
                        <a:t>Storage</a:t>
                      </a:r>
                      <a:r>
                        <a:rPr lang="en-US" baseline="0" dirty="0" smtClean="0">
                          <a:latin typeface="Helvetica Neue Light"/>
                          <a:cs typeface="Helvetica Neue Light"/>
                        </a:rPr>
                        <a:t> Cost</a:t>
                      </a:r>
                    </a:p>
                    <a:p>
                      <a:pPr algn="ctr"/>
                      <a:r>
                        <a:rPr lang="en-US" b="0" i="0" baseline="0" dirty="0" smtClean="0">
                          <a:latin typeface="Helvetica Neue Light"/>
                          <a:cs typeface="Helvetica Neue Light"/>
                        </a:rPr>
                        <a:t>Normalized by size-of-value</a:t>
                      </a: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0064">
                <a:tc>
                  <a:txBody>
                    <a:bodyPr/>
                    <a:lstStyle/>
                    <a:p>
                      <a:pPr algn="ctr"/>
                      <a:r>
                        <a:rPr lang="en-US" dirty="0" smtClean="0">
                          <a:latin typeface="Helvetica Neue Light"/>
                          <a:cs typeface="Helvetica Neue Light"/>
                        </a:rPr>
                        <a:t>Replication</a:t>
                      </a: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i="0" baseline="0" dirty="0" smtClean="0">
                          <a:latin typeface="Helvetica Neue Light"/>
                          <a:cs typeface="Helvetica Neue Light"/>
                        </a:rPr>
                        <a:t>1</a:t>
                      </a:r>
                      <a:endParaRPr lang="en-US" b="0" i="0" baseline="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0064">
                <a:tc>
                  <a:txBody>
                    <a:bodyPr/>
                    <a:lstStyle/>
                    <a:p>
                      <a:pPr algn="ctr"/>
                      <a:r>
                        <a:rPr lang="en-US" dirty="0" smtClean="0">
                          <a:latin typeface="Helvetica Neue Light"/>
                          <a:cs typeface="Helvetica Neue Light"/>
                        </a:rPr>
                        <a:t>Naïve</a:t>
                      </a:r>
                      <a:r>
                        <a:rPr lang="en-US" baseline="0" dirty="0" smtClean="0">
                          <a:latin typeface="Helvetica Neue Light"/>
                          <a:cs typeface="Helvetica Neue Light"/>
                        </a:rPr>
                        <a:t> MDS codes</a:t>
                      </a: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i="0" baseline="3000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27539">
                <a:tc>
                  <a:txBody>
                    <a:bodyPr/>
                    <a:lstStyle/>
                    <a:p>
                      <a:pPr algn="ctr"/>
                      <a:r>
                        <a:rPr lang="en-US" dirty="0" smtClean="0">
                          <a:solidFill>
                            <a:srgbClr val="0000FF"/>
                          </a:solidFill>
                          <a:latin typeface="Helvetica Neue Light"/>
                          <a:cs typeface="Helvetica Neue Light"/>
                        </a:rPr>
                        <a:t>Constructions</a:t>
                      </a:r>
                      <a:r>
                        <a:rPr lang="en-US" dirty="0" smtClean="0">
                          <a:solidFill>
                            <a:srgbClr val="FF0000"/>
                          </a:solidFill>
                          <a:latin typeface="Helvetica Neue Light"/>
                          <a:cs typeface="Helvetica Neue Light"/>
                        </a:rPr>
                        <a:t>*</a:t>
                      </a:r>
                      <a:endParaRPr lang="en-US" b="0" i="0" dirty="0">
                        <a:solidFill>
                          <a:srgbClr val="FF0000"/>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i="0" dirty="0">
                        <a:solidFill>
                          <a:srgbClr val="0000FF"/>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03848">
                <a:tc>
                  <a:txBody>
                    <a:bodyPr/>
                    <a:lstStyle/>
                    <a:p>
                      <a:pPr algn="ctr"/>
                      <a:r>
                        <a:rPr lang="en-US" b="0" i="0" dirty="0" smtClean="0">
                          <a:solidFill>
                            <a:srgbClr val="0000FF"/>
                          </a:solidFill>
                          <a:latin typeface="Helvetica Neue Light"/>
                          <a:cs typeface="Helvetica Neue Light"/>
                        </a:rPr>
                        <a:t>Lower bound</a:t>
                      </a:r>
                      <a:endParaRPr lang="en-US" b="0" i="0" dirty="0">
                        <a:solidFill>
                          <a:srgbClr val="0000FF"/>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i="0" dirty="0">
                        <a:solidFill>
                          <a:srgbClr val="0000FF"/>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033" y="4992822"/>
            <a:ext cx="2915861" cy="210152"/>
          </a:xfrm>
          <a:prstGeom prst="rect">
            <a:avLst/>
          </a:prstGeom>
        </p:spPr>
      </p:pic>
      <p:pic>
        <p:nvPicPr>
          <p:cNvPr id="16" name="Picture 1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535" y="5419632"/>
            <a:ext cx="1843147" cy="237314"/>
          </a:xfrm>
          <a:prstGeom prst="rect">
            <a:avLst/>
          </a:prstGeom>
        </p:spPr>
      </p:pic>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837" y="4469917"/>
            <a:ext cx="1959926" cy="282168"/>
          </a:xfrm>
          <a:prstGeom prst="rect">
            <a:avLst/>
          </a:prstGeom>
        </p:spPr>
      </p:pic>
      <p:pic>
        <p:nvPicPr>
          <p:cNvPr id="18" name="Picture 1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6193" y="2748376"/>
            <a:ext cx="869228" cy="270264"/>
          </a:xfrm>
          <a:prstGeom prst="rect">
            <a:avLst/>
          </a:prstGeom>
        </p:spPr>
      </p:pic>
      <p:pic>
        <p:nvPicPr>
          <p:cNvPr id="19" name="Picture 1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5060" y="3307246"/>
            <a:ext cx="1397000" cy="431800"/>
          </a:xfrm>
          <a:prstGeom prst="rect">
            <a:avLst/>
          </a:prstGeom>
        </p:spPr>
      </p:pic>
      <p:pic>
        <p:nvPicPr>
          <p:cNvPr id="20" name="Picture 1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4121" y="4032959"/>
            <a:ext cx="1487739" cy="436958"/>
          </a:xfrm>
          <a:prstGeom prst="rect">
            <a:avLst/>
          </a:prstGeom>
        </p:spPr>
      </p:pic>
    </p:spTree>
    <p:extLst>
      <p:ext uri="{BB962C8B-B14F-4D97-AF65-F5344CB8AC3E}">
        <p14:creationId xmlns:p14="http://schemas.microsoft.com/office/powerpoint/2010/main" val="152539300"/>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09764694"/>
              </p:ext>
            </p:extLst>
          </p:nvPr>
        </p:nvGraphicFramePr>
        <p:xfrm>
          <a:off x="1978971" y="1177853"/>
          <a:ext cx="6334430" cy="3574232"/>
        </p:xfrm>
        <a:graphic>
          <a:graphicData uri="http://schemas.openxmlformats.org/drawingml/2006/table">
            <a:tbl>
              <a:tblPr bandRow="1">
                <a:tableStyleId>{2D5ABB26-0587-4C30-8999-92F81FD0307C}</a:tableStyleId>
              </a:tblPr>
              <a:tblGrid>
                <a:gridCol w="3473942"/>
                <a:gridCol w="2860488"/>
              </a:tblGrid>
              <a:tr h="942717">
                <a:tc>
                  <a:txBody>
                    <a:bodyPr/>
                    <a:lstStyle/>
                    <a:p>
                      <a:pPr algn="ct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latin typeface="Helvetica Neue Light"/>
                          <a:cs typeface="Helvetica Neue Light"/>
                        </a:rPr>
                        <a:t>Storage</a:t>
                      </a:r>
                      <a:r>
                        <a:rPr lang="en-US" baseline="0" dirty="0" smtClean="0">
                          <a:latin typeface="Helvetica Neue Light"/>
                          <a:cs typeface="Helvetica Neue Light"/>
                        </a:rPr>
                        <a:t> Cost</a:t>
                      </a:r>
                    </a:p>
                    <a:p>
                      <a:pPr algn="ctr"/>
                      <a:r>
                        <a:rPr lang="en-US" b="0" i="0" baseline="0" dirty="0" smtClean="0">
                          <a:latin typeface="Helvetica Neue Light"/>
                          <a:cs typeface="Helvetica Neue Light"/>
                        </a:rPr>
                        <a:t>Normalized by size-of-value</a:t>
                      </a: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0064">
                <a:tc>
                  <a:txBody>
                    <a:bodyPr/>
                    <a:lstStyle/>
                    <a:p>
                      <a:pPr algn="ctr"/>
                      <a:r>
                        <a:rPr lang="en-US" dirty="0" smtClean="0">
                          <a:latin typeface="Helvetica Neue Light"/>
                          <a:cs typeface="Helvetica Neue Light"/>
                        </a:rPr>
                        <a:t>Replication</a:t>
                      </a: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i="0" baseline="0" dirty="0" smtClean="0">
                          <a:latin typeface="Helvetica Neue Light"/>
                          <a:cs typeface="Helvetica Neue Light"/>
                        </a:rPr>
                        <a:t>1</a:t>
                      </a:r>
                      <a:endParaRPr lang="en-US" b="0" i="0" baseline="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00064">
                <a:tc>
                  <a:txBody>
                    <a:bodyPr/>
                    <a:lstStyle/>
                    <a:p>
                      <a:pPr algn="ctr"/>
                      <a:r>
                        <a:rPr lang="en-US" dirty="0" smtClean="0">
                          <a:latin typeface="Helvetica Neue Light"/>
                          <a:cs typeface="Helvetica Neue Light"/>
                        </a:rPr>
                        <a:t>Naïve</a:t>
                      </a:r>
                      <a:r>
                        <a:rPr lang="en-US" baseline="0" dirty="0" smtClean="0">
                          <a:latin typeface="Helvetica Neue Light"/>
                          <a:cs typeface="Helvetica Neue Light"/>
                        </a:rPr>
                        <a:t> MDS codes</a:t>
                      </a:r>
                      <a:endParaRPr lang="en-US" b="0" i="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i="0" baseline="30000" dirty="0">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27539">
                <a:tc>
                  <a:txBody>
                    <a:bodyPr/>
                    <a:lstStyle/>
                    <a:p>
                      <a:pPr algn="ctr"/>
                      <a:r>
                        <a:rPr lang="en-US" dirty="0" smtClean="0">
                          <a:solidFill>
                            <a:srgbClr val="0000FF"/>
                          </a:solidFill>
                          <a:latin typeface="Helvetica Neue Light"/>
                          <a:cs typeface="Helvetica Neue Light"/>
                        </a:rPr>
                        <a:t>Constructions</a:t>
                      </a:r>
                      <a:r>
                        <a:rPr lang="en-US" dirty="0" smtClean="0">
                          <a:solidFill>
                            <a:srgbClr val="FF0000"/>
                          </a:solidFill>
                          <a:latin typeface="Helvetica Neue Light"/>
                          <a:cs typeface="Helvetica Neue Light"/>
                        </a:rPr>
                        <a:t>*</a:t>
                      </a:r>
                      <a:endParaRPr lang="en-US" b="0" i="0" dirty="0">
                        <a:solidFill>
                          <a:srgbClr val="FF0000"/>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i="0" dirty="0">
                        <a:solidFill>
                          <a:srgbClr val="0000FF"/>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03848">
                <a:tc>
                  <a:txBody>
                    <a:bodyPr/>
                    <a:lstStyle/>
                    <a:p>
                      <a:pPr algn="ctr"/>
                      <a:r>
                        <a:rPr lang="en-US" b="0" i="0" dirty="0" smtClean="0">
                          <a:solidFill>
                            <a:srgbClr val="0000FF"/>
                          </a:solidFill>
                          <a:latin typeface="Helvetica Neue Light"/>
                          <a:cs typeface="Helvetica Neue Light"/>
                        </a:rPr>
                        <a:t>Lower bound</a:t>
                      </a:r>
                      <a:endParaRPr lang="en-US" b="0" i="0" dirty="0">
                        <a:solidFill>
                          <a:srgbClr val="0000FF"/>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b="0" i="0" dirty="0">
                        <a:solidFill>
                          <a:srgbClr val="0000FF"/>
                        </a:solidFill>
                        <a:latin typeface="Helvetica Neue Light"/>
                        <a:cs typeface="Helvetica Neue Ligh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033" y="4992822"/>
            <a:ext cx="2915861" cy="210152"/>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4535" y="5419632"/>
            <a:ext cx="1843147" cy="237314"/>
          </a:xfrm>
          <a:prstGeom prst="rect">
            <a:avLst/>
          </a:prstGeom>
        </p:spPr>
      </p:pic>
      <p:sp>
        <p:nvSpPr>
          <p:cNvPr id="4" name="TextBox 3"/>
          <p:cNvSpPr txBox="1"/>
          <p:nvPr/>
        </p:nvSpPr>
        <p:spPr>
          <a:xfrm>
            <a:off x="6648894" y="5628521"/>
            <a:ext cx="184666" cy="369332"/>
          </a:xfrm>
          <a:prstGeom prst="rect">
            <a:avLst/>
          </a:prstGeom>
          <a:noFill/>
        </p:spPr>
        <p:txBody>
          <a:bodyPr wrap="none" rtlCol="0">
            <a:spAutoFit/>
          </a:bodyPr>
          <a:lstStyle/>
          <a:p>
            <a:endParaRPr lang="en-US" dirty="0"/>
          </a:p>
        </p:txBody>
      </p:sp>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837" y="4469917"/>
            <a:ext cx="1959926" cy="282168"/>
          </a:xfrm>
          <a:prstGeom prst="rect">
            <a:avLst/>
          </a:prstGeom>
        </p:spPr>
      </p:pic>
      <p:sp>
        <p:nvSpPr>
          <p:cNvPr id="11" name="TextBox 10"/>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pic>
        <p:nvPicPr>
          <p:cNvPr id="6" name="Picture 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6193" y="2748376"/>
            <a:ext cx="869228" cy="270264"/>
          </a:xfrm>
          <a:prstGeom prst="rect">
            <a:avLst/>
          </a:prstGeom>
        </p:spPr>
      </p:pic>
      <p:pic>
        <p:nvPicPr>
          <p:cNvPr id="12" name="Picture 1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35060" y="3307246"/>
            <a:ext cx="1397000" cy="431800"/>
          </a:xfrm>
          <a:prstGeom prst="rect">
            <a:avLst/>
          </a:prstGeom>
        </p:spPr>
      </p:pic>
      <p:pic>
        <p:nvPicPr>
          <p:cNvPr id="13" name="Picture 1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4121" y="4032959"/>
            <a:ext cx="1487739" cy="436958"/>
          </a:xfrm>
          <a:prstGeom prst="rect">
            <a:avLst/>
          </a:prstGeom>
        </p:spPr>
      </p:pic>
      <p:sp>
        <p:nvSpPr>
          <p:cNvPr id="2" name="TextBox 1"/>
          <p:cNvSpPr txBox="1"/>
          <p:nvPr/>
        </p:nvSpPr>
        <p:spPr>
          <a:xfrm>
            <a:off x="-3935" y="5755723"/>
            <a:ext cx="9036740" cy="400110"/>
          </a:xfrm>
          <a:prstGeom prst="rect">
            <a:avLst/>
          </a:prstGeom>
          <a:noFill/>
        </p:spPr>
        <p:txBody>
          <a:bodyPr wrap="none" rtlCol="0">
            <a:spAutoFit/>
          </a:bodyPr>
          <a:lstStyle/>
          <a:p>
            <a:r>
              <a:rPr lang="en-US" sz="2000" dirty="0" smtClean="0">
                <a:solidFill>
                  <a:srgbClr val="FF0000"/>
                </a:solidFill>
                <a:latin typeface="Helvetica Neue Light"/>
                <a:cs typeface="Helvetica Neue Light"/>
              </a:rPr>
              <a:t>*Achievability can be improved (see [Wang, Cadambe, Accepted to Trans. IT, 17])</a:t>
            </a:r>
            <a:endParaRPr lang="en-US" sz="2000" dirty="0">
              <a:solidFill>
                <a:srgbClr val="FF0000"/>
              </a:solidFill>
              <a:latin typeface="Helvetica Neue Light"/>
              <a:cs typeface="Helvetica Neue Light"/>
            </a:endParaRPr>
          </a:p>
        </p:txBody>
      </p:sp>
    </p:spTree>
    <p:extLst>
      <p:ext uri="{BB962C8B-B14F-4D97-AF65-F5344CB8AC3E}">
        <p14:creationId xmlns:p14="http://schemas.microsoft.com/office/powerpoint/2010/main" val="3272498437"/>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Main insights and techniques</a:t>
            </a:r>
            <a:endParaRPr lang="en-US" sz="3200" dirty="0">
              <a:latin typeface="Helvetica Neue Light"/>
              <a:cs typeface="Helvetica Neue Light"/>
            </a:endParaRPr>
          </a:p>
        </p:txBody>
      </p:sp>
      <p:sp>
        <p:nvSpPr>
          <p:cNvPr id="5" name="Content Placeholder 2"/>
          <p:cNvSpPr>
            <a:spLocks noGrp="1"/>
          </p:cNvSpPr>
          <p:nvPr>
            <p:ph idx="1"/>
          </p:nvPr>
        </p:nvSpPr>
        <p:spPr>
          <a:xfrm>
            <a:off x="226299" y="1297162"/>
            <a:ext cx="8735505" cy="5066599"/>
          </a:xfrm>
        </p:spPr>
        <p:txBody>
          <a:bodyPr>
            <a:normAutofit lnSpcReduction="10000"/>
          </a:bodyPr>
          <a:lstStyle/>
          <a:p>
            <a:r>
              <a:rPr lang="en-US" sz="2400" dirty="0" smtClean="0">
                <a:latin typeface="Helvetica Neue Light"/>
                <a:cs typeface="Helvetica Neue Light"/>
              </a:rPr>
              <a:t>Redundancy required to ensure consistency in an asynchronous environment</a:t>
            </a:r>
          </a:p>
          <a:p>
            <a:pPr lvl="1"/>
            <a:r>
              <a:rPr lang="en-US" sz="2000" dirty="0" smtClean="0">
                <a:latin typeface="Helvetica Neue Light"/>
                <a:cs typeface="Helvetica Neue Light"/>
              </a:rPr>
              <a:t>Amount of redundancy grows with the degree of asynchrony T</a:t>
            </a:r>
          </a:p>
          <a:p>
            <a:pPr marL="457200" lvl="1" indent="0">
              <a:buNone/>
            </a:pPr>
            <a:endParaRPr lang="en-US" sz="2000" dirty="0" smtClean="0">
              <a:latin typeface="Helvetica Neue Light"/>
              <a:cs typeface="Helvetica Neue Light"/>
            </a:endParaRPr>
          </a:p>
          <a:p>
            <a:pPr marL="457200" lvl="1" indent="0">
              <a:buNone/>
            </a:pPr>
            <a:endParaRPr lang="en-US" sz="2000" dirty="0">
              <a:latin typeface="Helvetica Neue Light"/>
              <a:cs typeface="Helvetica Neue Light"/>
            </a:endParaRPr>
          </a:p>
          <a:p>
            <a:r>
              <a:rPr lang="en-US" sz="2400" dirty="0" smtClean="0">
                <a:solidFill>
                  <a:schemeClr val="bg1"/>
                </a:solidFill>
                <a:latin typeface="Helvetica Neue Light"/>
                <a:cs typeface="Helvetica Neue Light"/>
              </a:rPr>
              <a:t>Connected to pliable index coding </a:t>
            </a:r>
            <a:r>
              <a:rPr lang="en-US" sz="1800" dirty="0" smtClean="0">
                <a:solidFill>
                  <a:schemeClr val="bg1"/>
                </a:solidFill>
                <a:latin typeface="Helvetica Neue Light"/>
                <a:cs typeface="Helvetica Neue Light"/>
              </a:rPr>
              <a:t>[Brahma-</a:t>
            </a:r>
            <a:r>
              <a:rPr lang="en-US" sz="1800" dirty="0" err="1" smtClean="0">
                <a:solidFill>
                  <a:schemeClr val="bg1"/>
                </a:solidFill>
                <a:latin typeface="Helvetica Neue Light"/>
                <a:cs typeface="Helvetica Neue Light"/>
              </a:rPr>
              <a:t>Fragouli</a:t>
            </a:r>
            <a:r>
              <a:rPr lang="en-US" sz="1800" dirty="0" smtClean="0">
                <a:solidFill>
                  <a:schemeClr val="bg1"/>
                </a:solidFill>
                <a:latin typeface="Helvetica Neue Light"/>
                <a:cs typeface="Helvetica Neue Light"/>
              </a:rPr>
              <a:t> 12]</a:t>
            </a:r>
          </a:p>
          <a:p>
            <a:pPr lvl="1"/>
            <a:r>
              <a:rPr lang="en-US" sz="2000" dirty="0" smtClean="0">
                <a:solidFill>
                  <a:schemeClr val="bg1"/>
                </a:solidFill>
                <a:latin typeface="Helvetica Neue Light"/>
                <a:cs typeface="Helvetica Neue Light"/>
              </a:rPr>
              <a:t>Exercises in network information theory, can be converted to exercises in </a:t>
            </a:r>
            <a:r>
              <a:rPr lang="en-US" sz="2000" dirty="0" err="1" smtClean="0">
                <a:solidFill>
                  <a:schemeClr val="bg1"/>
                </a:solidFill>
                <a:latin typeface="Helvetica Neue Light"/>
                <a:cs typeface="Helvetica Neue Light"/>
              </a:rPr>
              <a:t>combinatorics</a:t>
            </a:r>
            <a:endParaRPr lang="en-US" sz="2000" dirty="0">
              <a:solidFill>
                <a:schemeClr val="bg1"/>
              </a:solidFill>
              <a:latin typeface="Helvetica Neue Light"/>
              <a:cs typeface="Helvetica Neue Light"/>
            </a:endParaRPr>
          </a:p>
          <a:p>
            <a:pPr marL="457200" lvl="1" indent="0">
              <a:buNone/>
            </a:pPr>
            <a:endParaRPr lang="en-US" sz="2000" dirty="0" smtClean="0">
              <a:solidFill>
                <a:schemeClr val="bg1"/>
              </a:solidFill>
              <a:latin typeface="Helvetica Neue Light"/>
              <a:cs typeface="Helvetica Neue Light"/>
            </a:endParaRPr>
          </a:p>
          <a:p>
            <a:pPr marL="400050"/>
            <a:r>
              <a:rPr lang="en-US" sz="2400" dirty="0" smtClean="0">
                <a:solidFill>
                  <a:schemeClr val="bg1"/>
                </a:solidFill>
                <a:latin typeface="Helvetica Neue Light"/>
                <a:cs typeface="Helvetica Neue Light"/>
              </a:rPr>
              <a:t>Achievability: Separate linear code  for each version, </a:t>
            </a:r>
          </a:p>
          <a:p>
            <a:pPr marL="800100" lvl="1"/>
            <a:r>
              <a:rPr lang="en-US" sz="2000" dirty="0" smtClean="0">
                <a:solidFill>
                  <a:schemeClr val="bg1"/>
                </a:solidFill>
                <a:latin typeface="Helvetica Neue Light"/>
                <a:cs typeface="Helvetica Neue Light"/>
              </a:rPr>
              <a:t>Carefully choose the “budget” for each version based on the set of received versions.</a:t>
            </a:r>
          </a:p>
          <a:p>
            <a:pPr marL="800100" lvl="1"/>
            <a:endParaRPr lang="en-US" sz="2000" dirty="0">
              <a:solidFill>
                <a:schemeClr val="bg1"/>
              </a:solidFill>
              <a:latin typeface="Helvetica Neue Light"/>
              <a:cs typeface="Helvetica Neue Light"/>
            </a:endParaRPr>
          </a:p>
          <a:p>
            <a:pPr marL="400050"/>
            <a:r>
              <a:rPr lang="en-US" sz="2400" dirty="0" smtClean="0">
                <a:solidFill>
                  <a:schemeClr val="bg1"/>
                </a:solidFill>
                <a:latin typeface="Helvetica Neue Light"/>
                <a:cs typeface="Helvetica Neue Light"/>
              </a:rPr>
              <a:t>Genie based converse, discover “worst-case” arrival patterns</a:t>
            </a:r>
          </a:p>
          <a:p>
            <a:pPr lvl="1"/>
            <a:endParaRPr lang="en-US" sz="2000" dirty="0" smtClean="0">
              <a:solidFill>
                <a:schemeClr val="bg1"/>
              </a:solidFill>
              <a:latin typeface="Helvetica Neue Light"/>
              <a:cs typeface="Helvetica Neue Light"/>
            </a:endParaRPr>
          </a:p>
          <a:p>
            <a:endParaRPr lang="en-US" sz="24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3345568258"/>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Main insights and techniques</a:t>
            </a:r>
            <a:endParaRPr lang="en-US" sz="3200" dirty="0">
              <a:latin typeface="Helvetica Neue Light"/>
              <a:cs typeface="Helvetica Neue Light"/>
            </a:endParaRPr>
          </a:p>
        </p:txBody>
      </p:sp>
      <p:sp>
        <p:nvSpPr>
          <p:cNvPr id="5" name="Content Placeholder 2"/>
          <p:cNvSpPr>
            <a:spLocks noGrp="1"/>
          </p:cNvSpPr>
          <p:nvPr>
            <p:ph idx="1"/>
          </p:nvPr>
        </p:nvSpPr>
        <p:spPr>
          <a:xfrm>
            <a:off x="226299" y="1297162"/>
            <a:ext cx="8735505" cy="5066599"/>
          </a:xfrm>
        </p:spPr>
        <p:txBody>
          <a:bodyPr>
            <a:normAutofit lnSpcReduction="10000"/>
          </a:bodyPr>
          <a:lstStyle/>
          <a:p>
            <a:r>
              <a:rPr lang="en-US" sz="2400" dirty="0" smtClean="0">
                <a:latin typeface="Helvetica Neue Light"/>
                <a:cs typeface="Helvetica Neue Light"/>
              </a:rPr>
              <a:t>Redundancy required to ensure consistency in an asynchronous environment</a:t>
            </a:r>
          </a:p>
          <a:p>
            <a:pPr lvl="1"/>
            <a:r>
              <a:rPr lang="en-US" sz="2000" dirty="0" smtClean="0">
                <a:latin typeface="Helvetica Neue Light"/>
                <a:cs typeface="Helvetica Neue Light"/>
              </a:rPr>
              <a:t>Amount of redundancy grows with the degree of asynchrony T</a:t>
            </a:r>
          </a:p>
          <a:p>
            <a:pPr marL="457200" lvl="1" indent="0">
              <a:buNone/>
            </a:pPr>
            <a:endParaRPr lang="en-US" sz="2000" dirty="0" smtClean="0">
              <a:latin typeface="Helvetica Neue Light"/>
              <a:cs typeface="Helvetica Neue Light"/>
            </a:endParaRP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Connected to pliable index coding </a:t>
            </a:r>
            <a:r>
              <a:rPr lang="en-US" sz="1800" dirty="0" smtClean="0">
                <a:latin typeface="Helvetica Neue Light"/>
                <a:cs typeface="Helvetica Neue Light"/>
              </a:rPr>
              <a:t>[Brahma-</a:t>
            </a:r>
            <a:r>
              <a:rPr lang="en-US" sz="1800" dirty="0" err="1" smtClean="0">
                <a:latin typeface="Helvetica Neue Light"/>
                <a:cs typeface="Helvetica Neue Light"/>
              </a:rPr>
              <a:t>Fragouli</a:t>
            </a:r>
            <a:r>
              <a:rPr lang="en-US" sz="1800" dirty="0" smtClean="0">
                <a:latin typeface="Helvetica Neue Light"/>
                <a:cs typeface="Helvetica Neue Light"/>
              </a:rPr>
              <a:t> 12]</a:t>
            </a:r>
          </a:p>
          <a:p>
            <a:pPr lvl="1"/>
            <a:r>
              <a:rPr lang="en-US" sz="2000" dirty="0" smtClean="0">
                <a:latin typeface="Helvetica Neue Light"/>
                <a:cs typeface="Helvetica Neue Light"/>
              </a:rPr>
              <a:t>Exercises in network information theory, can be converted to exercises in </a:t>
            </a:r>
            <a:r>
              <a:rPr lang="en-US" sz="2000" dirty="0" err="1" smtClean="0">
                <a:latin typeface="Helvetica Neue Light"/>
                <a:cs typeface="Helvetica Neue Light"/>
              </a:rPr>
              <a:t>combinatorics</a:t>
            </a:r>
            <a:endParaRPr lang="en-US" sz="2000" dirty="0">
              <a:latin typeface="Helvetica Neue Light"/>
              <a:cs typeface="Helvetica Neue Light"/>
            </a:endParaRPr>
          </a:p>
          <a:p>
            <a:pPr marL="457200" lvl="1" indent="0">
              <a:buNone/>
            </a:pPr>
            <a:endParaRPr lang="en-US" sz="2000" dirty="0" smtClean="0">
              <a:latin typeface="Helvetica Neue Light"/>
              <a:cs typeface="Helvetica Neue Light"/>
            </a:endParaRPr>
          </a:p>
          <a:p>
            <a:pPr marL="400050"/>
            <a:r>
              <a:rPr lang="en-US" sz="2400" dirty="0" smtClean="0">
                <a:solidFill>
                  <a:srgbClr val="FFFFFF"/>
                </a:solidFill>
                <a:latin typeface="Helvetica Neue Light"/>
                <a:cs typeface="Helvetica Neue Light"/>
              </a:rPr>
              <a:t>Achievability: Separate linear code  for each version, </a:t>
            </a:r>
          </a:p>
          <a:p>
            <a:pPr marL="800100" lvl="1"/>
            <a:r>
              <a:rPr lang="en-US" sz="2000" dirty="0" smtClean="0">
                <a:solidFill>
                  <a:srgbClr val="FFFFFF"/>
                </a:solidFill>
                <a:latin typeface="Helvetica Neue Light"/>
                <a:cs typeface="Helvetica Neue Light"/>
              </a:rPr>
              <a:t>Carefully choose the “budget” for each version based on the set of received versions.</a:t>
            </a:r>
          </a:p>
          <a:p>
            <a:pPr marL="800100" lvl="1"/>
            <a:endParaRPr lang="en-US" sz="2000" dirty="0">
              <a:solidFill>
                <a:srgbClr val="FFFFFF"/>
              </a:solidFill>
              <a:latin typeface="Helvetica Neue Light"/>
              <a:cs typeface="Helvetica Neue Light"/>
            </a:endParaRPr>
          </a:p>
          <a:p>
            <a:pPr marL="400050"/>
            <a:r>
              <a:rPr lang="en-US" sz="2400" dirty="0" smtClean="0">
                <a:solidFill>
                  <a:srgbClr val="FFFFFF"/>
                </a:solidFill>
                <a:latin typeface="Helvetica Neue Light"/>
                <a:cs typeface="Helvetica Neue Light"/>
              </a:rPr>
              <a:t>Genie based converse, discover “worst-case” arrival patterns</a:t>
            </a:r>
          </a:p>
          <a:p>
            <a:pPr lvl="1"/>
            <a:endParaRPr lang="en-US" sz="2000" dirty="0" smtClean="0">
              <a:latin typeface="Helvetica Neue Light"/>
              <a:cs typeface="Helvetica Neue Light"/>
            </a:endParaRPr>
          </a:p>
          <a:p>
            <a:endParaRPr lang="en-US" sz="24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2640973304"/>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Main insights and techniques</a:t>
            </a:r>
            <a:endParaRPr lang="en-US" sz="3200" dirty="0">
              <a:latin typeface="Helvetica Neue Light"/>
              <a:cs typeface="Helvetica Neue Light"/>
            </a:endParaRPr>
          </a:p>
        </p:txBody>
      </p:sp>
      <p:sp>
        <p:nvSpPr>
          <p:cNvPr id="5" name="Content Placeholder 2"/>
          <p:cNvSpPr>
            <a:spLocks noGrp="1"/>
          </p:cNvSpPr>
          <p:nvPr>
            <p:ph idx="1"/>
          </p:nvPr>
        </p:nvSpPr>
        <p:spPr>
          <a:xfrm>
            <a:off x="226299" y="1297162"/>
            <a:ext cx="8735505" cy="5066599"/>
          </a:xfrm>
        </p:spPr>
        <p:txBody>
          <a:bodyPr>
            <a:normAutofit lnSpcReduction="10000"/>
          </a:bodyPr>
          <a:lstStyle/>
          <a:p>
            <a:r>
              <a:rPr lang="en-US" sz="2400" dirty="0" smtClean="0">
                <a:latin typeface="Helvetica Neue Light"/>
                <a:cs typeface="Helvetica Neue Light"/>
              </a:rPr>
              <a:t>Redundancy required to ensure consistency in an asynchronous environment</a:t>
            </a:r>
          </a:p>
          <a:p>
            <a:pPr lvl="1"/>
            <a:r>
              <a:rPr lang="en-US" sz="2000" dirty="0" smtClean="0">
                <a:latin typeface="Helvetica Neue Light"/>
                <a:cs typeface="Helvetica Neue Light"/>
              </a:rPr>
              <a:t>Amount of redundancy grows with the degree of asynchrony T</a:t>
            </a:r>
          </a:p>
          <a:p>
            <a:pPr marL="457200" lvl="1" indent="0">
              <a:buNone/>
            </a:pPr>
            <a:endParaRPr lang="en-US" sz="2000" dirty="0" smtClean="0">
              <a:latin typeface="Helvetica Neue Light"/>
              <a:cs typeface="Helvetica Neue Light"/>
            </a:endParaRP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Connected to pliable index coding </a:t>
            </a:r>
            <a:r>
              <a:rPr lang="en-US" sz="1800" dirty="0" smtClean="0">
                <a:latin typeface="Helvetica Neue Light"/>
                <a:cs typeface="Helvetica Neue Light"/>
              </a:rPr>
              <a:t>[Brahma-</a:t>
            </a:r>
            <a:r>
              <a:rPr lang="en-US" sz="1800" dirty="0" err="1" smtClean="0">
                <a:latin typeface="Helvetica Neue Light"/>
                <a:cs typeface="Helvetica Neue Light"/>
              </a:rPr>
              <a:t>Fragouli</a:t>
            </a:r>
            <a:r>
              <a:rPr lang="en-US" sz="1800" dirty="0" smtClean="0">
                <a:latin typeface="Helvetica Neue Light"/>
                <a:cs typeface="Helvetica Neue Light"/>
              </a:rPr>
              <a:t> 12]</a:t>
            </a:r>
          </a:p>
          <a:p>
            <a:pPr lvl="1"/>
            <a:r>
              <a:rPr lang="en-US" sz="2000" dirty="0" smtClean="0">
                <a:latin typeface="Helvetica Neue Light"/>
                <a:cs typeface="Helvetica Neue Light"/>
              </a:rPr>
              <a:t>Exercises in network information theory, can be converted to exercises in </a:t>
            </a:r>
            <a:r>
              <a:rPr lang="en-US" sz="2000" dirty="0" err="1" smtClean="0">
                <a:latin typeface="Helvetica Neue Light"/>
                <a:cs typeface="Helvetica Neue Light"/>
              </a:rPr>
              <a:t>combinatorics</a:t>
            </a:r>
            <a:endParaRPr lang="en-US" sz="2000" dirty="0">
              <a:latin typeface="Helvetica Neue Light"/>
              <a:cs typeface="Helvetica Neue Light"/>
            </a:endParaRPr>
          </a:p>
          <a:p>
            <a:pPr marL="457200" lvl="1" indent="0">
              <a:buNone/>
            </a:pPr>
            <a:endParaRPr lang="en-US" sz="2000" dirty="0" smtClean="0">
              <a:latin typeface="Helvetica Neue Light"/>
              <a:cs typeface="Helvetica Neue Light"/>
            </a:endParaRPr>
          </a:p>
          <a:p>
            <a:pPr marL="400050"/>
            <a:r>
              <a:rPr lang="en-US" sz="2400" dirty="0" smtClean="0">
                <a:latin typeface="Helvetica Neue Light"/>
                <a:cs typeface="Helvetica Neue Light"/>
              </a:rPr>
              <a:t>Achievability: Separate linear code  for each version, </a:t>
            </a:r>
          </a:p>
          <a:p>
            <a:pPr marL="800100" lvl="1"/>
            <a:r>
              <a:rPr lang="en-US" sz="2000" dirty="0" smtClean="0">
                <a:latin typeface="Helvetica Neue Light"/>
                <a:cs typeface="Helvetica Neue Light"/>
              </a:rPr>
              <a:t>Carefully choose the “budget” for each version based on the set of received versions.</a:t>
            </a:r>
          </a:p>
          <a:p>
            <a:pPr marL="800100" lvl="1"/>
            <a:endParaRPr lang="en-US" sz="2000" dirty="0">
              <a:latin typeface="Helvetica Neue Light"/>
              <a:cs typeface="Helvetica Neue Light"/>
            </a:endParaRPr>
          </a:p>
          <a:p>
            <a:pPr marL="400050"/>
            <a:r>
              <a:rPr lang="en-US" sz="2400" dirty="0" smtClean="0">
                <a:latin typeface="Helvetica Neue Light"/>
                <a:cs typeface="Helvetica Neue Light"/>
              </a:rPr>
              <a:t>Genie based converse, discover “worst-case” arrival patterns</a:t>
            </a:r>
          </a:p>
          <a:p>
            <a:pPr lvl="1"/>
            <a:endParaRPr lang="en-US" sz="2000" dirty="0" smtClean="0">
              <a:latin typeface="Helvetica Neue Light"/>
              <a:cs typeface="Helvetica Neue Light"/>
            </a:endParaRPr>
          </a:p>
          <a:p>
            <a:endParaRPr lang="en-US" sz="24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1152943386"/>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21" y="-307864"/>
            <a:ext cx="7886700" cy="1325563"/>
          </a:xfrm>
        </p:spPr>
        <p:txBody>
          <a:bodyPr/>
          <a:lstStyle/>
          <a:p>
            <a:r>
              <a:rPr lang="en-US" dirty="0" smtClean="0"/>
              <a:t>Achievability</a:t>
            </a:r>
            <a:endParaRPr lang="en-US" dirty="0"/>
          </a:p>
        </p:txBody>
      </p:sp>
      <p:pic>
        <p:nvPicPr>
          <p:cNvPr id="19" name="Picture 1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73" y="2495304"/>
            <a:ext cx="352425" cy="63500"/>
          </a:xfrm>
          <a:prstGeom prst="rect">
            <a:avLst/>
          </a:prstGeom>
        </p:spPr>
      </p:pic>
      <p:pic>
        <p:nvPicPr>
          <p:cNvPr id="20" name="Picture 1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18" y="2596394"/>
            <a:ext cx="352425" cy="63500"/>
          </a:xfrm>
          <a:prstGeom prst="rect">
            <a:avLst/>
          </a:prstGeom>
        </p:spPr>
      </p:pic>
      <p:pic>
        <p:nvPicPr>
          <p:cNvPr id="22" name="Picture 2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091" y="2569206"/>
            <a:ext cx="352425" cy="63500"/>
          </a:xfrm>
          <a:prstGeom prst="rect">
            <a:avLst/>
          </a:prstGeom>
        </p:spPr>
      </p:pic>
      <p:pic>
        <p:nvPicPr>
          <p:cNvPr id="25" name="Picture 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67" y="1694531"/>
            <a:ext cx="1685336" cy="165483"/>
          </a:xfrm>
          <a:prstGeom prst="rect">
            <a:avLst/>
          </a:prstGeom>
        </p:spPr>
      </p:pic>
      <p:pic>
        <p:nvPicPr>
          <p:cNvPr id="26" name="Picture 2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776" y="1667344"/>
            <a:ext cx="1685336" cy="165483"/>
          </a:xfrm>
          <a:prstGeom prst="rect">
            <a:avLst/>
          </a:prstGeom>
        </p:spPr>
      </p:pic>
      <p:pic>
        <p:nvPicPr>
          <p:cNvPr id="27" name="Picture 2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92" y="1704295"/>
            <a:ext cx="1685336" cy="165483"/>
          </a:xfrm>
          <a:prstGeom prst="rect">
            <a:avLst/>
          </a:prstGeom>
        </p:spPr>
      </p:pic>
      <p:pic>
        <p:nvPicPr>
          <p:cNvPr id="36" name="Picture 3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929" y="2567674"/>
            <a:ext cx="352425" cy="63500"/>
          </a:xfrm>
          <a:prstGeom prst="rect">
            <a:avLst/>
          </a:prstGeom>
        </p:spPr>
      </p:pic>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69" y="1189304"/>
            <a:ext cx="1716334" cy="267214"/>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603" y="1189305"/>
            <a:ext cx="1736886" cy="267213"/>
          </a:xfrm>
          <a:prstGeom prst="rect">
            <a:avLst/>
          </a:prstGeom>
        </p:spPr>
      </p:pic>
      <p:pic>
        <p:nvPicPr>
          <p:cNvPr id="21" name="Picture 20"/>
          <p:cNvPicPr>
            <a:picLocks noChangeAspect="1"/>
          </p:cNvPicPr>
          <p:nvPr/>
        </p:nvPicPr>
        <p:blipFill>
          <a:blip r:embed="rId6"/>
          <a:stretch>
            <a:fillRect/>
          </a:stretch>
        </p:blipFill>
        <p:spPr>
          <a:xfrm>
            <a:off x="929569" y="2215904"/>
            <a:ext cx="491309" cy="757322"/>
          </a:xfrm>
          <a:prstGeom prst="rect">
            <a:avLst/>
          </a:prstGeom>
        </p:spPr>
      </p:pic>
      <p:pic>
        <p:nvPicPr>
          <p:cNvPr id="23" name="Picture 22"/>
          <p:cNvPicPr>
            <a:picLocks noChangeAspect="1"/>
          </p:cNvPicPr>
          <p:nvPr/>
        </p:nvPicPr>
        <p:blipFill>
          <a:blip r:embed="rId6"/>
          <a:stretch>
            <a:fillRect/>
          </a:stretch>
        </p:blipFill>
        <p:spPr>
          <a:xfrm>
            <a:off x="2096561" y="2220093"/>
            <a:ext cx="491309" cy="757322"/>
          </a:xfrm>
          <a:prstGeom prst="rect">
            <a:avLst/>
          </a:prstGeom>
        </p:spPr>
      </p:pic>
      <p:pic>
        <p:nvPicPr>
          <p:cNvPr id="28" name="Picture 27"/>
          <p:cNvPicPr>
            <a:picLocks noChangeAspect="1"/>
          </p:cNvPicPr>
          <p:nvPr/>
        </p:nvPicPr>
        <p:blipFill>
          <a:blip r:embed="rId6"/>
          <a:stretch>
            <a:fillRect/>
          </a:stretch>
        </p:blipFill>
        <p:spPr>
          <a:xfrm>
            <a:off x="3178948" y="2238120"/>
            <a:ext cx="491309" cy="757322"/>
          </a:xfrm>
          <a:prstGeom prst="rect">
            <a:avLst/>
          </a:prstGeom>
        </p:spPr>
      </p:pic>
      <p:pic>
        <p:nvPicPr>
          <p:cNvPr id="29" name="Picture 28"/>
          <p:cNvPicPr>
            <a:picLocks noChangeAspect="1"/>
          </p:cNvPicPr>
          <p:nvPr/>
        </p:nvPicPr>
        <p:blipFill>
          <a:blip r:embed="rId6"/>
          <a:stretch>
            <a:fillRect/>
          </a:stretch>
        </p:blipFill>
        <p:spPr>
          <a:xfrm>
            <a:off x="4459140" y="2254045"/>
            <a:ext cx="491309" cy="757322"/>
          </a:xfrm>
          <a:prstGeom prst="rect">
            <a:avLst/>
          </a:prstGeom>
        </p:spPr>
      </p:pic>
      <p:pic>
        <p:nvPicPr>
          <p:cNvPr id="30" name="Picture 29"/>
          <p:cNvPicPr>
            <a:picLocks noChangeAspect="1"/>
          </p:cNvPicPr>
          <p:nvPr/>
        </p:nvPicPr>
        <p:blipFill>
          <a:blip r:embed="rId6"/>
          <a:stretch>
            <a:fillRect/>
          </a:stretch>
        </p:blipFill>
        <p:spPr>
          <a:xfrm>
            <a:off x="5840837" y="2281233"/>
            <a:ext cx="491309" cy="757322"/>
          </a:xfrm>
          <a:prstGeom prst="rect">
            <a:avLst/>
          </a:prstGeom>
        </p:spPr>
      </p:pic>
      <p:pic>
        <p:nvPicPr>
          <p:cNvPr id="31" name="Picture 30"/>
          <p:cNvPicPr>
            <a:picLocks noChangeAspect="1"/>
          </p:cNvPicPr>
          <p:nvPr/>
        </p:nvPicPr>
        <p:blipFill>
          <a:blip r:embed="rId6"/>
          <a:stretch>
            <a:fillRect/>
          </a:stretch>
        </p:blipFill>
        <p:spPr>
          <a:xfrm>
            <a:off x="7147010" y="2281233"/>
            <a:ext cx="491309" cy="757322"/>
          </a:xfrm>
          <a:prstGeom prst="rect">
            <a:avLst/>
          </a:prstGeom>
        </p:spPr>
      </p:pic>
      <p:pic>
        <p:nvPicPr>
          <p:cNvPr id="6" name="Picture 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2717" y="1174363"/>
            <a:ext cx="2442091" cy="266783"/>
          </a:xfrm>
          <a:prstGeom prst="rect">
            <a:avLst/>
          </a:prstGeom>
        </p:spPr>
      </p:pic>
      <p:pic>
        <p:nvPicPr>
          <p:cNvPr id="32" name="Picture 3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347" y="3737162"/>
            <a:ext cx="5588000" cy="317500"/>
          </a:xfrm>
          <a:prstGeom prst="rect">
            <a:avLst/>
          </a:prstGeom>
        </p:spPr>
      </p:pic>
    </p:spTree>
    <p:extLst>
      <p:ext uri="{BB962C8B-B14F-4D97-AF65-F5344CB8AC3E}">
        <p14:creationId xmlns:p14="http://schemas.microsoft.com/office/powerpoint/2010/main" val="2309411349"/>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21" y="-307864"/>
            <a:ext cx="7886700" cy="1325563"/>
          </a:xfrm>
        </p:spPr>
        <p:txBody>
          <a:bodyPr/>
          <a:lstStyle/>
          <a:p>
            <a:r>
              <a:rPr lang="en-US" dirty="0" smtClean="0"/>
              <a:t>Achievability</a:t>
            </a:r>
            <a:endParaRPr lang="en-US" dirty="0"/>
          </a:p>
        </p:txBody>
      </p:sp>
      <p:pic>
        <p:nvPicPr>
          <p:cNvPr id="19" name="Picture 1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73" y="2495304"/>
            <a:ext cx="352425" cy="63500"/>
          </a:xfrm>
          <a:prstGeom prst="rect">
            <a:avLst/>
          </a:prstGeom>
        </p:spPr>
      </p:pic>
      <p:pic>
        <p:nvPicPr>
          <p:cNvPr id="20" name="Picture 1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18" y="2596394"/>
            <a:ext cx="352425" cy="63500"/>
          </a:xfrm>
          <a:prstGeom prst="rect">
            <a:avLst/>
          </a:prstGeom>
        </p:spPr>
      </p:pic>
      <p:pic>
        <p:nvPicPr>
          <p:cNvPr id="22" name="Picture 2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091" y="2569206"/>
            <a:ext cx="352425" cy="63500"/>
          </a:xfrm>
          <a:prstGeom prst="rect">
            <a:avLst/>
          </a:prstGeom>
        </p:spPr>
      </p:pic>
      <p:pic>
        <p:nvPicPr>
          <p:cNvPr id="25" name="Picture 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67" y="1694531"/>
            <a:ext cx="1685336" cy="165483"/>
          </a:xfrm>
          <a:prstGeom prst="rect">
            <a:avLst/>
          </a:prstGeom>
        </p:spPr>
      </p:pic>
      <p:pic>
        <p:nvPicPr>
          <p:cNvPr id="26" name="Picture 2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776" y="1667344"/>
            <a:ext cx="1685336" cy="165483"/>
          </a:xfrm>
          <a:prstGeom prst="rect">
            <a:avLst/>
          </a:prstGeom>
        </p:spPr>
      </p:pic>
      <p:pic>
        <p:nvPicPr>
          <p:cNvPr id="27" name="Picture 2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92" y="1704295"/>
            <a:ext cx="1685336" cy="165483"/>
          </a:xfrm>
          <a:prstGeom prst="rect">
            <a:avLst/>
          </a:prstGeom>
        </p:spPr>
      </p:pic>
      <p:pic>
        <p:nvPicPr>
          <p:cNvPr id="24" name="Picture 2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929" y="2567674"/>
            <a:ext cx="352425" cy="63500"/>
          </a:xfrm>
          <a:prstGeom prst="rect">
            <a:avLst/>
          </a:prstGeom>
        </p:spPr>
      </p:pic>
      <p:pic>
        <p:nvPicPr>
          <p:cNvPr id="28" name="Picture 2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69" y="1189304"/>
            <a:ext cx="1716334" cy="267214"/>
          </a:xfrm>
          <a:prstGeom prst="rect">
            <a:avLst/>
          </a:prstGeom>
        </p:spPr>
      </p:pic>
      <p:pic>
        <p:nvPicPr>
          <p:cNvPr id="33" name="Picture 3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603" y="1189305"/>
            <a:ext cx="1736886" cy="267213"/>
          </a:xfrm>
          <a:prstGeom prst="rect">
            <a:avLst/>
          </a:prstGeom>
        </p:spPr>
      </p:pic>
      <p:pic>
        <p:nvPicPr>
          <p:cNvPr id="21" name="Picture 20"/>
          <p:cNvPicPr>
            <a:picLocks noChangeAspect="1"/>
          </p:cNvPicPr>
          <p:nvPr/>
        </p:nvPicPr>
        <p:blipFill>
          <a:blip r:embed="rId6"/>
          <a:stretch>
            <a:fillRect/>
          </a:stretch>
        </p:blipFill>
        <p:spPr>
          <a:xfrm>
            <a:off x="929569" y="2215904"/>
            <a:ext cx="491309" cy="757322"/>
          </a:xfrm>
          <a:prstGeom prst="rect">
            <a:avLst/>
          </a:prstGeom>
        </p:spPr>
      </p:pic>
      <p:pic>
        <p:nvPicPr>
          <p:cNvPr id="23" name="Picture 22"/>
          <p:cNvPicPr>
            <a:picLocks noChangeAspect="1"/>
          </p:cNvPicPr>
          <p:nvPr/>
        </p:nvPicPr>
        <p:blipFill>
          <a:blip r:embed="rId6"/>
          <a:stretch>
            <a:fillRect/>
          </a:stretch>
        </p:blipFill>
        <p:spPr>
          <a:xfrm>
            <a:off x="2096561" y="2220093"/>
            <a:ext cx="491309" cy="757322"/>
          </a:xfrm>
          <a:prstGeom prst="rect">
            <a:avLst/>
          </a:prstGeom>
        </p:spPr>
      </p:pic>
      <p:pic>
        <p:nvPicPr>
          <p:cNvPr id="29" name="Picture 28"/>
          <p:cNvPicPr>
            <a:picLocks noChangeAspect="1"/>
          </p:cNvPicPr>
          <p:nvPr/>
        </p:nvPicPr>
        <p:blipFill>
          <a:blip r:embed="rId6"/>
          <a:stretch>
            <a:fillRect/>
          </a:stretch>
        </p:blipFill>
        <p:spPr>
          <a:xfrm>
            <a:off x="3178948" y="2238120"/>
            <a:ext cx="491309" cy="757322"/>
          </a:xfrm>
          <a:prstGeom prst="rect">
            <a:avLst/>
          </a:prstGeom>
        </p:spPr>
      </p:pic>
      <p:pic>
        <p:nvPicPr>
          <p:cNvPr id="30" name="Picture 29"/>
          <p:cNvPicPr>
            <a:picLocks noChangeAspect="1"/>
          </p:cNvPicPr>
          <p:nvPr/>
        </p:nvPicPr>
        <p:blipFill>
          <a:blip r:embed="rId6"/>
          <a:stretch>
            <a:fillRect/>
          </a:stretch>
        </p:blipFill>
        <p:spPr>
          <a:xfrm>
            <a:off x="4459140" y="2254045"/>
            <a:ext cx="491309" cy="757322"/>
          </a:xfrm>
          <a:prstGeom prst="rect">
            <a:avLst/>
          </a:prstGeom>
        </p:spPr>
      </p:pic>
      <p:pic>
        <p:nvPicPr>
          <p:cNvPr id="31" name="Picture 30"/>
          <p:cNvPicPr>
            <a:picLocks noChangeAspect="1"/>
          </p:cNvPicPr>
          <p:nvPr/>
        </p:nvPicPr>
        <p:blipFill>
          <a:blip r:embed="rId6"/>
          <a:stretch>
            <a:fillRect/>
          </a:stretch>
        </p:blipFill>
        <p:spPr>
          <a:xfrm>
            <a:off x="5840837" y="2281233"/>
            <a:ext cx="491309" cy="757322"/>
          </a:xfrm>
          <a:prstGeom prst="rect">
            <a:avLst/>
          </a:prstGeom>
        </p:spPr>
      </p:pic>
      <p:pic>
        <p:nvPicPr>
          <p:cNvPr id="32" name="Picture 31"/>
          <p:cNvPicPr>
            <a:picLocks noChangeAspect="1"/>
          </p:cNvPicPr>
          <p:nvPr/>
        </p:nvPicPr>
        <p:blipFill>
          <a:blip r:embed="rId6"/>
          <a:stretch>
            <a:fillRect/>
          </a:stretch>
        </p:blipFill>
        <p:spPr>
          <a:xfrm>
            <a:off x="7147010" y="2281233"/>
            <a:ext cx="491309" cy="757322"/>
          </a:xfrm>
          <a:prstGeom prst="rect">
            <a:avLst/>
          </a:prstGeom>
        </p:spPr>
      </p:pic>
      <p:pic>
        <p:nvPicPr>
          <p:cNvPr id="36" name="Picture 3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2717" y="1174363"/>
            <a:ext cx="2442091" cy="266783"/>
          </a:xfrm>
          <a:prstGeom prst="rect">
            <a:avLst/>
          </a:prstGeom>
        </p:spPr>
      </p:pic>
      <p:pic>
        <p:nvPicPr>
          <p:cNvPr id="38" name="Picture 3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347" y="3737162"/>
            <a:ext cx="5588000" cy="317500"/>
          </a:xfrm>
          <a:prstGeom prst="rect">
            <a:avLst/>
          </a:prstGeom>
        </p:spPr>
      </p:pic>
      <p:pic>
        <p:nvPicPr>
          <p:cNvPr id="3" name="Picture 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372312"/>
            <a:ext cx="9144000" cy="284328"/>
          </a:xfrm>
          <a:prstGeom prst="rect">
            <a:avLst/>
          </a:prstGeom>
        </p:spPr>
      </p:pic>
    </p:spTree>
    <p:extLst>
      <p:ext uri="{BB962C8B-B14F-4D97-AF65-F5344CB8AC3E}">
        <p14:creationId xmlns:p14="http://schemas.microsoft.com/office/powerpoint/2010/main" val="196261032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21" y="-307864"/>
            <a:ext cx="7886700" cy="1325563"/>
          </a:xfrm>
        </p:spPr>
        <p:txBody>
          <a:bodyPr/>
          <a:lstStyle/>
          <a:p>
            <a:r>
              <a:rPr lang="en-US" dirty="0" smtClean="0"/>
              <a:t>Achievability</a:t>
            </a:r>
            <a:endParaRPr lang="en-US" dirty="0"/>
          </a:p>
        </p:txBody>
      </p:sp>
      <p:pic>
        <p:nvPicPr>
          <p:cNvPr id="19" name="Picture 1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73" y="2495304"/>
            <a:ext cx="352425" cy="63500"/>
          </a:xfrm>
          <a:prstGeom prst="rect">
            <a:avLst/>
          </a:prstGeom>
        </p:spPr>
      </p:pic>
      <p:pic>
        <p:nvPicPr>
          <p:cNvPr id="20" name="Picture 1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18" y="2596394"/>
            <a:ext cx="352425" cy="63500"/>
          </a:xfrm>
          <a:prstGeom prst="rect">
            <a:avLst/>
          </a:prstGeom>
        </p:spPr>
      </p:pic>
      <p:pic>
        <p:nvPicPr>
          <p:cNvPr id="22" name="Picture 2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091" y="2569206"/>
            <a:ext cx="352425" cy="63500"/>
          </a:xfrm>
          <a:prstGeom prst="rect">
            <a:avLst/>
          </a:prstGeom>
        </p:spPr>
      </p:pic>
      <p:pic>
        <p:nvPicPr>
          <p:cNvPr id="25" name="Picture 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67" y="1694531"/>
            <a:ext cx="1685336" cy="165483"/>
          </a:xfrm>
          <a:prstGeom prst="rect">
            <a:avLst/>
          </a:prstGeom>
        </p:spPr>
      </p:pic>
      <p:pic>
        <p:nvPicPr>
          <p:cNvPr id="26" name="Picture 2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776" y="1667344"/>
            <a:ext cx="1685336" cy="165483"/>
          </a:xfrm>
          <a:prstGeom prst="rect">
            <a:avLst/>
          </a:prstGeom>
        </p:spPr>
      </p:pic>
      <p:pic>
        <p:nvPicPr>
          <p:cNvPr id="27" name="Picture 2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92" y="1704295"/>
            <a:ext cx="1685336" cy="165483"/>
          </a:xfrm>
          <a:prstGeom prst="rect">
            <a:avLst/>
          </a:prstGeom>
        </p:spPr>
      </p:pic>
      <p:pic>
        <p:nvPicPr>
          <p:cNvPr id="24" name="Picture 2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929" y="2567674"/>
            <a:ext cx="352425" cy="63500"/>
          </a:xfrm>
          <a:prstGeom prst="rect">
            <a:avLst/>
          </a:prstGeom>
        </p:spPr>
      </p:pic>
      <p:pic>
        <p:nvPicPr>
          <p:cNvPr id="28" name="Picture 2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69" y="1189304"/>
            <a:ext cx="1716334" cy="267214"/>
          </a:xfrm>
          <a:prstGeom prst="rect">
            <a:avLst/>
          </a:prstGeom>
        </p:spPr>
      </p:pic>
      <p:pic>
        <p:nvPicPr>
          <p:cNvPr id="33" name="Picture 3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603" y="1189305"/>
            <a:ext cx="1736886" cy="267213"/>
          </a:xfrm>
          <a:prstGeom prst="rect">
            <a:avLst/>
          </a:prstGeom>
        </p:spPr>
      </p:pic>
      <p:pic>
        <p:nvPicPr>
          <p:cNvPr id="23" name="Picture 22"/>
          <p:cNvPicPr>
            <a:picLocks noChangeAspect="1"/>
          </p:cNvPicPr>
          <p:nvPr/>
        </p:nvPicPr>
        <p:blipFill>
          <a:blip r:embed="rId6"/>
          <a:stretch>
            <a:fillRect/>
          </a:stretch>
        </p:blipFill>
        <p:spPr>
          <a:xfrm>
            <a:off x="929569" y="2215904"/>
            <a:ext cx="491309" cy="757322"/>
          </a:xfrm>
          <a:prstGeom prst="rect">
            <a:avLst/>
          </a:prstGeom>
        </p:spPr>
      </p:pic>
      <p:pic>
        <p:nvPicPr>
          <p:cNvPr id="39" name="Picture 38"/>
          <p:cNvPicPr>
            <a:picLocks noChangeAspect="1"/>
          </p:cNvPicPr>
          <p:nvPr/>
        </p:nvPicPr>
        <p:blipFill>
          <a:blip r:embed="rId6"/>
          <a:stretch>
            <a:fillRect/>
          </a:stretch>
        </p:blipFill>
        <p:spPr>
          <a:xfrm>
            <a:off x="2096561" y="2220093"/>
            <a:ext cx="491309" cy="757322"/>
          </a:xfrm>
          <a:prstGeom prst="rect">
            <a:avLst/>
          </a:prstGeom>
        </p:spPr>
      </p:pic>
      <p:pic>
        <p:nvPicPr>
          <p:cNvPr id="40" name="Picture 39"/>
          <p:cNvPicPr>
            <a:picLocks noChangeAspect="1"/>
          </p:cNvPicPr>
          <p:nvPr/>
        </p:nvPicPr>
        <p:blipFill>
          <a:blip r:embed="rId6"/>
          <a:stretch>
            <a:fillRect/>
          </a:stretch>
        </p:blipFill>
        <p:spPr>
          <a:xfrm>
            <a:off x="3178948" y="2238120"/>
            <a:ext cx="491309" cy="757322"/>
          </a:xfrm>
          <a:prstGeom prst="rect">
            <a:avLst/>
          </a:prstGeom>
        </p:spPr>
      </p:pic>
      <p:pic>
        <p:nvPicPr>
          <p:cNvPr id="41" name="Picture 40"/>
          <p:cNvPicPr>
            <a:picLocks noChangeAspect="1"/>
          </p:cNvPicPr>
          <p:nvPr/>
        </p:nvPicPr>
        <p:blipFill>
          <a:blip r:embed="rId6"/>
          <a:stretch>
            <a:fillRect/>
          </a:stretch>
        </p:blipFill>
        <p:spPr>
          <a:xfrm>
            <a:off x="4459140" y="2254045"/>
            <a:ext cx="491309" cy="757322"/>
          </a:xfrm>
          <a:prstGeom prst="rect">
            <a:avLst/>
          </a:prstGeom>
        </p:spPr>
      </p:pic>
      <p:pic>
        <p:nvPicPr>
          <p:cNvPr id="42" name="Picture 41"/>
          <p:cNvPicPr>
            <a:picLocks noChangeAspect="1"/>
          </p:cNvPicPr>
          <p:nvPr/>
        </p:nvPicPr>
        <p:blipFill>
          <a:blip r:embed="rId6"/>
          <a:stretch>
            <a:fillRect/>
          </a:stretch>
        </p:blipFill>
        <p:spPr>
          <a:xfrm>
            <a:off x="5840837" y="2281233"/>
            <a:ext cx="491309" cy="757322"/>
          </a:xfrm>
          <a:prstGeom prst="rect">
            <a:avLst/>
          </a:prstGeom>
        </p:spPr>
      </p:pic>
      <p:pic>
        <p:nvPicPr>
          <p:cNvPr id="43" name="Picture 42"/>
          <p:cNvPicPr>
            <a:picLocks noChangeAspect="1"/>
          </p:cNvPicPr>
          <p:nvPr/>
        </p:nvPicPr>
        <p:blipFill>
          <a:blip r:embed="rId6"/>
          <a:stretch>
            <a:fillRect/>
          </a:stretch>
        </p:blipFill>
        <p:spPr>
          <a:xfrm>
            <a:off x="7147010" y="2281233"/>
            <a:ext cx="491309" cy="757322"/>
          </a:xfrm>
          <a:prstGeom prst="rect">
            <a:avLst/>
          </a:prstGeom>
        </p:spPr>
      </p:pic>
      <p:pic>
        <p:nvPicPr>
          <p:cNvPr id="29" name="Picture 2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2717" y="1174363"/>
            <a:ext cx="2442091" cy="266783"/>
          </a:xfrm>
          <a:prstGeom prst="rect">
            <a:avLst/>
          </a:prstGeom>
        </p:spPr>
      </p:pic>
      <p:pic>
        <p:nvPicPr>
          <p:cNvPr id="30" name="Picture 2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347" y="3737162"/>
            <a:ext cx="5588000" cy="317500"/>
          </a:xfrm>
          <a:prstGeom prst="rect">
            <a:avLst/>
          </a:prstGeom>
        </p:spPr>
      </p:pic>
      <p:pic>
        <p:nvPicPr>
          <p:cNvPr id="31" name="Picture 30"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372312"/>
            <a:ext cx="9144000" cy="284328"/>
          </a:xfrm>
          <a:prstGeom prst="rect">
            <a:avLst/>
          </a:prstGeom>
        </p:spPr>
      </p:pic>
      <p:pic>
        <p:nvPicPr>
          <p:cNvPr id="32" name="Picture 31"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09" y="5181226"/>
            <a:ext cx="6654800" cy="749300"/>
          </a:xfrm>
          <a:prstGeom prst="rect">
            <a:avLst/>
          </a:prstGeom>
        </p:spPr>
      </p:pic>
    </p:spTree>
    <p:extLst>
      <p:ext uri="{BB962C8B-B14F-4D97-AF65-F5344CB8AC3E}">
        <p14:creationId xmlns:p14="http://schemas.microsoft.com/office/powerpoint/2010/main" val="117436274"/>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21" y="-307864"/>
            <a:ext cx="7886700" cy="1325563"/>
          </a:xfrm>
        </p:spPr>
        <p:txBody>
          <a:bodyPr/>
          <a:lstStyle/>
          <a:p>
            <a:r>
              <a:rPr lang="en-US" dirty="0" smtClean="0"/>
              <a:t>Achievability</a:t>
            </a:r>
            <a:endParaRPr lang="en-US" dirty="0"/>
          </a:p>
        </p:txBody>
      </p:sp>
      <p:pic>
        <p:nvPicPr>
          <p:cNvPr id="19" name="Picture 1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73" y="2495304"/>
            <a:ext cx="352425" cy="63500"/>
          </a:xfrm>
          <a:prstGeom prst="rect">
            <a:avLst/>
          </a:prstGeom>
        </p:spPr>
      </p:pic>
      <p:pic>
        <p:nvPicPr>
          <p:cNvPr id="20" name="Picture 1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618" y="2596394"/>
            <a:ext cx="352425" cy="63500"/>
          </a:xfrm>
          <a:prstGeom prst="rect">
            <a:avLst/>
          </a:prstGeom>
        </p:spPr>
      </p:pic>
      <p:pic>
        <p:nvPicPr>
          <p:cNvPr id="22" name="Picture 2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091" y="2569206"/>
            <a:ext cx="352425" cy="63500"/>
          </a:xfrm>
          <a:prstGeom prst="rect">
            <a:avLst/>
          </a:prstGeom>
        </p:spPr>
      </p:pic>
      <p:pic>
        <p:nvPicPr>
          <p:cNvPr id="25" name="Picture 2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67" y="1694531"/>
            <a:ext cx="1685336" cy="165483"/>
          </a:xfrm>
          <a:prstGeom prst="rect">
            <a:avLst/>
          </a:prstGeom>
        </p:spPr>
      </p:pic>
      <p:pic>
        <p:nvPicPr>
          <p:cNvPr id="26" name="Picture 2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776" y="1667344"/>
            <a:ext cx="1685336" cy="165483"/>
          </a:xfrm>
          <a:prstGeom prst="rect">
            <a:avLst/>
          </a:prstGeom>
        </p:spPr>
      </p:pic>
      <p:pic>
        <p:nvPicPr>
          <p:cNvPr id="27" name="Picture 2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92" y="1704295"/>
            <a:ext cx="1685336" cy="165483"/>
          </a:xfrm>
          <a:prstGeom prst="rect">
            <a:avLst/>
          </a:prstGeom>
        </p:spPr>
      </p:pic>
      <p:pic>
        <p:nvPicPr>
          <p:cNvPr id="24" name="Picture 2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4929" y="2567674"/>
            <a:ext cx="352425" cy="63500"/>
          </a:xfrm>
          <a:prstGeom prst="rect">
            <a:avLst/>
          </a:prstGeom>
        </p:spPr>
      </p:pic>
      <p:pic>
        <p:nvPicPr>
          <p:cNvPr id="28" name="Picture 2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569" y="1189304"/>
            <a:ext cx="1716334" cy="267214"/>
          </a:xfrm>
          <a:prstGeom prst="rect">
            <a:avLst/>
          </a:prstGeom>
        </p:spPr>
      </p:pic>
      <p:pic>
        <p:nvPicPr>
          <p:cNvPr id="33" name="Picture 3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4603" y="1189305"/>
            <a:ext cx="1736886" cy="267213"/>
          </a:xfrm>
          <a:prstGeom prst="rect">
            <a:avLst/>
          </a:prstGeom>
        </p:spPr>
      </p:pic>
      <p:pic>
        <p:nvPicPr>
          <p:cNvPr id="23" name="Picture 22"/>
          <p:cNvPicPr>
            <a:picLocks noChangeAspect="1"/>
          </p:cNvPicPr>
          <p:nvPr/>
        </p:nvPicPr>
        <p:blipFill>
          <a:blip r:embed="rId6"/>
          <a:stretch>
            <a:fillRect/>
          </a:stretch>
        </p:blipFill>
        <p:spPr>
          <a:xfrm>
            <a:off x="929569" y="2215904"/>
            <a:ext cx="491309" cy="757322"/>
          </a:xfrm>
          <a:prstGeom prst="rect">
            <a:avLst/>
          </a:prstGeom>
        </p:spPr>
      </p:pic>
      <p:pic>
        <p:nvPicPr>
          <p:cNvPr id="39" name="Picture 38"/>
          <p:cNvPicPr>
            <a:picLocks noChangeAspect="1"/>
          </p:cNvPicPr>
          <p:nvPr/>
        </p:nvPicPr>
        <p:blipFill>
          <a:blip r:embed="rId6"/>
          <a:stretch>
            <a:fillRect/>
          </a:stretch>
        </p:blipFill>
        <p:spPr>
          <a:xfrm>
            <a:off x="2096561" y="2220093"/>
            <a:ext cx="491309" cy="757322"/>
          </a:xfrm>
          <a:prstGeom prst="rect">
            <a:avLst/>
          </a:prstGeom>
        </p:spPr>
      </p:pic>
      <p:pic>
        <p:nvPicPr>
          <p:cNvPr id="40" name="Picture 39"/>
          <p:cNvPicPr>
            <a:picLocks noChangeAspect="1"/>
          </p:cNvPicPr>
          <p:nvPr/>
        </p:nvPicPr>
        <p:blipFill>
          <a:blip r:embed="rId6"/>
          <a:stretch>
            <a:fillRect/>
          </a:stretch>
        </p:blipFill>
        <p:spPr>
          <a:xfrm>
            <a:off x="3178948" y="2238120"/>
            <a:ext cx="491309" cy="757322"/>
          </a:xfrm>
          <a:prstGeom prst="rect">
            <a:avLst/>
          </a:prstGeom>
        </p:spPr>
      </p:pic>
      <p:pic>
        <p:nvPicPr>
          <p:cNvPr id="41" name="Picture 40"/>
          <p:cNvPicPr>
            <a:picLocks noChangeAspect="1"/>
          </p:cNvPicPr>
          <p:nvPr/>
        </p:nvPicPr>
        <p:blipFill>
          <a:blip r:embed="rId6"/>
          <a:stretch>
            <a:fillRect/>
          </a:stretch>
        </p:blipFill>
        <p:spPr>
          <a:xfrm>
            <a:off x="4459140" y="2254045"/>
            <a:ext cx="491309" cy="757322"/>
          </a:xfrm>
          <a:prstGeom prst="rect">
            <a:avLst/>
          </a:prstGeom>
        </p:spPr>
      </p:pic>
      <p:pic>
        <p:nvPicPr>
          <p:cNvPr id="42" name="Picture 41"/>
          <p:cNvPicPr>
            <a:picLocks noChangeAspect="1"/>
          </p:cNvPicPr>
          <p:nvPr/>
        </p:nvPicPr>
        <p:blipFill>
          <a:blip r:embed="rId6"/>
          <a:stretch>
            <a:fillRect/>
          </a:stretch>
        </p:blipFill>
        <p:spPr>
          <a:xfrm>
            <a:off x="5840837" y="2281233"/>
            <a:ext cx="491309" cy="757322"/>
          </a:xfrm>
          <a:prstGeom prst="rect">
            <a:avLst/>
          </a:prstGeom>
        </p:spPr>
      </p:pic>
      <p:pic>
        <p:nvPicPr>
          <p:cNvPr id="43" name="Picture 42"/>
          <p:cNvPicPr>
            <a:picLocks noChangeAspect="1"/>
          </p:cNvPicPr>
          <p:nvPr/>
        </p:nvPicPr>
        <p:blipFill>
          <a:blip r:embed="rId6"/>
          <a:stretch>
            <a:fillRect/>
          </a:stretch>
        </p:blipFill>
        <p:spPr>
          <a:xfrm>
            <a:off x="7147010" y="2281233"/>
            <a:ext cx="491309" cy="757322"/>
          </a:xfrm>
          <a:prstGeom prst="rect">
            <a:avLst/>
          </a:prstGeom>
        </p:spPr>
      </p:pic>
      <p:pic>
        <p:nvPicPr>
          <p:cNvPr id="29" name="Picture 2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2717" y="1174363"/>
            <a:ext cx="2442091" cy="266783"/>
          </a:xfrm>
          <a:prstGeom prst="rect">
            <a:avLst/>
          </a:prstGeom>
        </p:spPr>
      </p:pic>
      <p:pic>
        <p:nvPicPr>
          <p:cNvPr id="5" name="Picture 4"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09" y="5181226"/>
            <a:ext cx="6654800" cy="749300"/>
          </a:xfrm>
          <a:prstGeom prst="rect">
            <a:avLst/>
          </a:prstGeom>
        </p:spPr>
      </p:pic>
      <p:pic>
        <p:nvPicPr>
          <p:cNvPr id="30" name="Picture 2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347" y="3737162"/>
            <a:ext cx="5588000" cy="317500"/>
          </a:xfrm>
          <a:prstGeom prst="rect">
            <a:avLst/>
          </a:prstGeom>
        </p:spPr>
      </p:pic>
      <p:pic>
        <p:nvPicPr>
          <p:cNvPr id="31" name="Picture 30"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4372312"/>
            <a:ext cx="9144000" cy="284328"/>
          </a:xfrm>
          <a:prstGeom prst="rect">
            <a:avLst/>
          </a:prstGeom>
        </p:spPr>
      </p:pic>
      <p:sp>
        <p:nvSpPr>
          <p:cNvPr id="3" name="TextBox 2"/>
          <p:cNvSpPr txBox="1"/>
          <p:nvPr/>
        </p:nvSpPr>
        <p:spPr>
          <a:xfrm>
            <a:off x="420347" y="6226388"/>
            <a:ext cx="8376035" cy="400110"/>
          </a:xfrm>
          <a:prstGeom prst="rect">
            <a:avLst/>
          </a:prstGeom>
          <a:noFill/>
        </p:spPr>
        <p:txBody>
          <a:bodyPr wrap="none" rtlCol="0">
            <a:spAutoFit/>
          </a:bodyPr>
          <a:lstStyle/>
          <a:p>
            <a:r>
              <a:rPr lang="en-US" sz="2000" dirty="0" smtClean="0">
                <a:latin typeface="Helvetica Neue Light"/>
                <a:cs typeface="Helvetica Neue Light"/>
              </a:rPr>
              <a:t>Therefore, the version corresponding to at least one partition is decodable</a:t>
            </a:r>
            <a:endParaRPr lang="en-US" sz="2000" dirty="0">
              <a:latin typeface="Helvetica Neue Light"/>
              <a:cs typeface="Helvetica Neue Light"/>
            </a:endParaRPr>
          </a:p>
        </p:txBody>
      </p:sp>
    </p:spTree>
    <p:extLst>
      <p:ext uri="{BB962C8B-B14F-4D97-AF65-F5344CB8AC3E}">
        <p14:creationId xmlns:p14="http://schemas.microsoft.com/office/powerpoint/2010/main" val="4148120675"/>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Main insights and techniques</a:t>
            </a:r>
            <a:endParaRPr lang="en-US" sz="3200" dirty="0">
              <a:latin typeface="Helvetica Neue Light"/>
              <a:cs typeface="Helvetica Neue Light"/>
            </a:endParaRPr>
          </a:p>
        </p:txBody>
      </p:sp>
      <p:sp>
        <p:nvSpPr>
          <p:cNvPr id="5" name="Content Placeholder 2"/>
          <p:cNvSpPr>
            <a:spLocks noGrp="1"/>
          </p:cNvSpPr>
          <p:nvPr>
            <p:ph idx="1"/>
          </p:nvPr>
        </p:nvSpPr>
        <p:spPr>
          <a:xfrm>
            <a:off x="226299" y="1297162"/>
            <a:ext cx="8735505" cy="5066599"/>
          </a:xfrm>
        </p:spPr>
        <p:txBody>
          <a:bodyPr>
            <a:normAutofit lnSpcReduction="10000"/>
          </a:bodyPr>
          <a:lstStyle/>
          <a:p>
            <a:r>
              <a:rPr lang="en-US" sz="2400" dirty="0" smtClean="0">
                <a:latin typeface="Helvetica Neue Light"/>
                <a:cs typeface="Helvetica Neue Light"/>
              </a:rPr>
              <a:t>Redundancy required to ensure consistency in an asynchronous environment</a:t>
            </a:r>
          </a:p>
          <a:p>
            <a:pPr lvl="1"/>
            <a:r>
              <a:rPr lang="en-US" sz="2000" dirty="0" smtClean="0">
                <a:latin typeface="Helvetica Neue Light"/>
                <a:cs typeface="Helvetica Neue Light"/>
              </a:rPr>
              <a:t>Amount of redundancy grows with the degree of asynchrony T</a:t>
            </a:r>
          </a:p>
          <a:p>
            <a:pPr marL="457200" lvl="1" indent="0">
              <a:buNone/>
            </a:pPr>
            <a:endParaRPr lang="en-US" sz="2000" dirty="0" smtClean="0">
              <a:latin typeface="Helvetica Neue Light"/>
              <a:cs typeface="Helvetica Neue Light"/>
            </a:endParaRP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Connected to pliable index coding </a:t>
            </a:r>
            <a:r>
              <a:rPr lang="en-US" sz="1800" dirty="0" smtClean="0">
                <a:latin typeface="Helvetica Neue Light"/>
                <a:cs typeface="Helvetica Neue Light"/>
              </a:rPr>
              <a:t>[Brahma-</a:t>
            </a:r>
            <a:r>
              <a:rPr lang="en-US" sz="1800" dirty="0" err="1" smtClean="0">
                <a:latin typeface="Helvetica Neue Light"/>
                <a:cs typeface="Helvetica Neue Light"/>
              </a:rPr>
              <a:t>Fragouli</a:t>
            </a:r>
            <a:r>
              <a:rPr lang="en-US" sz="1800" dirty="0" smtClean="0">
                <a:latin typeface="Helvetica Neue Light"/>
                <a:cs typeface="Helvetica Neue Light"/>
              </a:rPr>
              <a:t> 12]</a:t>
            </a:r>
          </a:p>
          <a:p>
            <a:pPr lvl="1"/>
            <a:r>
              <a:rPr lang="en-US" sz="2000" dirty="0" smtClean="0">
                <a:latin typeface="Helvetica Neue Light"/>
                <a:cs typeface="Helvetica Neue Light"/>
              </a:rPr>
              <a:t>Exercises in network information theory, can be converted to exercises in </a:t>
            </a:r>
            <a:r>
              <a:rPr lang="en-US" sz="2000" dirty="0" err="1" smtClean="0">
                <a:latin typeface="Helvetica Neue Light"/>
                <a:cs typeface="Helvetica Neue Light"/>
              </a:rPr>
              <a:t>combinatorics</a:t>
            </a:r>
            <a:endParaRPr lang="en-US" sz="2000" dirty="0">
              <a:latin typeface="Helvetica Neue Light"/>
              <a:cs typeface="Helvetica Neue Light"/>
            </a:endParaRPr>
          </a:p>
          <a:p>
            <a:pPr marL="457200" lvl="1" indent="0">
              <a:buNone/>
            </a:pPr>
            <a:endParaRPr lang="en-US" sz="2000" dirty="0" smtClean="0">
              <a:latin typeface="Helvetica Neue Light"/>
              <a:cs typeface="Helvetica Neue Light"/>
            </a:endParaRPr>
          </a:p>
          <a:p>
            <a:pPr marL="400050"/>
            <a:r>
              <a:rPr lang="en-US" sz="2400" dirty="0" smtClean="0">
                <a:latin typeface="Helvetica Neue Light"/>
                <a:cs typeface="Helvetica Neue Light"/>
              </a:rPr>
              <a:t>Achievability: Separate linear code  for each version, </a:t>
            </a:r>
          </a:p>
          <a:p>
            <a:pPr marL="800100" lvl="1"/>
            <a:r>
              <a:rPr lang="en-US" sz="2000" dirty="0" smtClean="0">
                <a:latin typeface="Helvetica Neue Light"/>
                <a:cs typeface="Helvetica Neue Light"/>
              </a:rPr>
              <a:t>Carefully choose the “budget” for each version based on the set of received versions.</a:t>
            </a:r>
          </a:p>
          <a:p>
            <a:pPr marL="800100" lvl="1"/>
            <a:endParaRPr lang="en-US" sz="2000" dirty="0">
              <a:latin typeface="Helvetica Neue Light"/>
              <a:cs typeface="Helvetica Neue Light"/>
            </a:endParaRPr>
          </a:p>
          <a:p>
            <a:pPr marL="400050"/>
            <a:r>
              <a:rPr lang="en-US" sz="2400" dirty="0" smtClean="0">
                <a:latin typeface="Helvetica Neue Light"/>
                <a:cs typeface="Helvetica Neue Light"/>
              </a:rPr>
              <a:t>Genie based converse, discover “worst-case” arrival patterns</a:t>
            </a:r>
          </a:p>
          <a:p>
            <a:pPr lvl="1"/>
            <a:endParaRPr lang="en-US" sz="2000" dirty="0" smtClean="0">
              <a:latin typeface="Helvetica Neue Light"/>
              <a:cs typeface="Helvetica Neue Light"/>
            </a:endParaRPr>
          </a:p>
          <a:p>
            <a:endParaRPr lang="en-US" sz="24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224937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9355532"/>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sp>
        <p:nvSpPr>
          <p:cNvPr id="31" name="TextBox 30"/>
          <p:cNvSpPr txBox="1"/>
          <p:nvPr/>
        </p:nvSpPr>
        <p:spPr>
          <a:xfrm>
            <a:off x="3116689" y="548350"/>
            <a:ext cx="2095445" cy="369332"/>
          </a:xfrm>
          <a:prstGeom prst="rect">
            <a:avLst/>
          </a:prstGeom>
          <a:noFill/>
        </p:spPr>
        <p:txBody>
          <a:bodyPr wrap="none" rtlCol="0">
            <a:spAutoFit/>
          </a:bodyPr>
          <a:lstStyle/>
          <a:p>
            <a:r>
              <a:rPr lang="en-US" dirty="0" smtClean="0">
                <a:latin typeface="Helvetica Neue Light"/>
                <a:cs typeface="Helvetica Neue Light"/>
              </a:rPr>
              <a:t>Start with c servers</a:t>
            </a:r>
            <a:endParaRPr lang="en-US" dirty="0">
              <a:latin typeface="Helvetica Neue Light"/>
              <a:cs typeface="Helvetica Neue Light"/>
            </a:endParaRPr>
          </a:p>
        </p:txBody>
      </p:sp>
      <p:sp>
        <p:nvSpPr>
          <p:cNvPr id="32" name="Rounded Rectangle 31"/>
          <p:cNvSpPr/>
          <p:nvPr/>
        </p:nvSpPr>
        <p:spPr>
          <a:xfrm>
            <a:off x="1602469" y="222557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33" name="Rounded Rectangle 32"/>
          <p:cNvSpPr/>
          <p:nvPr/>
        </p:nvSpPr>
        <p:spPr>
          <a:xfrm>
            <a:off x="2846146" y="2202485"/>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34" name="Rounded Rectangle 33"/>
          <p:cNvSpPr/>
          <p:nvPr/>
        </p:nvSpPr>
        <p:spPr>
          <a:xfrm>
            <a:off x="5302128" y="219929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35" name="Rounded Rectangle 34"/>
          <p:cNvSpPr/>
          <p:nvPr/>
        </p:nvSpPr>
        <p:spPr>
          <a:xfrm>
            <a:off x="6545804" y="2176204"/>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36" name="Picture 3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505" y="2517365"/>
            <a:ext cx="352425" cy="63500"/>
          </a:xfrm>
          <a:prstGeom prst="rect">
            <a:avLst/>
          </a:prstGeom>
        </p:spPr>
      </p:pic>
      <p:pic>
        <p:nvPicPr>
          <p:cNvPr id="37" name="Picture 36"/>
          <p:cNvPicPr>
            <a:picLocks noChangeAspect="1"/>
          </p:cNvPicPr>
          <p:nvPr/>
        </p:nvPicPr>
        <p:blipFill>
          <a:blip r:embed="rId4"/>
          <a:stretch>
            <a:fillRect/>
          </a:stretch>
        </p:blipFill>
        <p:spPr>
          <a:xfrm>
            <a:off x="1850906" y="1084663"/>
            <a:ext cx="491309" cy="757322"/>
          </a:xfrm>
          <a:prstGeom prst="rect">
            <a:avLst/>
          </a:prstGeom>
        </p:spPr>
      </p:pic>
      <p:pic>
        <p:nvPicPr>
          <p:cNvPr id="38" name="Picture 37"/>
          <p:cNvPicPr>
            <a:picLocks noChangeAspect="1"/>
          </p:cNvPicPr>
          <p:nvPr/>
        </p:nvPicPr>
        <p:blipFill>
          <a:blip r:embed="rId4"/>
          <a:stretch>
            <a:fillRect/>
          </a:stretch>
        </p:blipFill>
        <p:spPr>
          <a:xfrm>
            <a:off x="3116689" y="1084663"/>
            <a:ext cx="491309" cy="757322"/>
          </a:xfrm>
          <a:prstGeom prst="rect">
            <a:avLst/>
          </a:prstGeom>
        </p:spPr>
      </p:pic>
      <p:pic>
        <p:nvPicPr>
          <p:cNvPr id="39" name="Picture 38"/>
          <p:cNvPicPr>
            <a:picLocks noChangeAspect="1"/>
          </p:cNvPicPr>
          <p:nvPr/>
        </p:nvPicPr>
        <p:blipFill>
          <a:blip r:embed="rId4"/>
          <a:stretch>
            <a:fillRect/>
          </a:stretch>
        </p:blipFill>
        <p:spPr>
          <a:xfrm>
            <a:off x="5594664" y="1084663"/>
            <a:ext cx="491309" cy="757322"/>
          </a:xfrm>
          <a:prstGeom prst="rect">
            <a:avLst/>
          </a:prstGeom>
        </p:spPr>
      </p:pic>
      <p:pic>
        <p:nvPicPr>
          <p:cNvPr id="40" name="Picture 39"/>
          <p:cNvPicPr>
            <a:picLocks noChangeAspect="1"/>
          </p:cNvPicPr>
          <p:nvPr/>
        </p:nvPicPr>
        <p:blipFill>
          <a:blip r:embed="rId4"/>
          <a:stretch>
            <a:fillRect/>
          </a:stretch>
        </p:blipFill>
        <p:spPr>
          <a:xfrm>
            <a:off x="6716244" y="1084663"/>
            <a:ext cx="491309" cy="757322"/>
          </a:xfrm>
          <a:prstGeom prst="rect">
            <a:avLst/>
          </a:prstGeom>
        </p:spPr>
      </p:pic>
      <p:pic>
        <p:nvPicPr>
          <p:cNvPr id="41" name="Picture 4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75" y="1601353"/>
            <a:ext cx="352425" cy="63500"/>
          </a:xfrm>
          <a:prstGeom prst="rect">
            <a:avLst/>
          </a:prstGeom>
        </p:spPr>
      </p:pic>
      <p:pic>
        <p:nvPicPr>
          <p:cNvPr id="42" name="Picture 4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305" y="2422115"/>
            <a:ext cx="1308100" cy="317500"/>
          </a:xfrm>
          <a:prstGeom prst="rect">
            <a:avLst/>
          </a:prstGeom>
        </p:spPr>
      </p:pic>
      <p:pic>
        <p:nvPicPr>
          <p:cNvPr id="43" name="Picture 4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405" y="2430706"/>
            <a:ext cx="1308100" cy="317500"/>
          </a:xfrm>
          <a:prstGeom prst="rect">
            <a:avLst/>
          </a:prstGeom>
        </p:spPr>
      </p:pic>
      <p:pic>
        <p:nvPicPr>
          <p:cNvPr id="44" name="Picture 4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805" y="2422115"/>
            <a:ext cx="1308100" cy="317500"/>
          </a:xfrm>
          <a:prstGeom prst="rect">
            <a:avLst/>
          </a:prstGeom>
        </p:spPr>
      </p:pic>
      <p:pic>
        <p:nvPicPr>
          <p:cNvPr id="45" name="Picture 4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905" y="2426310"/>
            <a:ext cx="1308100" cy="317500"/>
          </a:xfrm>
          <a:prstGeom prst="rect">
            <a:avLst/>
          </a:prstGeom>
        </p:spPr>
      </p:pic>
    </p:spTree>
    <p:extLst>
      <p:ext uri="{BB962C8B-B14F-4D97-AF65-F5344CB8AC3E}">
        <p14:creationId xmlns:p14="http://schemas.microsoft.com/office/powerpoint/2010/main" val="329583851"/>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sp>
        <p:nvSpPr>
          <p:cNvPr id="6" name="TextBox 5"/>
          <p:cNvSpPr txBox="1"/>
          <p:nvPr/>
        </p:nvSpPr>
        <p:spPr>
          <a:xfrm>
            <a:off x="123385" y="1004656"/>
            <a:ext cx="8911208" cy="3693319"/>
          </a:xfrm>
          <a:prstGeom prst="rect">
            <a:avLst/>
          </a:prstGeom>
          <a:noFill/>
        </p:spPr>
        <p:txBody>
          <a:bodyPr wrap="none" rtlCol="0">
            <a:spAutoFit/>
          </a:bodyPr>
          <a:lstStyle/>
          <a:p>
            <a:r>
              <a:rPr lang="en-US" dirty="0" smtClean="0">
                <a:latin typeface="Helvetica Neue Light"/>
                <a:cs typeface="Helvetica Neue Light"/>
              </a:rPr>
              <a:t>State vector s</a:t>
            </a:r>
            <a:r>
              <a:rPr lang="en-US" baseline="-25000" dirty="0" smtClean="0">
                <a:latin typeface="Helvetica Neue Light"/>
                <a:cs typeface="Helvetica Neue Light"/>
              </a:rPr>
              <a:t>1</a:t>
            </a:r>
            <a:r>
              <a:rPr lang="en-US" dirty="0" smtClean="0">
                <a:latin typeface="Helvetica Neue Light"/>
                <a:cs typeface="Helvetica Neue Light"/>
              </a:rPr>
              <a:t>= (1,1,……1), Version 1 is decodable</a:t>
            </a:r>
          </a:p>
          <a:p>
            <a:endParaRPr lang="en-US" dirty="0" smtClean="0">
              <a:latin typeface="Helvetica Neue Light"/>
              <a:cs typeface="Helvetica Neue Light"/>
            </a:endParaRPr>
          </a:p>
          <a:p>
            <a:r>
              <a:rPr lang="en-US" dirty="0" smtClean="0">
                <a:solidFill>
                  <a:srgbClr val="FFFFFF"/>
                </a:solidFill>
                <a:latin typeface="Helvetica Neue Light"/>
                <a:cs typeface="Helvetica Neue Light"/>
              </a:rPr>
              <a:t>State vector s</a:t>
            </a:r>
            <a:r>
              <a:rPr lang="en-US" baseline="-25000" dirty="0" smtClean="0">
                <a:solidFill>
                  <a:srgbClr val="FFFFFF"/>
                </a:solidFill>
                <a:latin typeface="Helvetica Neue Light"/>
                <a:cs typeface="Helvetica Neue Light"/>
              </a:rPr>
              <a:t>2 </a:t>
            </a:r>
            <a:r>
              <a:rPr lang="en-US" dirty="0" smtClean="0">
                <a:solidFill>
                  <a:srgbClr val="FFFFFF"/>
                </a:solidFill>
                <a:latin typeface="Helvetica Neue Light"/>
                <a:cs typeface="Helvetica Neue Light"/>
              </a:rPr>
              <a:t>= (2,2,</a:t>
            </a:r>
            <a:r>
              <a:rPr lang="en-US" dirty="0">
                <a:solidFill>
                  <a:srgbClr val="FFFFFF"/>
                </a:solidFill>
                <a:latin typeface="Helvetica Neue Light"/>
                <a:cs typeface="Helvetica Neue Light"/>
              </a:rPr>
              <a:t>…</a:t>
            </a:r>
            <a:r>
              <a:rPr lang="en-US" dirty="0" smtClean="0">
                <a:solidFill>
                  <a:srgbClr val="FFFFFF"/>
                </a:solidFill>
                <a:latin typeface="Helvetica Neue Light"/>
                <a:cs typeface="Helvetica Neue Light"/>
              </a:rPr>
              <a:t>…2)</a:t>
            </a:r>
            <a:r>
              <a:rPr lang="en-US" dirty="0">
                <a:solidFill>
                  <a:srgbClr val="FFFFFF"/>
                </a:solidFill>
                <a:latin typeface="Helvetica Neue Light"/>
                <a:cs typeface="Helvetica Neue Light"/>
              </a:rPr>
              <a:t>, Version </a:t>
            </a:r>
            <a:r>
              <a:rPr lang="en-US" dirty="0" smtClean="0">
                <a:solidFill>
                  <a:srgbClr val="FFFFFF"/>
                </a:solidFill>
                <a:latin typeface="Helvetica Neue Light"/>
                <a:cs typeface="Helvetica Neue Light"/>
              </a:rPr>
              <a:t>2 </a:t>
            </a:r>
            <a:r>
              <a:rPr lang="en-US" dirty="0">
                <a:solidFill>
                  <a:srgbClr val="FFFFFF"/>
                </a:solidFill>
                <a:latin typeface="Helvetica Neue Light"/>
                <a:cs typeface="Helvetica Neue Light"/>
              </a:rPr>
              <a:t>is </a:t>
            </a:r>
            <a:r>
              <a:rPr lang="en-US" dirty="0" smtClean="0">
                <a:solidFill>
                  <a:srgbClr val="FFFFFF"/>
                </a:solidFill>
                <a:latin typeface="Helvetica Neue Light"/>
                <a:cs typeface="Helvetica Neue Light"/>
              </a:rPr>
              <a:t>decodable</a:t>
            </a:r>
          </a:p>
          <a:p>
            <a:endParaRPr lang="en-US" dirty="0">
              <a:latin typeface="Helvetica Neue Light"/>
              <a:cs typeface="Helvetica Neue Light"/>
            </a:endParaRPr>
          </a:p>
          <a:p>
            <a:r>
              <a:rPr lang="en-US" dirty="0" smtClean="0">
                <a:solidFill>
                  <a:srgbClr val="FFFFFF"/>
                </a:solidFill>
                <a:latin typeface="Helvetica Neue Light"/>
                <a:cs typeface="Helvetica Neue Light"/>
              </a:rPr>
              <a:t>State vector s</a:t>
            </a:r>
            <a:r>
              <a:rPr lang="en-US" baseline="-25000" dirty="0" smtClean="0">
                <a:solidFill>
                  <a:srgbClr val="FFFFFF"/>
                </a:solidFill>
                <a:latin typeface="Helvetica Neue Light"/>
                <a:cs typeface="Helvetica Neue Light"/>
              </a:rPr>
              <a:t>3 </a:t>
            </a:r>
            <a:r>
              <a:rPr lang="en-US" dirty="0">
                <a:solidFill>
                  <a:srgbClr val="FFFFFF"/>
                </a:solidFill>
                <a:latin typeface="Helvetica Neue Light"/>
                <a:cs typeface="Helvetica Neue Light"/>
              </a:rPr>
              <a:t>= </a:t>
            </a:r>
            <a:r>
              <a:rPr lang="en-US" dirty="0" smtClean="0">
                <a:solidFill>
                  <a:srgbClr val="FFFFFF"/>
                </a:solidFill>
                <a:latin typeface="Helvetica Neue Light"/>
                <a:cs typeface="Helvetica Neue Light"/>
              </a:rPr>
              <a:t> (2,2, …, 2, 1, 1, …, 1): Minimal state vector </a:t>
            </a:r>
            <a:r>
              <a:rPr lang="en-US" dirty="0" err="1" smtClean="0">
                <a:solidFill>
                  <a:srgbClr val="FFFFFF"/>
                </a:solidFill>
                <a:latin typeface="Helvetica Neue Light"/>
                <a:cs typeface="Helvetica Neue Light"/>
              </a:rPr>
              <a:t>s.t.</a:t>
            </a:r>
            <a:r>
              <a:rPr lang="en-US" dirty="0" smtClean="0">
                <a:solidFill>
                  <a:srgbClr val="FFFFFF"/>
                </a:solidFill>
                <a:latin typeface="Helvetica Neue Light"/>
                <a:cs typeface="Helvetica Neue Light"/>
              </a:rPr>
              <a:t> version 2 is decodable</a:t>
            </a:r>
            <a:endParaRPr lang="en-US" dirty="0">
              <a:solidFill>
                <a:srgbClr val="FFFFFF"/>
              </a:solidFill>
              <a:latin typeface="Helvetica Neue Light"/>
              <a:cs typeface="Helvetica Neue Light"/>
            </a:endParaRPr>
          </a:p>
          <a:p>
            <a:endParaRPr lang="en-US" dirty="0" smtClean="0">
              <a:latin typeface="Helvetica Neue Light"/>
              <a:cs typeface="Helvetica Neue Light"/>
            </a:endParaRPr>
          </a:p>
          <a:p>
            <a:r>
              <a:rPr lang="en-US" dirty="0" smtClean="0">
                <a:solidFill>
                  <a:schemeClr val="bg1"/>
                </a:solidFill>
                <a:latin typeface="Helvetica Neue Light"/>
                <a:cs typeface="Helvetica Neue Light"/>
              </a:rPr>
              <a:t>State </a:t>
            </a:r>
            <a:r>
              <a:rPr lang="en-US" dirty="0">
                <a:solidFill>
                  <a:schemeClr val="bg1"/>
                </a:solidFill>
                <a:latin typeface="Helvetica Neue Light"/>
                <a:cs typeface="Helvetica Neue Light"/>
              </a:rPr>
              <a:t>vector </a:t>
            </a:r>
            <a:r>
              <a:rPr lang="en-US" dirty="0" smtClean="0">
                <a:solidFill>
                  <a:schemeClr val="bg1"/>
                </a:solidFill>
                <a:latin typeface="Helvetica Neue Light"/>
                <a:cs typeface="Helvetica Neue Light"/>
              </a:rPr>
              <a:t>s</a:t>
            </a:r>
            <a:r>
              <a:rPr lang="en-US" baseline="-25000" dirty="0" smtClean="0">
                <a:solidFill>
                  <a:schemeClr val="bg1"/>
                </a:solidFill>
                <a:latin typeface="Helvetica Neue Light"/>
                <a:cs typeface="Helvetica Neue Light"/>
              </a:rPr>
              <a:t>4 </a:t>
            </a:r>
            <a:r>
              <a:rPr lang="en-US" dirty="0">
                <a:solidFill>
                  <a:schemeClr val="bg1"/>
                </a:solidFill>
                <a:latin typeface="Helvetica Neue Light"/>
                <a:cs typeface="Helvetica Neue Light"/>
              </a:rPr>
              <a:t>= </a:t>
            </a:r>
            <a:r>
              <a:rPr lang="en-US" dirty="0" smtClean="0">
                <a:solidFill>
                  <a:schemeClr val="bg1"/>
                </a:solidFill>
                <a:latin typeface="Helvetica Neue Light"/>
                <a:cs typeface="Helvetica Neue Light"/>
              </a:rPr>
              <a:t>(</a:t>
            </a:r>
            <a:r>
              <a:rPr lang="en-US" dirty="0">
                <a:solidFill>
                  <a:schemeClr val="bg1"/>
                </a:solidFill>
                <a:latin typeface="Helvetica Neue Light"/>
                <a:cs typeface="Helvetica Neue Light"/>
              </a:rPr>
              <a:t>2,2, …, </a:t>
            </a:r>
            <a:r>
              <a:rPr lang="en-US" dirty="0" smtClean="0">
                <a:solidFill>
                  <a:schemeClr val="bg1"/>
                </a:solidFill>
                <a:latin typeface="Helvetica Neue Light"/>
                <a:cs typeface="Helvetica Neue Light"/>
              </a:rPr>
              <a:t>1, </a:t>
            </a:r>
            <a:r>
              <a:rPr lang="en-US" dirty="0">
                <a:solidFill>
                  <a:schemeClr val="bg1"/>
                </a:solidFill>
                <a:latin typeface="Helvetica Neue Light"/>
                <a:cs typeface="Helvetica Neue Light"/>
              </a:rPr>
              <a:t>1, 1, …, 1): </a:t>
            </a:r>
            <a:r>
              <a:rPr lang="en-US" dirty="0" smtClean="0">
                <a:solidFill>
                  <a:schemeClr val="bg1"/>
                </a:solidFill>
                <a:latin typeface="Helvetica Neue Light"/>
                <a:cs typeface="Helvetica Neue Light"/>
              </a:rPr>
              <a:t>Maximal state </a:t>
            </a:r>
            <a:r>
              <a:rPr lang="en-US" dirty="0">
                <a:solidFill>
                  <a:schemeClr val="bg1"/>
                </a:solidFill>
                <a:latin typeface="Helvetica Neue Light"/>
                <a:cs typeface="Helvetica Neue Light"/>
              </a:rPr>
              <a:t>vector </a:t>
            </a:r>
            <a:r>
              <a:rPr lang="en-US" dirty="0" err="1">
                <a:solidFill>
                  <a:schemeClr val="bg1"/>
                </a:solidFill>
                <a:latin typeface="Helvetica Neue Light"/>
                <a:cs typeface="Helvetica Neue Light"/>
              </a:rPr>
              <a:t>s.t.</a:t>
            </a:r>
            <a:r>
              <a:rPr lang="en-US" dirty="0">
                <a:solidFill>
                  <a:schemeClr val="bg1"/>
                </a:solidFill>
                <a:latin typeface="Helvetica Neue Light"/>
                <a:cs typeface="Helvetica Neue Light"/>
              </a:rPr>
              <a:t> </a:t>
            </a:r>
            <a:r>
              <a:rPr lang="en-US" dirty="0" smtClean="0">
                <a:solidFill>
                  <a:schemeClr val="bg1"/>
                </a:solidFill>
                <a:latin typeface="Helvetica Neue Light"/>
                <a:cs typeface="Helvetica Neue Light"/>
              </a:rPr>
              <a:t>version 1 </a:t>
            </a:r>
            <a:r>
              <a:rPr lang="en-US" dirty="0">
                <a:solidFill>
                  <a:schemeClr val="bg1"/>
                </a:solidFill>
                <a:latin typeface="Helvetica Neue Light"/>
                <a:cs typeface="Helvetica Neue Light"/>
              </a:rPr>
              <a:t>is </a:t>
            </a:r>
            <a:r>
              <a:rPr lang="en-US" dirty="0" smtClean="0">
                <a:solidFill>
                  <a:schemeClr val="bg1"/>
                </a:solidFill>
                <a:latin typeface="Helvetica Neue Light"/>
                <a:cs typeface="Helvetica Neue Light"/>
              </a:rPr>
              <a:t>decodable</a:t>
            </a:r>
          </a:p>
          <a:p>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a:p>
            <a:r>
              <a:rPr lang="en-US" dirty="0" smtClean="0">
                <a:solidFill>
                  <a:schemeClr val="bg1"/>
                </a:solidFill>
                <a:latin typeface="Helvetica Neue Light"/>
                <a:cs typeface="Helvetica Neue Light"/>
              </a:rPr>
              <a:t>Versions 1 and 2 decodable from c+1 symbols</a:t>
            </a:r>
          </a:p>
          <a:p>
            <a:pPr lvl="1"/>
            <a:r>
              <a:rPr lang="en-US" dirty="0" smtClean="0">
                <a:solidFill>
                  <a:schemeClr val="bg1"/>
                </a:solidFill>
                <a:latin typeface="Helvetica Neue Light"/>
                <a:cs typeface="Helvetica Neue Light"/>
              </a:rPr>
              <a:t>c symbols in s</a:t>
            </a:r>
            <a:r>
              <a:rPr lang="en-US" baseline="-25000" dirty="0" smtClean="0">
                <a:solidFill>
                  <a:schemeClr val="bg1"/>
                </a:solidFill>
                <a:latin typeface="Helvetica Neue Light"/>
                <a:cs typeface="Helvetica Neue Light"/>
              </a:rPr>
              <a:t>3 </a:t>
            </a:r>
            <a:r>
              <a:rPr lang="en-US" dirty="0" smtClean="0">
                <a:solidFill>
                  <a:schemeClr val="bg1"/>
                </a:solidFill>
                <a:latin typeface="Helvetica Neue Light"/>
                <a:cs typeface="Helvetica Neue Light"/>
              </a:rPr>
              <a:t>and one changed symbol in s</a:t>
            </a:r>
            <a:r>
              <a:rPr lang="en-US" baseline="-25000" dirty="0" smtClean="0">
                <a:solidFill>
                  <a:schemeClr val="bg1"/>
                </a:solidFill>
                <a:latin typeface="Helvetica Neue Light"/>
                <a:cs typeface="Helvetica Neue Light"/>
              </a:rPr>
              <a:t>4</a:t>
            </a:r>
          </a:p>
          <a:p>
            <a:pPr lvl="1"/>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p:txBody>
      </p:sp>
    </p:spTree>
    <p:extLst>
      <p:ext uri="{BB962C8B-B14F-4D97-AF65-F5344CB8AC3E}">
        <p14:creationId xmlns:p14="http://schemas.microsoft.com/office/powerpoint/2010/main" val="969856979"/>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sp>
        <p:nvSpPr>
          <p:cNvPr id="24" name="TextBox 23"/>
          <p:cNvSpPr txBox="1"/>
          <p:nvPr/>
        </p:nvSpPr>
        <p:spPr>
          <a:xfrm>
            <a:off x="622582" y="5755952"/>
            <a:ext cx="184666" cy="369332"/>
          </a:xfrm>
          <a:prstGeom prst="rect">
            <a:avLst/>
          </a:prstGeom>
          <a:noFill/>
        </p:spPr>
        <p:txBody>
          <a:bodyPr wrap="none" rtlCol="0">
            <a:spAutoFit/>
          </a:bodyPr>
          <a:lstStyle/>
          <a:p>
            <a:endParaRPr lang="en-US" dirty="0">
              <a:latin typeface="Helvetica Neue Light"/>
              <a:cs typeface="Helvetica Neue Light"/>
            </a:endParaRPr>
          </a:p>
        </p:txBody>
      </p:sp>
      <p:sp>
        <p:nvSpPr>
          <p:cNvPr id="43" name="TextBox 42"/>
          <p:cNvSpPr txBox="1"/>
          <p:nvPr/>
        </p:nvSpPr>
        <p:spPr>
          <a:xfrm>
            <a:off x="3116689" y="548350"/>
            <a:ext cx="2095445" cy="369332"/>
          </a:xfrm>
          <a:prstGeom prst="rect">
            <a:avLst/>
          </a:prstGeom>
          <a:noFill/>
        </p:spPr>
        <p:txBody>
          <a:bodyPr wrap="none" rtlCol="0">
            <a:spAutoFit/>
          </a:bodyPr>
          <a:lstStyle/>
          <a:p>
            <a:r>
              <a:rPr lang="en-US" dirty="0" smtClean="0">
                <a:latin typeface="Helvetica Neue Light"/>
                <a:cs typeface="Helvetica Neue Light"/>
              </a:rPr>
              <a:t>Start with c servers</a:t>
            </a:r>
            <a:endParaRPr lang="en-US" dirty="0">
              <a:latin typeface="Helvetica Neue Light"/>
              <a:cs typeface="Helvetica Neue Light"/>
            </a:endParaRPr>
          </a:p>
        </p:txBody>
      </p:sp>
      <p:sp>
        <p:nvSpPr>
          <p:cNvPr id="44" name="Rounded Rectangle 43"/>
          <p:cNvSpPr/>
          <p:nvPr/>
        </p:nvSpPr>
        <p:spPr>
          <a:xfrm>
            <a:off x="1602469" y="222557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45" name="Rounded Rectangle 44"/>
          <p:cNvSpPr/>
          <p:nvPr/>
        </p:nvSpPr>
        <p:spPr>
          <a:xfrm>
            <a:off x="2846146" y="2202485"/>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46" name="Rounded Rectangle 45"/>
          <p:cNvSpPr/>
          <p:nvPr/>
        </p:nvSpPr>
        <p:spPr>
          <a:xfrm>
            <a:off x="5302128" y="219929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47" name="Rounded Rectangle 46"/>
          <p:cNvSpPr/>
          <p:nvPr/>
        </p:nvSpPr>
        <p:spPr>
          <a:xfrm>
            <a:off x="6545804" y="2176204"/>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48" name="Picture 4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505" y="2517365"/>
            <a:ext cx="352425" cy="63500"/>
          </a:xfrm>
          <a:prstGeom prst="rect">
            <a:avLst/>
          </a:prstGeom>
        </p:spPr>
      </p:pic>
      <p:pic>
        <p:nvPicPr>
          <p:cNvPr id="49" name="Picture 48"/>
          <p:cNvPicPr>
            <a:picLocks noChangeAspect="1"/>
          </p:cNvPicPr>
          <p:nvPr/>
        </p:nvPicPr>
        <p:blipFill>
          <a:blip r:embed="rId4"/>
          <a:stretch>
            <a:fillRect/>
          </a:stretch>
        </p:blipFill>
        <p:spPr>
          <a:xfrm>
            <a:off x="1850906" y="1104591"/>
            <a:ext cx="491309" cy="757322"/>
          </a:xfrm>
          <a:prstGeom prst="rect">
            <a:avLst/>
          </a:prstGeom>
        </p:spPr>
      </p:pic>
      <p:pic>
        <p:nvPicPr>
          <p:cNvPr id="50" name="Picture 49"/>
          <p:cNvPicPr>
            <a:picLocks noChangeAspect="1"/>
          </p:cNvPicPr>
          <p:nvPr/>
        </p:nvPicPr>
        <p:blipFill>
          <a:blip r:embed="rId4"/>
          <a:stretch>
            <a:fillRect/>
          </a:stretch>
        </p:blipFill>
        <p:spPr>
          <a:xfrm>
            <a:off x="3178948" y="1126081"/>
            <a:ext cx="491309" cy="757322"/>
          </a:xfrm>
          <a:prstGeom prst="rect">
            <a:avLst/>
          </a:prstGeom>
        </p:spPr>
      </p:pic>
      <p:pic>
        <p:nvPicPr>
          <p:cNvPr id="51" name="Picture 50"/>
          <p:cNvPicPr>
            <a:picLocks noChangeAspect="1"/>
          </p:cNvPicPr>
          <p:nvPr/>
        </p:nvPicPr>
        <p:blipFill>
          <a:blip r:embed="rId4"/>
          <a:stretch>
            <a:fillRect/>
          </a:stretch>
        </p:blipFill>
        <p:spPr>
          <a:xfrm>
            <a:off x="5568811" y="1172497"/>
            <a:ext cx="491309" cy="757322"/>
          </a:xfrm>
          <a:prstGeom prst="rect">
            <a:avLst/>
          </a:prstGeom>
        </p:spPr>
      </p:pic>
      <p:pic>
        <p:nvPicPr>
          <p:cNvPr id="52" name="Picture 51"/>
          <p:cNvPicPr>
            <a:picLocks noChangeAspect="1"/>
          </p:cNvPicPr>
          <p:nvPr/>
        </p:nvPicPr>
        <p:blipFill>
          <a:blip r:embed="rId4"/>
          <a:stretch>
            <a:fillRect/>
          </a:stretch>
        </p:blipFill>
        <p:spPr>
          <a:xfrm>
            <a:off x="6716244" y="1126081"/>
            <a:ext cx="491309" cy="757322"/>
          </a:xfrm>
          <a:prstGeom prst="rect">
            <a:avLst/>
          </a:prstGeom>
        </p:spPr>
      </p:pic>
      <p:pic>
        <p:nvPicPr>
          <p:cNvPr id="53" name="Picture 5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375" y="1618290"/>
            <a:ext cx="352425" cy="63500"/>
          </a:xfrm>
          <a:prstGeom prst="rect">
            <a:avLst/>
          </a:prstGeom>
        </p:spPr>
      </p:pic>
      <p:pic>
        <p:nvPicPr>
          <p:cNvPr id="54" name="Picture 5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305" y="2422115"/>
            <a:ext cx="1308100" cy="317500"/>
          </a:xfrm>
          <a:prstGeom prst="rect">
            <a:avLst/>
          </a:prstGeom>
        </p:spPr>
      </p:pic>
      <p:pic>
        <p:nvPicPr>
          <p:cNvPr id="55" name="Picture 54"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1405" y="2430706"/>
            <a:ext cx="1308100" cy="317500"/>
          </a:xfrm>
          <a:prstGeom prst="rect">
            <a:avLst/>
          </a:prstGeom>
        </p:spPr>
      </p:pic>
      <p:pic>
        <p:nvPicPr>
          <p:cNvPr id="56" name="Picture 5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805" y="2422115"/>
            <a:ext cx="1308100" cy="317500"/>
          </a:xfrm>
          <a:prstGeom prst="rect">
            <a:avLst/>
          </a:prstGeom>
        </p:spPr>
      </p:pic>
      <p:pic>
        <p:nvPicPr>
          <p:cNvPr id="57" name="Picture 5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7905" y="2426310"/>
            <a:ext cx="1308100" cy="317500"/>
          </a:xfrm>
          <a:prstGeom prst="rect">
            <a:avLst/>
          </a:prstGeom>
        </p:spPr>
      </p:pic>
      <p:sp>
        <p:nvSpPr>
          <p:cNvPr id="58" name="Rounded Rectangle 57"/>
          <p:cNvSpPr/>
          <p:nvPr/>
        </p:nvSpPr>
        <p:spPr>
          <a:xfrm>
            <a:off x="1602469" y="3179622"/>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59" name="Rounded Rectangle 58"/>
          <p:cNvSpPr/>
          <p:nvPr/>
        </p:nvSpPr>
        <p:spPr>
          <a:xfrm>
            <a:off x="5302128" y="3153342"/>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60" name="Picture 5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3187" y="3400500"/>
            <a:ext cx="1308100" cy="317500"/>
          </a:xfrm>
          <a:prstGeom prst="rect">
            <a:avLst/>
          </a:prstGeom>
        </p:spPr>
      </p:pic>
      <p:pic>
        <p:nvPicPr>
          <p:cNvPr id="61" name="Picture 6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9805" y="3379955"/>
            <a:ext cx="1308100" cy="317500"/>
          </a:xfrm>
          <a:prstGeom prst="rect">
            <a:avLst/>
          </a:prstGeom>
        </p:spPr>
      </p:pic>
      <p:sp>
        <p:nvSpPr>
          <p:cNvPr id="62" name="Rounded Rectangle 61"/>
          <p:cNvSpPr/>
          <p:nvPr/>
        </p:nvSpPr>
        <p:spPr>
          <a:xfrm>
            <a:off x="2838173" y="3179622"/>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63" name="Picture 6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5850" y="3406235"/>
            <a:ext cx="1308100" cy="317500"/>
          </a:xfrm>
          <a:prstGeom prst="rect">
            <a:avLst/>
          </a:prstGeom>
        </p:spPr>
      </p:pic>
      <p:pic>
        <p:nvPicPr>
          <p:cNvPr id="64" name="Picture 6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679" y="3542430"/>
            <a:ext cx="320386" cy="57727"/>
          </a:xfrm>
          <a:prstGeom prst="rect">
            <a:avLst/>
          </a:prstGeom>
        </p:spPr>
      </p:pic>
      <p:sp>
        <p:nvSpPr>
          <p:cNvPr id="65" name="Rounded Rectangle 64"/>
          <p:cNvSpPr/>
          <p:nvPr/>
        </p:nvSpPr>
        <p:spPr>
          <a:xfrm>
            <a:off x="6564110" y="3166848"/>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66" name="Picture 6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787" y="3393461"/>
            <a:ext cx="1308100" cy="317500"/>
          </a:xfrm>
          <a:prstGeom prst="rect">
            <a:avLst/>
          </a:prstGeom>
        </p:spPr>
      </p:pic>
    </p:spTree>
    <p:extLst>
      <p:ext uri="{BB962C8B-B14F-4D97-AF65-F5344CB8AC3E}">
        <p14:creationId xmlns:p14="http://schemas.microsoft.com/office/powerpoint/2010/main" val="31214634"/>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sp>
        <p:nvSpPr>
          <p:cNvPr id="6" name="TextBox 5"/>
          <p:cNvSpPr txBox="1"/>
          <p:nvPr/>
        </p:nvSpPr>
        <p:spPr>
          <a:xfrm>
            <a:off x="123385" y="1004656"/>
            <a:ext cx="8911208" cy="3693319"/>
          </a:xfrm>
          <a:prstGeom prst="rect">
            <a:avLst/>
          </a:prstGeom>
          <a:noFill/>
        </p:spPr>
        <p:txBody>
          <a:bodyPr wrap="none" rtlCol="0">
            <a:spAutoFit/>
          </a:bodyPr>
          <a:lstStyle/>
          <a:p>
            <a:r>
              <a:rPr lang="en-US" dirty="0" smtClean="0">
                <a:latin typeface="Helvetica Neue Light"/>
                <a:cs typeface="Helvetica Neue Light"/>
              </a:rPr>
              <a:t>State vector s</a:t>
            </a:r>
            <a:r>
              <a:rPr lang="en-US" baseline="-25000" dirty="0" smtClean="0">
                <a:latin typeface="Helvetica Neue Light"/>
                <a:cs typeface="Helvetica Neue Light"/>
              </a:rPr>
              <a:t>1</a:t>
            </a:r>
            <a:r>
              <a:rPr lang="en-US" dirty="0" smtClean="0">
                <a:latin typeface="Helvetica Neue Light"/>
                <a:cs typeface="Helvetica Neue Light"/>
              </a:rPr>
              <a:t>= (1,1,……1), Version 1 is decodable</a:t>
            </a:r>
          </a:p>
          <a:p>
            <a:endParaRPr lang="en-US" dirty="0" smtClean="0">
              <a:latin typeface="Helvetica Neue Light"/>
              <a:cs typeface="Helvetica Neue Light"/>
            </a:endParaRPr>
          </a:p>
          <a:p>
            <a:r>
              <a:rPr lang="en-US" dirty="0" smtClean="0">
                <a:latin typeface="Helvetica Neue Light"/>
                <a:cs typeface="Helvetica Neue Light"/>
              </a:rPr>
              <a:t>State vector s</a:t>
            </a:r>
            <a:r>
              <a:rPr lang="en-US" baseline="-25000" dirty="0" smtClean="0">
                <a:latin typeface="Helvetica Neue Light"/>
                <a:cs typeface="Helvetica Neue Light"/>
              </a:rPr>
              <a:t>2 </a:t>
            </a:r>
            <a:r>
              <a:rPr lang="en-US" dirty="0" smtClean="0">
                <a:latin typeface="Helvetica Neue Light"/>
                <a:cs typeface="Helvetica Neue Light"/>
              </a:rPr>
              <a:t>= (2,2,</a:t>
            </a:r>
            <a:r>
              <a:rPr lang="en-US" dirty="0">
                <a:latin typeface="Helvetica Neue Light"/>
                <a:cs typeface="Helvetica Neue Light"/>
              </a:rPr>
              <a:t>…</a:t>
            </a:r>
            <a:r>
              <a:rPr lang="en-US" dirty="0" smtClean="0">
                <a:latin typeface="Helvetica Neue Light"/>
                <a:cs typeface="Helvetica Neue Light"/>
              </a:rPr>
              <a:t>…2)</a:t>
            </a:r>
            <a:r>
              <a:rPr lang="en-US" dirty="0">
                <a:latin typeface="Helvetica Neue Light"/>
                <a:cs typeface="Helvetica Neue Light"/>
              </a:rPr>
              <a:t>, Version </a:t>
            </a:r>
            <a:r>
              <a:rPr lang="en-US" dirty="0" smtClean="0">
                <a:latin typeface="Helvetica Neue Light"/>
                <a:cs typeface="Helvetica Neue Light"/>
              </a:rPr>
              <a:t>2 </a:t>
            </a:r>
            <a:r>
              <a:rPr lang="en-US" dirty="0">
                <a:latin typeface="Helvetica Neue Light"/>
                <a:cs typeface="Helvetica Neue Light"/>
              </a:rPr>
              <a:t>is </a:t>
            </a:r>
            <a:r>
              <a:rPr lang="en-US" dirty="0" smtClean="0">
                <a:latin typeface="Helvetica Neue Light"/>
                <a:cs typeface="Helvetica Neue Light"/>
              </a:rPr>
              <a:t>decodable</a:t>
            </a:r>
          </a:p>
          <a:p>
            <a:endParaRPr lang="en-US" dirty="0">
              <a:latin typeface="Helvetica Neue Light"/>
              <a:cs typeface="Helvetica Neue Light"/>
            </a:endParaRPr>
          </a:p>
          <a:p>
            <a:r>
              <a:rPr lang="en-US" dirty="0" smtClean="0">
                <a:solidFill>
                  <a:srgbClr val="FFFFFF"/>
                </a:solidFill>
                <a:latin typeface="Helvetica Neue Light"/>
                <a:cs typeface="Helvetica Neue Light"/>
              </a:rPr>
              <a:t>State vector s</a:t>
            </a:r>
            <a:r>
              <a:rPr lang="en-US" baseline="-25000" dirty="0" smtClean="0">
                <a:solidFill>
                  <a:srgbClr val="FFFFFF"/>
                </a:solidFill>
                <a:latin typeface="Helvetica Neue Light"/>
                <a:cs typeface="Helvetica Neue Light"/>
              </a:rPr>
              <a:t>3 </a:t>
            </a:r>
            <a:r>
              <a:rPr lang="en-US" dirty="0">
                <a:solidFill>
                  <a:srgbClr val="FFFFFF"/>
                </a:solidFill>
                <a:latin typeface="Helvetica Neue Light"/>
                <a:cs typeface="Helvetica Neue Light"/>
              </a:rPr>
              <a:t>= </a:t>
            </a:r>
            <a:r>
              <a:rPr lang="en-US" dirty="0" smtClean="0">
                <a:solidFill>
                  <a:srgbClr val="FFFFFF"/>
                </a:solidFill>
                <a:latin typeface="Helvetica Neue Light"/>
                <a:cs typeface="Helvetica Neue Light"/>
              </a:rPr>
              <a:t> (2,2, …, 2, 1, 1, …, 1): Minimal state vector </a:t>
            </a:r>
            <a:r>
              <a:rPr lang="en-US" dirty="0" err="1" smtClean="0">
                <a:solidFill>
                  <a:srgbClr val="FFFFFF"/>
                </a:solidFill>
                <a:latin typeface="Helvetica Neue Light"/>
                <a:cs typeface="Helvetica Neue Light"/>
              </a:rPr>
              <a:t>s.t.</a:t>
            </a:r>
            <a:r>
              <a:rPr lang="en-US" dirty="0" smtClean="0">
                <a:solidFill>
                  <a:srgbClr val="FFFFFF"/>
                </a:solidFill>
                <a:latin typeface="Helvetica Neue Light"/>
                <a:cs typeface="Helvetica Neue Light"/>
              </a:rPr>
              <a:t> version 2 is decodable</a:t>
            </a:r>
            <a:endParaRPr lang="en-US" dirty="0">
              <a:solidFill>
                <a:srgbClr val="FFFFFF"/>
              </a:solidFill>
              <a:latin typeface="Helvetica Neue Light"/>
              <a:cs typeface="Helvetica Neue Light"/>
            </a:endParaRPr>
          </a:p>
          <a:p>
            <a:endParaRPr lang="en-US" dirty="0" smtClean="0">
              <a:latin typeface="Helvetica Neue Light"/>
              <a:cs typeface="Helvetica Neue Light"/>
            </a:endParaRPr>
          </a:p>
          <a:p>
            <a:r>
              <a:rPr lang="en-US" dirty="0" smtClean="0">
                <a:solidFill>
                  <a:schemeClr val="bg1"/>
                </a:solidFill>
                <a:latin typeface="Helvetica Neue Light"/>
                <a:cs typeface="Helvetica Neue Light"/>
              </a:rPr>
              <a:t>State </a:t>
            </a:r>
            <a:r>
              <a:rPr lang="en-US" dirty="0">
                <a:solidFill>
                  <a:schemeClr val="bg1"/>
                </a:solidFill>
                <a:latin typeface="Helvetica Neue Light"/>
                <a:cs typeface="Helvetica Neue Light"/>
              </a:rPr>
              <a:t>vector </a:t>
            </a:r>
            <a:r>
              <a:rPr lang="en-US" dirty="0" smtClean="0">
                <a:solidFill>
                  <a:schemeClr val="bg1"/>
                </a:solidFill>
                <a:latin typeface="Helvetica Neue Light"/>
                <a:cs typeface="Helvetica Neue Light"/>
              </a:rPr>
              <a:t>s</a:t>
            </a:r>
            <a:r>
              <a:rPr lang="en-US" baseline="-25000" dirty="0" smtClean="0">
                <a:solidFill>
                  <a:schemeClr val="bg1"/>
                </a:solidFill>
                <a:latin typeface="Helvetica Neue Light"/>
                <a:cs typeface="Helvetica Neue Light"/>
              </a:rPr>
              <a:t>4 </a:t>
            </a:r>
            <a:r>
              <a:rPr lang="en-US" dirty="0">
                <a:solidFill>
                  <a:schemeClr val="bg1"/>
                </a:solidFill>
                <a:latin typeface="Helvetica Neue Light"/>
                <a:cs typeface="Helvetica Neue Light"/>
              </a:rPr>
              <a:t>= </a:t>
            </a:r>
            <a:r>
              <a:rPr lang="en-US" dirty="0" smtClean="0">
                <a:solidFill>
                  <a:schemeClr val="bg1"/>
                </a:solidFill>
                <a:latin typeface="Helvetica Neue Light"/>
                <a:cs typeface="Helvetica Neue Light"/>
              </a:rPr>
              <a:t>(</a:t>
            </a:r>
            <a:r>
              <a:rPr lang="en-US" dirty="0">
                <a:solidFill>
                  <a:schemeClr val="bg1"/>
                </a:solidFill>
                <a:latin typeface="Helvetica Neue Light"/>
                <a:cs typeface="Helvetica Neue Light"/>
              </a:rPr>
              <a:t>2,2, …, </a:t>
            </a:r>
            <a:r>
              <a:rPr lang="en-US" dirty="0" smtClean="0">
                <a:solidFill>
                  <a:schemeClr val="bg1"/>
                </a:solidFill>
                <a:latin typeface="Helvetica Neue Light"/>
                <a:cs typeface="Helvetica Neue Light"/>
              </a:rPr>
              <a:t>1, </a:t>
            </a:r>
            <a:r>
              <a:rPr lang="en-US" dirty="0">
                <a:solidFill>
                  <a:schemeClr val="bg1"/>
                </a:solidFill>
                <a:latin typeface="Helvetica Neue Light"/>
                <a:cs typeface="Helvetica Neue Light"/>
              </a:rPr>
              <a:t>1, 1, …, 1): </a:t>
            </a:r>
            <a:r>
              <a:rPr lang="en-US" dirty="0" smtClean="0">
                <a:solidFill>
                  <a:schemeClr val="bg1"/>
                </a:solidFill>
                <a:latin typeface="Helvetica Neue Light"/>
                <a:cs typeface="Helvetica Neue Light"/>
              </a:rPr>
              <a:t>Maximal state </a:t>
            </a:r>
            <a:r>
              <a:rPr lang="en-US" dirty="0">
                <a:solidFill>
                  <a:schemeClr val="bg1"/>
                </a:solidFill>
                <a:latin typeface="Helvetica Neue Light"/>
                <a:cs typeface="Helvetica Neue Light"/>
              </a:rPr>
              <a:t>vector </a:t>
            </a:r>
            <a:r>
              <a:rPr lang="en-US" dirty="0" err="1">
                <a:solidFill>
                  <a:schemeClr val="bg1"/>
                </a:solidFill>
                <a:latin typeface="Helvetica Neue Light"/>
                <a:cs typeface="Helvetica Neue Light"/>
              </a:rPr>
              <a:t>s.t.</a:t>
            </a:r>
            <a:r>
              <a:rPr lang="en-US" dirty="0">
                <a:solidFill>
                  <a:schemeClr val="bg1"/>
                </a:solidFill>
                <a:latin typeface="Helvetica Neue Light"/>
                <a:cs typeface="Helvetica Neue Light"/>
              </a:rPr>
              <a:t> </a:t>
            </a:r>
            <a:r>
              <a:rPr lang="en-US" dirty="0" smtClean="0">
                <a:solidFill>
                  <a:schemeClr val="bg1"/>
                </a:solidFill>
                <a:latin typeface="Helvetica Neue Light"/>
                <a:cs typeface="Helvetica Neue Light"/>
              </a:rPr>
              <a:t>version 1 </a:t>
            </a:r>
            <a:r>
              <a:rPr lang="en-US" dirty="0">
                <a:solidFill>
                  <a:schemeClr val="bg1"/>
                </a:solidFill>
                <a:latin typeface="Helvetica Neue Light"/>
                <a:cs typeface="Helvetica Neue Light"/>
              </a:rPr>
              <a:t>is </a:t>
            </a:r>
            <a:r>
              <a:rPr lang="en-US" dirty="0" smtClean="0">
                <a:solidFill>
                  <a:schemeClr val="bg1"/>
                </a:solidFill>
                <a:latin typeface="Helvetica Neue Light"/>
                <a:cs typeface="Helvetica Neue Light"/>
              </a:rPr>
              <a:t>decodable</a:t>
            </a:r>
          </a:p>
          <a:p>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a:p>
            <a:r>
              <a:rPr lang="en-US" dirty="0" smtClean="0">
                <a:solidFill>
                  <a:schemeClr val="bg1"/>
                </a:solidFill>
                <a:latin typeface="Helvetica Neue Light"/>
                <a:cs typeface="Helvetica Neue Light"/>
              </a:rPr>
              <a:t>Versions 1 and 2 decodable from c+1 symbols</a:t>
            </a:r>
          </a:p>
          <a:p>
            <a:pPr lvl="1"/>
            <a:r>
              <a:rPr lang="en-US" dirty="0" smtClean="0">
                <a:solidFill>
                  <a:schemeClr val="bg1"/>
                </a:solidFill>
                <a:latin typeface="Helvetica Neue Light"/>
                <a:cs typeface="Helvetica Neue Light"/>
              </a:rPr>
              <a:t>c symbols in s</a:t>
            </a:r>
            <a:r>
              <a:rPr lang="en-US" baseline="-25000" dirty="0" smtClean="0">
                <a:solidFill>
                  <a:schemeClr val="bg1"/>
                </a:solidFill>
                <a:latin typeface="Helvetica Neue Light"/>
                <a:cs typeface="Helvetica Neue Light"/>
              </a:rPr>
              <a:t>3 </a:t>
            </a:r>
            <a:r>
              <a:rPr lang="en-US" dirty="0" smtClean="0">
                <a:solidFill>
                  <a:schemeClr val="bg1"/>
                </a:solidFill>
                <a:latin typeface="Helvetica Neue Light"/>
                <a:cs typeface="Helvetica Neue Light"/>
              </a:rPr>
              <a:t>and one changed symbol in s</a:t>
            </a:r>
            <a:r>
              <a:rPr lang="en-US" baseline="-25000" dirty="0" smtClean="0">
                <a:solidFill>
                  <a:schemeClr val="bg1"/>
                </a:solidFill>
                <a:latin typeface="Helvetica Neue Light"/>
                <a:cs typeface="Helvetica Neue Light"/>
              </a:rPr>
              <a:t>4</a:t>
            </a:r>
          </a:p>
          <a:p>
            <a:pPr lvl="1"/>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p:txBody>
      </p:sp>
    </p:spTree>
    <p:extLst>
      <p:ext uri="{BB962C8B-B14F-4D97-AF65-F5344CB8AC3E}">
        <p14:creationId xmlns:p14="http://schemas.microsoft.com/office/powerpoint/2010/main" val="4008404905"/>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209420" y="748411"/>
            <a:ext cx="2095445" cy="369332"/>
          </a:xfrm>
          <a:prstGeom prst="rect">
            <a:avLst/>
          </a:prstGeom>
          <a:noFill/>
        </p:spPr>
        <p:txBody>
          <a:bodyPr wrap="none" rtlCol="0">
            <a:spAutoFit/>
          </a:bodyPr>
          <a:lstStyle/>
          <a:p>
            <a:r>
              <a:rPr lang="en-US" dirty="0" smtClean="0">
                <a:latin typeface="Helvetica Neue Light"/>
                <a:cs typeface="Helvetica Neue Light"/>
              </a:rPr>
              <a:t>Start with c servers</a:t>
            </a:r>
            <a:endParaRPr lang="en-US" dirty="0">
              <a:latin typeface="Helvetica Neue Light"/>
              <a:cs typeface="Helvetica Neue Light"/>
            </a:endParaRPr>
          </a:p>
        </p:txBody>
      </p:sp>
      <p:pic>
        <p:nvPicPr>
          <p:cNvPr id="57" name="Picture 56"/>
          <p:cNvPicPr>
            <a:picLocks noChangeAspect="1"/>
          </p:cNvPicPr>
          <p:nvPr/>
        </p:nvPicPr>
        <p:blipFill>
          <a:blip r:embed="rId3"/>
          <a:stretch>
            <a:fillRect/>
          </a:stretch>
        </p:blipFill>
        <p:spPr>
          <a:xfrm>
            <a:off x="4864394" y="1389701"/>
            <a:ext cx="491309" cy="757322"/>
          </a:xfrm>
          <a:prstGeom prst="rect">
            <a:avLst/>
          </a:prstGeom>
        </p:spPr>
      </p:pic>
      <p:pic>
        <p:nvPicPr>
          <p:cNvPr id="58" name="Picture 57"/>
          <p:cNvPicPr>
            <a:picLocks noChangeAspect="1"/>
          </p:cNvPicPr>
          <p:nvPr/>
        </p:nvPicPr>
        <p:blipFill>
          <a:blip r:embed="rId3"/>
          <a:stretch>
            <a:fillRect/>
          </a:stretch>
        </p:blipFill>
        <p:spPr>
          <a:xfrm>
            <a:off x="6011827" y="1343285"/>
            <a:ext cx="491309" cy="757322"/>
          </a:xfrm>
          <a:prstGeom prst="rect">
            <a:avLst/>
          </a:prstGeom>
        </p:spPr>
      </p:pic>
      <p:pic>
        <p:nvPicPr>
          <p:cNvPr id="59" name="Picture 58"/>
          <p:cNvPicPr>
            <a:picLocks noChangeAspect="1"/>
          </p:cNvPicPr>
          <p:nvPr/>
        </p:nvPicPr>
        <p:blipFill>
          <a:blip r:embed="rId3"/>
          <a:stretch>
            <a:fillRect/>
          </a:stretch>
        </p:blipFill>
        <p:spPr>
          <a:xfrm>
            <a:off x="994634" y="1321795"/>
            <a:ext cx="491309" cy="757322"/>
          </a:xfrm>
          <a:prstGeom prst="rect">
            <a:avLst/>
          </a:prstGeom>
        </p:spPr>
      </p:pic>
      <p:sp>
        <p:nvSpPr>
          <p:cNvPr id="60" name="Rounded Rectangle 59"/>
          <p:cNvSpPr/>
          <p:nvPr/>
        </p:nvSpPr>
        <p:spPr>
          <a:xfrm>
            <a:off x="746197" y="266124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1" name="Rounded Rectangle 60"/>
          <p:cNvSpPr/>
          <p:nvPr/>
        </p:nvSpPr>
        <p:spPr>
          <a:xfrm>
            <a:off x="1989874" y="2638155"/>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2" name="Rounded Rectangle 61"/>
          <p:cNvSpPr/>
          <p:nvPr/>
        </p:nvSpPr>
        <p:spPr>
          <a:xfrm>
            <a:off x="4597711" y="263496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3" name="Rounded Rectangle 62"/>
          <p:cNvSpPr/>
          <p:nvPr/>
        </p:nvSpPr>
        <p:spPr>
          <a:xfrm>
            <a:off x="5841387" y="2611874"/>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4" name="Rounded Rectangle 63"/>
          <p:cNvSpPr/>
          <p:nvPr/>
        </p:nvSpPr>
        <p:spPr>
          <a:xfrm>
            <a:off x="746197" y="3615292"/>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5" name="Rounded Rectangle 64"/>
          <p:cNvSpPr/>
          <p:nvPr/>
        </p:nvSpPr>
        <p:spPr>
          <a:xfrm>
            <a:off x="4597711" y="3589012"/>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66" name="Picture 6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6790" y="2971569"/>
            <a:ext cx="352425" cy="63500"/>
          </a:xfrm>
          <a:prstGeom prst="rect">
            <a:avLst/>
          </a:prstGeom>
        </p:spPr>
      </p:pic>
      <p:pic>
        <p:nvPicPr>
          <p:cNvPr id="67" name="Picture 6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792" y="4040878"/>
            <a:ext cx="352425" cy="63500"/>
          </a:xfrm>
          <a:prstGeom prst="rect">
            <a:avLst/>
          </a:prstGeom>
        </p:spPr>
      </p:pic>
      <p:pic>
        <p:nvPicPr>
          <p:cNvPr id="68" name="Picture 6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375" y="1771994"/>
            <a:ext cx="352425" cy="63500"/>
          </a:xfrm>
          <a:prstGeom prst="rect">
            <a:avLst/>
          </a:prstGeom>
        </p:spPr>
      </p:pic>
      <p:pic>
        <p:nvPicPr>
          <p:cNvPr id="69" name="Picture 68"/>
          <p:cNvPicPr>
            <a:picLocks noChangeAspect="1"/>
          </p:cNvPicPr>
          <p:nvPr/>
        </p:nvPicPr>
        <p:blipFill>
          <a:blip r:embed="rId3"/>
          <a:stretch>
            <a:fillRect/>
          </a:stretch>
        </p:blipFill>
        <p:spPr>
          <a:xfrm>
            <a:off x="2322676" y="1343285"/>
            <a:ext cx="491309" cy="757322"/>
          </a:xfrm>
          <a:prstGeom prst="rect">
            <a:avLst/>
          </a:prstGeom>
        </p:spPr>
      </p:pic>
      <p:pic>
        <p:nvPicPr>
          <p:cNvPr id="29" name="Picture 2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pic>
        <p:nvPicPr>
          <p:cNvPr id="30" name="Picture 2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915" y="3836170"/>
            <a:ext cx="1308100" cy="317500"/>
          </a:xfrm>
          <a:prstGeom prst="rect">
            <a:avLst/>
          </a:prstGeom>
        </p:spPr>
      </p:pic>
      <p:pic>
        <p:nvPicPr>
          <p:cNvPr id="31" name="Picture 3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5388" y="3815625"/>
            <a:ext cx="1308100" cy="317500"/>
          </a:xfrm>
          <a:prstGeom prst="rect">
            <a:avLst/>
          </a:prstGeom>
        </p:spPr>
      </p:pic>
      <p:pic>
        <p:nvPicPr>
          <p:cNvPr id="34" name="Picture 3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033" y="2857785"/>
            <a:ext cx="1308100" cy="317500"/>
          </a:xfrm>
          <a:prstGeom prst="rect">
            <a:avLst/>
          </a:prstGeom>
        </p:spPr>
      </p:pic>
      <p:pic>
        <p:nvPicPr>
          <p:cNvPr id="35" name="Picture 3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33" y="2866376"/>
            <a:ext cx="1308100" cy="317500"/>
          </a:xfrm>
          <a:prstGeom prst="rect">
            <a:avLst/>
          </a:prstGeom>
        </p:spPr>
      </p:pic>
      <p:pic>
        <p:nvPicPr>
          <p:cNvPr id="36" name="Picture 3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5388" y="2857785"/>
            <a:ext cx="1308100" cy="317500"/>
          </a:xfrm>
          <a:prstGeom prst="rect">
            <a:avLst/>
          </a:prstGeom>
        </p:spPr>
      </p:pic>
      <p:pic>
        <p:nvPicPr>
          <p:cNvPr id="37" name="Picture 3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488" y="2861980"/>
            <a:ext cx="1308100" cy="317500"/>
          </a:xfrm>
          <a:prstGeom prst="rect">
            <a:avLst/>
          </a:prstGeom>
        </p:spPr>
      </p:pic>
      <p:pic>
        <p:nvPicPr>
          <p:cNvPr id="41" name="Picture 40"/>
          <p:cNvPicPr>
            <a:picLocks noChangeAspect="1"/>
          </p:cNvPicPr>
          <p:nvPr/>
        </p:nvPicPr>
        <p:blipFill>
          <a:blip r:embed="rId3"/>
          <a:stretch>
            <a:fillRect/>
          </a:stretch>
        </p:blipFill>
        <p:spPr>
          <a:xfrm>
            <a:off x="7584178" y="1365047"/>
            <a:ext cx="491309" cy="757322"/>
          </a:xfrm>
          <a:prstGeom prst="rect">
            <a:avLst/>
          </a:prstGeom>
        </p:spPr>
      </p:pic>
      <p:sp>
        <p:nvSpPr>
          <p:cNvPr id="42" name="Rounded Rectangle 41"/>
          <p:cNvSpPr/>
          <p:nvPr/>
        </p:nvSpPr>
        <p:spPr>
          <a:xfrm>
            <a:off x="7413738" y="2633636"/>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43" name="Picture 4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5839" y="2883742"/>
            <a:ext cx="1308100" cy="317500"/>
          </a:xfrm>
          <a:prstGeom prst="rect">
            <a:avLst/>
          </a:prstGeom>
        </p:spPr>
      </p:pic>
      <p:pic>
        <p:nvPicPr>
          <p:cNvPr id="44" name="Picture 4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149" y="3073685"/>
            <a:ext cx="352425" cy="63500"/>
          </a:xfrm>
          <a:prstGeom prst="rect">
            <a:avLst/>
          </a:prstGeom>
        </p:spPr>
      </p:pic>
      <p:pic>
        <p:nvPicPr>
          <p:cNvPr id="45" name="Picture 4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8004" y="1771994"/>
            <a:ext cx="352425" cy="63500"/>
          </a:xfrm>
          <a:prstGeom prst="rect">
            <a:avLst/>
          </a:prstGeom>
        </p:spPr>
      </p:pic>
      <p:pic>
        <p:nvPicPr>
          <p:cNvPr id="46" name="Picture 45"/>
          <p:cNvPicPr>
            <a:picLocks noChangeAspect="1"/>
          </p:cNvPicPr>
          <p:nvPr/>
        </p:nvPicPr>
        <p:blipFill>
          <a:blip r:embed="rId3"/>
          <a:stretch>
            <a:fillRect/>
          </a:stretch>
        </p:blipFill>
        <p:spPr>
          <a:xfrm>
            <a:off x="3762980" y="1389701"/>
            <a:ext cx="491309" cy="757322"/>
          </a:xfrm>
          <a:prstGeom prst="rect">
            <a:avLst/>
          </a:prstGeom>
        </p:spPr>
      </p:pic>
      <p:sp>
        <p:nvSpPr>
          <p:cNvPr id="47" name="Rounded Rectangle 46"/>
          <p:cNvSpPr/>
          <p:nvPr/>
        </p:nvSpPr>
        <p:spPr>
          <a:xfrm>
            <a:off x="3496297" y="263496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48" name="Rounded Rectangle 47"/>
          <p:cNvSpPr/>
          <p:nvPr/>
        </p:nvSpPr>
        <p:spPr>
          <a:xfrm>
            <a:off x="3496297" y="3589012"/>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49" name="Picture 4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974" y="3815625"/>
            <a:ext cx="1308100" cy="317500"/>
          </a:xfrm>
          <a:prstGeom prst="rect">
            <a:avLst/>
          </a:prstGeom>
        </p:spPr>
      </p:pic>
      <p:pic>
        <p:nvPicPr>
          <p:cNvPr id="50" name="Picture 4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3974" y="2857785"/>
            <a:ext cx="1308100" cy="317500"/>
          </a:xfrm>
          <a:prstGeom prst="rect">
            <a:avLst/>
          </a:prstGeom>
        </p:spPr>
      </p:pic>
      <p:sp>
        <p:nvSpPr>
          <p:cNvPr id="52" name="Rounded Rectangle 51"/>
          <p:cNvSpPr/>
          <p:nvPr/>
        </p:nvSpPr>
        <p:spPr>
          <a:xfrm>
            <a:off x="1952760" y="3626224"/>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53" name="Picture 5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478" y="3847102"/>
            <a:ext cx="1308100" cy="317500"/>
          </a:xfrm>
          <a:prstGeom prst="rect">
            <a:avLst/>
          </a:prstGeom>
        </p:spPr>
      </p:pic>
      <p:sp>
        <p:nvSpPr>
          <p:cNvPr id="56" name="TextBox 55"/>
          <p:cNvSpPr txBox="1"/>
          <p:nvPr/>
        </p:nvSpPr>
        <p:spPr>
          <a:xfrm>
            <a:off x="9940" y="5691072"/>
            <a:ext cx="7342827" cy="369332"/>
          </a:xfrm>
          <a:prstGeom prst="rect">
            <a:avLst/>
          </a:prstGeom>
          <a:noFill/>
        </p:spPr>
        <p:txBody>
          <a:bodyPr wrap="square" rtlCol="0">
            <a:spAutoFit/>
          </a:bodyPr>
          <a:lstStyle/>
          <a:p>
            <a:r>
              <a:rPr lang="en-US" dirty="0" smtClean="0">
                <a:latin typeface="Helvetica Neue Light"/>
                <a:cs typeface="Helvetica Neue Light"/>
              </a:rPr>
              <a:t>Propagate version 2 to a minimal set of servers such that it is decodable</a:t>
            </a:r>
            <a:endParaRPr lang="en-US" dirty="0">
              <a:latin typeface="Helvetica Neue Light"/>
              <a:cs typeface="Helvetica Neue Light"/>
            </a:endParaRPr>
          </a:p>
        </p:txBody>
      </p:sp>
    </p:spTree>
    <p:extLst>
      <p:ext uri="{BB962C8B-B14F-4D97-AF65-F5344CB8AC3E}">
        <p14:creationId xmlns:p14="http://schemas.microsoft.com/office/powerpoint/2010/main" val="3770709136"/>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sp>
        <p:nvSpPr>
          <p:cNvPr id="6" name="TextBox 5"/>
          <p:cNvSpPr txBox="1"/>
          <p:nvPr/>
        </p:nvSpPr>
        <p:spPr>
          <a:xfrm>
            <a:off x="123385" y="1004656"/>
            <a:ext cx="8911208" cy="3693319"/>
          </a:xfrm>
          <a:prstGeom prst="rect">
            <a:avLst/>
          </a:prstGeom>
          <a:noFill/>
        </p:spPr>
        <p:txBody>
          <a:bodyPr wrap="none" rtlCol="0">
            <a:spAutoFit/>
          </a:bodyPr>
          <a:lstStyle/>
          <a:p>
            <a:r>
              <a:rPr lang="en-US" dirty="0" smtClean="0">
                <a:latin typeface="Helvetica Neue Light"/>
                <a:cs typeface="Helvetica Neue Light"/>
              </a:rPr>
              <a:t>State vector s</a:t>
            </a:r>
            <a:r>
              <a:rPr lang="en-US" baseline="-25000" dirty="0" smtClean="0">
                <a:latin typeface="Helvetica Neue Light"/>
                <a:cs typeface="Helvetica Neue Light"/>
              </a:rPr>
              <a:t>1</a:t>
            </a:r>
            <a:r>
              <a:rPr lang="en-US" dirty="0" smtClean="0">
                <a:latin typeface="Helvetica Neue Light"/>
                <a:cs typeface="Helvetica Neue Light"/>
              </a:rPr>
              <a:t>= (1,1,……1), Version 1 is decodable</a:t>
            </a:r>
          </a:p>
          <a:p>
            <a:endParaRPr lang="en-US" dirty="0" smtClean="0">
              <a:latin typeface="Helvetica Neue Light"/>
              <a:cs typeface="Helvetica Neue Light"/>
            </a:endParaRPr>
          </a:p>
          <a:p>
            <a:r>
              <a:rPr lang="en-US" dirty="0" smtClean="0">
                <a:latin typeface="Helvetica Neue Light"/>
                <a:cs typeface="Helvetica Neue Light"/>
              </a:rPr>
              <a:t>State vector s</a:t>
            </a:r>
            <a:r>
              <a:rPr lang="en-US" baseline="-25000" dirty="0" smtClean="0">
                <a:latin typeface="Helvetica Neue Light"/>
                <a:cs typeface="Helvetica Neue Light"/>
              </a:rPr>
              <a:t>2 </a:t>
            </a:r>
            <a:r>
              <a:rPr lang="en-US" dirty="0" smtClean="0">
                <a:latin typeface="Helvetica Neue Light"/>
                <a:cs typeface="Helvetica Neue Light"/>
              </a:rPr>
              <a:t>= (2,2,</a:t>
            </a:r>
            <a:r>
              <a:rPr lang="en-US" dirty="0">
                <a:latin typeface="Helvetica Neue Light"/>
                <a:cs typeface="Helvetica Neue Light"/>
              </a:rPr>
              <a:t>…</a:t>
            </a:r>
            <a:r>
              <a:rPr lang="en-US" dirty="0" smtClean="0">
                <a:latin typeface="Helvetica Neue Light"/>
                <a:cs typeface="Helvetica Neue Light"/>
              </a:rPr>
              <a:t>…2)</a:t>
            </a:r>
            <a:r>
              <a:rPr lang="en-US" dirty="0">
                <a:latin typeface="Helvetica Neue Light"/>
                <a:cs typeface="Helvetica Neue Light"/>
              </a:rPr>
              <a:t>, Version </a:t>
            </a:r>
            <a:r>
              <a:rPr lang="en-US" dirty="0" smtClean="0">
                <a:latin typeface="Helvetica Neue Light"/>
                <a:cs typeface="Helvetica Neue Light"/>
              </a:rPr>
              <a:t>2 </a:t>
            </a:r>
            <a:r>
              <a:rPr lang="en-US" dirty="0">
                <a:latin typeface="Helvetica Neue Light"/>
                <a:cs typeface="Helvetica Neue Light"/>
              </a:rPr>
              <a:t>is </a:t>
            </a:r>
            <a:r>
              <a:rPr lang="en-US" dirty="0" smtClean="0">
                <a:latin typeface="Helvetica Neue Light"/>
                <a:cs typeface="Helvetica Neue Light"/>
              </a:rPr>
              <a:t>decodable</a:t>
            </a:r>
          </a:p>
          <a:p>
            <a:endParaRPr lang="en-US" dirty="0">
              <a:latin typeface="Helvetica Neue Light"/>
              <a:cs typeface="Helvetica Neue Light"/>
            </a:endParaRPr>
          </a:p>
          <a:p>
            <a:r>
              <a:rPr lang="en-US" dirty="0" smtClean="0">
                <a:latin typeface="Helvetica Neue Light"/>
                <a:cs typeface="Helvetica Neue Light"/>
              </a:rPr>
              <a:t>State vector s</a:t>
            </a:r>
            <a:r>
              <a:rPr lang="en-US" baseline="-25000" dirty="0" smtClean="0">
                <a:latin typeface="Helvetica Neue Light"/>
                <a:cs typeface="Helvetica Neue Light"/>
              </a:rPr>
              <a:t>3 </a:t>
            </a:r>
            <a:r>
              <a:rPr lang="en-US" dirty="0">
                <a:latin typeface="Helvetica Neue Light"/>
                <a:cs typeface="Helvetica Neue Light"/>
              </a:rPr>
              <a:t>= </a:t>
            </a:r>
            <a:r>
              <a:rPr lang="en-US" dirty="0" smtClean="0">
                <a:latin typeface="Helvetica Neue Light"/>
                <a:cs typeface="Helvetica Neue Light"/>
              </a:rPr>
              <a:t> (2,2, …, 2, 1, 1, …, 1): Minimal state vector </a:t>
            </a:r>
            <a:r>
              <a:rPr lang="en-US" dirty="0" err="1" smtClean="0">
                <a:latin typeface="Helvetica Neue Light"/>
                <a:cs typeface="Helvetica Neue Light"/>
              </a:rPr>
              <a:t>s.t.</a:t>
            </a:r>
            <a:r>
              <a:rPr lang="en-US" dirty="0" smtClean="0">
                <a:latin typeface="Helvetica Neue Light"/>
                <a:cs typeface="Helvetica Neue Light"/>
              </a:rPr>
              <a:t> version 2 is decodable</a:t>
            </a:r>
            <a:endParaRPr lang="en-US" dirty="0">
              <a:latin typeface="Helvetica Neue Light"/>
              <a:cs typeface="Helvetica Neue Light"/>
            </a:endParaRPr>
          </a:p>
          <a:p>
            <a:endParaRPr lang="en-US" dirty="0" smtClean="0">
              <a:latin typeface="Helvetica Neue Light"/>
              <a:cs typeface="Helvetica Neue Light"/>
            </a:endParaRPr>
          </a:p>
          <a:p>
            <a:r>
              <a:rPr lang="en-US" dirty="0" smtClean="0">
                <a:solidFill>
                  <a:schemeClr val="bg1"/>
                </a:solidFill>
                <a:latin typeface="Helvetica Neue Light"/>
                <a:cs typeface="Helvetica Neue Light"/>
              </a:rPr>
              <a:t>State </a:t>
            </a:r>
            <a:r>
              <a:rPr lang="en-US" dirty="0">
                <a:solidFill>
                  <a:schemeClr val="bg1"/>
                </a:solidFill>
                <a:latin typeface="Helvetica Neue Light"/>
                <a:cs typeface="Helvetica Neue Light"/>
              </a:rPr>
              <a:t>vector </a:t>
            </a:r>
            <a:r>
              <a:rPr lang="en-US" dirty="0" smtClean="0">
                <a:solidFill>
                  <a:schemeClr val="bg1"/>
                </a:solidFill>
                <a:latin typeface="Helvetica Neue Light"/>
                <a:cs typeface="Helvetica Neue Light"/>
              </a:rPr>
              <a:t>s</a:t>
            </a:r>
            <a:r>
              <a:rPr lang="en-US" baseline="-25000" dirty="0" smtClean="0">
                <a:solidFill>
                  <a:schemeClr val="bg1"/>
                </a:solidFill>
                <a:latin typeface="Helvetica Neue Light"/>
                <a:cs typeface="Helvetica Neue Light"/>
              </a:rPr>
              <a:t>4 </a:t>
            </a:r>
            <a:r>
              <a:rPr lang="en-US" dirty="0">
                <a:solidFill>
                  <a:schemeClr val="bg1"/>
                </a:solidFill>
                <a:latin typeface="Helvetica Neue Light"/>
                <a:cs typeface="Helvetica Neue Light"/>
              </a:rPr>
              <a:t>= </a:t>
            </a:r>
            <a:r>
              <a:rPr lang="en-US" dirty="0" smtClean="0">
                <a:solidFill>
                  <a:schemeClr val="bg1"/>
                </a:solidFill>
                <a:latin typeface="Helvetica Neue Light"/>
                <a:cs typeface="Helvetica Neue Light"/>
              </a:rPr>
              <a:t>(</a:t>
            </a:r>
            <a:r>
              <a:rPr lang="en-US" dirty="0">
                <a:solidFill>
                  <a:schemeClr val="bg1"/>
                </a:solidFill>
                <a:latin typeface="Helvetica Neue Light"/>
                <a:cs typeface="Helvetica Neue Light"/>
              </a:rPr>
              <a:t>2,2, …, </a:t>
            </a:r>
            <a:r>
              <a:rPr lang="en-US" dirty="0" smtClean="0">
                <a:solidFill>
                  <a:schemeClr val="bg1"/>
                </a:solidFill>
                <a:latin typeface="Helvetica Neue Light"/>
                <a:cs typeface="Helvetica Neue Light"/>
              </a:rPr>
              <a:t>1, </a:t>
            </a:r>
            <a:r>
              <a:rPr lang="en-US" dirty="0">
                <a:solidFill>
                  <a:schemeClr val="bg1"/>
                </a:solidFill>
                <a:latin typeface="Helvetica Neue Light"/>
                <a:cs typeface="Helvetica Neue Light"/>
              </a:rPr>
              <a:t>1, 1, …, 1): </a:t>
            </a:r>
            <a:r>
              <a:rPr lang="en-US" dirty="0" smtClean="0">
                <a:solidFill>
                  <a:schemeClr val="bg1"/>
                </a:solidFill>
                <a:latin typeface="Helvetica Neue Light"/>
                <a:cs typeface="Helvetica Neue Light"/>
              </a:rPr>
              <a:t>Maximal state </a:t>
            </a:r>
            <a:r>
              <a:rPr lang="en-US" dirty="0">
                <a:solidFill>
                  <a:schemeClr val="bg1"/>
                </a:solidFill>
                <a:latin typeface="Helvetica Neue Light"/>
                <a:cs typeface="Helvetica Neue Light"/>
              </a:rPr>
              <a:t>vector </a:t>
            </a:r>
            <a:r>
              <a:rPr lang="en-US" dirty="0" err="1">
                <a:solidFill>
                  <a:schemeClr val="bg1"/>
                </a:solidFill>
                <a:latin typeface="Helvetica Neue Light"/>
                <a:cs typeface="Helvetica Neue Light"/>
              </a:rPr>
              <a:t>s.t.</a:t>
            </a:r>
            <a:r>
              <a:rPr lang="en-US" dirty="0">
                <a:solidFill>
                  <a:schemeClr val="bg1"/>
                </a:solidFill>
                <a:latin typeface="Helvetica Neue Light"/>
                <a:cs typeface="Helvetica Neue Light"/>
              </a:rPr>
              <a:t> </a:t>
            </a:r>
            <a:r>
              <a:rPr lang="en-US" dirty="0" smtClean="0">
                <a:solidFill>
                  <a:schemeClr val="bg1"/>
                </a:solidFill>
                <a:latin typeface="Helvetica Neue Light"/>
                <a:cs typeface="Helvetica Neue Light"/>
              </a:rPr>
              <a:t>version 1 </a:t>
            </a:r>
            <a:r>
              <a:rPr lang="en-US" dirty="0">
                <a:solidFill>
                  <a:schemeClr val="bg1"/>
                </a:solidFill>
                <a:latin typeface="Helvetica Neue Light"/>
                <a:cs typeface="Helvetica Neue Light"/>
              </a:rPr>
              <a:t>is </a:t>
            </a:r>
            <a:r>
              <a:rPr lang="en-US" dirty="0" smtClean="0">
                <a:solidFill>
                  <a:schemeClr val="bg1"/>
                </a:solidFill>
                <a:latin typeface="Helvetica Neue Light"/>
                <a:cs typeface="Helvetica Neue Light"/>
              </a:rPr>
              <a:t>decodable</a:t>
            </a:r>
          </a:p>
          <a:p>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a:p>
            <a:r>
              <a:rPr lang="en-US" dirty="0" smtClean="0">
                <a:solidFill>
                  <a:schemeClr val="bg1"/>
                </a:solidFill>
                <a:latin typeface="Helvetica Neue Light"/>
                <a:cs typeface="Helvetica Neue Light"/>
              </a:rPr>
              <a:t>Versions 1 and 2 decodable from c+1 symbols</a:t>
            </a:r>
          </a:p>
          <a:p>
            <a:pPr lvl="1"/>
            <a:r>
              <a:rPr lang="en-US" dirty="0" smtClean="0">
                <a:solidFill>
                  <a:schemeClr val="bg1"/>
                </a:solidFill>
                <a:latin typeface="Helvetica Neue Light"/>
                <a:cs typeface="Helvetica Neue Light"/>
              </a:rPr>
              <a:t>c symbols in s</a:t>
            </a:r>
            <a:r>
              <a:rPr lang="en-US" baseline="-25000" dirty="0" smtClean="0">
                <a:solidFill>
                  <a:schemeClr val="bg1"/>
                </a:solidFill>
                <a:latin typeface="Helvetica Neue Light"/>
                <a:cs typeface="Helvetica Neue Light"/>
              </a:rPr>
              <a:t>3 </a:t>
            </a:r>
            <a:r>
              <a:rPr lang="en-US" dirty="0" smtClean="0">
                <a:solidFill>
                  <a:schemeClr val="bg1"/>
                </a:solidFill>
                <a:latin typeface="Helvetica Neue Light"/>
                <a:cs typeface="Helvetica Neue Light"/>
              </a:rPr>
              <a:t>and one changed symbol in s</a:t>
            </a:r>
            <a:r>
              <a:rPr lang="en-US" baseline="-25000" dirty="0" smtClean="0">
                <a:solidFill>
                  <a:schemeClr val="bg1"/>
                </a:solidFill>
                <a:latin typeface="Helvetica Neue Light"/>
                <a:cs typeface="Helvetica Neue Light"/>
              </a:rPr>
              <a:t>4</a:t>
            </a:r>
          </a:p>
          <a:p>
            <a:pPr lvl="1"/>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p:txBody>
      </p:sp>
    </p:spTree>
    <p:extLst>
      <p:ext uri="{BB962C8B-B14F-4D97-AF65-F5344CB8AC3E}">
        <p14:creationId xmlns:p14="http://schemas.microsoft.com/office/powerpoint/2010/main" val="1016763175"/>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116689" y="548350"/>
            <a:ext cx="2095445" cy="369332"/>
          </a:xfrm>
          <a:prstGeom prst="rect">
            <a:avLst/>
          </a:prstGeom>
          <a:noFill/>
        </p:spPr>
        <p:txBody>
          <a:bodyPr wrap="none" rtlCol="0">
            <a:spAutoFit/>
          </a:bodyPr>
          <a:lstStyle/>
          <a:p>
            <a:r>
              <a:rPr lang="en-US" dirty="0" smtClean="0">
                <a:latin typeface="Helvetica Neue Light"/>
                <a:cs typeface="Helvetica Neue Light"/>
              </a:rPr>
              <a:t>Start with c servers</a:t>
            </a:r>
            <a:endParaRPr lang="en-US" dirty="0">
              <a:latin typeface="Helvetica Neue Light"/>
              <a:cs typeface="Helvetica Neue Light"/>
            </a:endParaRPr>
          </a:p>
        </p:txBody>
      </p:sp>
      <p:pic>
        <p:nvPicPr>
          <p:cNvPr id="57" name="Picture 56"/>
          <p:cNvPicPr>
            <a:picLocks noChangeAspect="1"/>
          </p:cNvPicPr>
          <p:nvPr/>
        </p:nvPicPr>
        <p:blipFill>
          <a:blip r:embed="rId3"/>
          <a:stretch>
            <a:fillRect/>
          </a:stretch>
        </p:blipFill>
        <p:spPr>
          <a:xfrm>
            <a:off x="4864394" y="1113028"/>
            <a:ext cx="491309" cy="757322"/>
          </a:xfrm>
          <a:prstGeom prst="rect">
            <a:avLst/>
          </a:prstGeom>
        </p:spPr>
      </p:pic>
      <p:pic>
        <p:nvPicPr>
          <p:cNvPr id="58" name="Picture 57"/>
          <p:cNvPicPr>
            <a:picLocks noChangeAspect="1"/>
          </p:cNvPicPr>
          <p:nvPr/>
        </p:nvPicPr>
        <p:blipFill>
          <a:blip r:embed="rId3"/>
          <a:stretch>
            <a:fillRect/>
          </a:stretch>
        </p:blipFill>
        <p:spPr>
          <a:xfrm>
            <a:off x="6011827" y="1066612"/>
            <a:ext cx="491309" cy="757322"/>
          </a:xfrm>
          <a:prstGeom prst="rect">
            <a:avLst/>
          </a:prstGeom>
        </p:spPr>
      </p:pic>
      <p:pic>
        <p:nvPicPr>
          <p:cNvPr id="59" name="Picture 58"/>
          <p:cNvPicPr>
            <a:picLocks noChangeAspect="1"/>
          </p:cNvPicPr>
          <p:nvPr/>
        </p:nvPicPr>
        <p:blipFill>
          <a:blip r:embed="rId3"/>
          <a:stretch>
            <a:fillRect/>
          </a:stretch>
        </p:blipFill>
        <p:spPr>
          <a:xfrm>
            <a:off x="994634" y="1045122"/>
            <a:ext cx="491309" cy="757322"/>
          </a:xfrm>
          <a:prstGeom prst="rect">
            <a:avLst/>
          </a:prstGeom>
        </p:spPr>
      </p:pic>
      <p:sp>
        <p:nvSpPr>
          <p:cNvPr id="60" name="Rounded Rectangle 59"/>
          <p:cNvSpPr/>
          <p:nvPr/>
        </p:nvSpPr>
        <p:spPr>
          <a:xfrm>
            <a:off x="746197" y="2227490"/>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1" name="Rounded Rectangle 60"/>
          <p:cNvSpPr/>
          <p:nvPr/>
        </p:nvSpPr>
        <p:spPr>
          <a:xfrm>
            <a:off x="1989874" y="2204397"/>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2" name="Rounded Rectangle 61"/>
          <p:cNvSpPr/>
          <p:nvPr/>
        </p:nvSpPr>
        <p:spPr>
          <a:xfrm>
            <a:off x="4597711" y="2201210"/>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3" name="Rounded Rectangle 62"/>
          <p:cNvSpPr/>
          <p:nvPr/>
        </p:nvSpPr>
        <p:spPr>
          <a:xfrm>
            <a:off x="5841387" y="2178116"/>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4" name="Rounded Rectangle 63"/>
          <p:cNvSpPr/>
          <p:nvPr/>
        </p:nvSpPr>
        <p:spPr>
          <a:xfrm>
            <a:off x="746197" y="3181534"/>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5" name="Rounded Rectangle 64"/>
          <p:cNvSpPr/>
          <p:nvPr/>
        </p:nvSpPr>
        <p:spPr>
          <a:xfrm>
            <a:off x="4597711" y="3155254"/>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66" name="Picture 6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6790" y="2537811"/>
            <a:ext cx="352425" cy="63500"/>
          </a:xfrm>
          <a:prstGeom prst="rect">
            <a:avLst/>
          </a:prstGeom>
        </p:spPr>
      </p:pic>
      <p:pic>
        <p:nvPicPr>
          <p:cNvPr id="67" name="Picture 6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792" y="3607120"/>
            <a:ext cx="352425" cy="63500"/>
          </a:xfrm>
          <a:prstGeom prst="rect">
            <a:avLst/>
          </a:prstGeom>
        </p:spPr>
      </p:pic>
      <p:pic>
        <p:nvPicPr>
          <p:cNvPr id="68" name="Picture 6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375" y="1495321"/>
            <a:ext cx="352425" cy="63500"/>
          </a:xfrm>
          <a:prstGeom prst="rect">
            <a:avLst/>
          </a:prstGeom>
        </p:spPr>
      </p:pic>
      <p:pic>
        <p:nvPicPr>
          <p:cNvPr id="69" name="Picture 68"/>
          <p:cNvPicPr>
            <a:picLocks noChangeAspect="1"/>
          </p:cNvPicPr>
          <p:nvPr/>
        </p:nvPicPr>
        <p:blipFill>
          <a:blip r:embed="rId3"/>
          <a:stretch>
            <a:fillRect/>
          </a:stretch>
        </p:blipFill>
        <p:spPr>
          <a:xfrm>
            <a:off x="2322676" y="1066612"/>
            <a:ext cx="491309" cy="757322"/>
          </a:xfrm>
          <a:prstGeom prst="rect">
            <a:avLst/>
          </a:prstGeom>
        </p:spPr>
      </p:pic>
      <p:pic>
        <p:nvPicPr>
          <p:cNvPr id="29" name="Picture 2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pic>
        <p:nvPicPr>
          <p:cNvPr id="30" name="Picture 2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915" y="3402412"/>
            <a:ext cx="1308100" cy="317500"/>
          </a:xfrm>
          <a:prstGeom prst="rect">
            <a:avLst/>
          </a:prstGeom>
        </p:spPr>
      </p:pic>
      <p:pic>
        <p:nvPicPr>
          <p:cNvPr id="31" name="Picture 3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5388" y="3381867"/>
            <a:ext cx="1308100" cy="317500"/>
          </a:xfrm>
          <a:prstGeom prst="rect">
            <a:avLst/>
          </a:prstGeom>
        </p:spPr>
      </p:pic>
      <p:pic>
        <p:nvPicPr>
          <p:cNvPr id="34" name="Picture 3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033" y="2424027"/>
            <a:ext cx="1308100" cy="317500"/>
          </a:xfrm>
          <a:prstGeom prst="rect">
            <a:avLst/>
          </a:prstGeom>
        </p:spPr>
      </p:pic>
      <p:pic>
        <p:nvPicPr>
          <p:cNvPr id="35" name="Picture 3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33" y="2432618"/>
            <a:ext cx="1308100" cy="317500"/>
          </a:xfrm>
          <a:prstGeom prst="rect">
            <a:avLst/>
          </a:prstGeom>
        </p:spPr>
      </p:pic>
      <p:pic>
        <p:nvPicPr>
          <p:cNvPr id="36" name="Picture 3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5388" y="2424027"/>
            <a:ext cx="1308100" cy="317500"/>
          </a:xfrm>
          <a:prstGeom prst="rect">
            <a:avLst/>
          </a:prstGeom>
        </p:spPr>
      </p:pic>
      <p:pic>
        <p:nvPicPr>
          <p:cNvPr id="37" name="Picture 3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488" y="2428222"/>
            <a:ext cx="1308100" cy="317500"/>
          </a:xfrm>
          <a:prstGeom prst="rect">
            <a:avLst/>
          </a:prstGeom>
        </p:spPr>
      </p:pic>
      <p:pic>
        <p:nvPicPr>
          <p:cNvPr id="41" name="Picture 40"/>
          <p:cNvPicPr>
            <a:picLocks noChangeAspect="1"/>
          </p:cNvPicPr>
          <p:nvPr/>
        </p:nvPicPr>
        <p:blipFill>
          <a:blip r:embed="rId3"/>
          <a:stretch>
            <a:fillRect/>
          </a:stretch>
        </p:blipFill>
        <p:spPr>
          <a:xfrm>
            <a:off x="7584178" y="1088374"/>
            <a:ext cx="491309" cy="757322"/>
          </a:xfrm>
          <a:prstGeom prst="rect">
            <a:avLst/>
          </a:prstGeom>
        </p:spPr>
      </p:pic>
      <p:sp>
        <p:nvSpPr>
          <p:cNvPr id="42" name="Rounded Rectangle 41"/>
          <p:cNvSpPr/>
          <p:nvPr/>
        </p:nvSpPr>
        <p:spPr>
          <a:xfrm>
            <a:off x="7413738" y="219987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43" name="Picture 4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5839" y="2449984"/>
            <a:ext cx="1308100" cy="317500"/>
          </a:xfrm>
          <a:prstGeom prst="rect">
            <a:avLst/>
          </a:prstGeom>
        </p:spPr>
      </p:pic>
      <p:pic>
        <p:nvPicPr>
          <p:cNvPr id="44" name="Picture 4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149" y="2639927"/>
            <a:ext cx="352425" cy="63500"/>
          </a:xfrm>
          <a:prstGeom prst="rect">
            <a:avLst/>
          </a:prstGeom>
        </p:spPr>
      </p:pic>
      <p:pic>
        <p:nvPicPr>
          <p:cNvPr id="45" name="Picture 4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077" y="1679471"/>
            <a:ext cx="352425" cy="63500"/>
          </a:xfrm>
          <a:prstGeom prst="rect">
            <a:avLst/>
          </a:prstGeom>
        </p:spPr>
      </p:pic>
      <p:pic>
        <p:nvPicPr>
          <p:cNvPr id="46" name="Picture 45"/>
          <p:cNvPicPr>
            <a:picLocks noChangeAspect="1"/>
          </p:cNvPicPr>
          <p:nvPr/>
        </p:nvPicPr>
        <p:blipFill>
          <a:blip r:embed="rId3"/>
          <a:stretch>
            <a:fillRect/>
          </a:stretch>
        </p:blipFill>
        <p:spPr>
          <a:xfrm>
            <a:off x="3762980" y="1113028"/>
            <a:ext cx="491309" cy="757322"/>
          </a:xfrm>
          <a:prstGeom prst="rect">
            <a:avLst/>
          </a:prstGeom>
        </p:spPr>
      </p:pic>
      <p:sp>
        <p:nvSpPr>
          <p:cNvPr id="47" name="Rounded Rectangle 46"/>
          <p:cNvSpPr/>
          <p:nvPr/>
        </p:nvSpPr>
        <p:spPr>
          <a:xfrm>
            <a:off x="3496297" y="2201210"/>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48" name="Rounded Rectangle 47"/>
          <p:cNvSpPr/>
          <p:nvPr/>
        </p:nvSpPr>
        <p:spPr>
          <a:xfrm>
            <a:off x="3496297" y="3155254"/>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49" name="Picture 4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974" y="3381867"/>
            <a:ext cx="1308100" cy="317500"/>
          </a:xfrm>
          <a:prstGeom prst="rect">
            <a:avLst/>
          </a:prstGeom>
        </p:spPr>
      </p:pic>
      <p:pic>
        <p:nvPicPr>
          <p:cNvPr id="50" name="Picture 4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3974" y="2424027"/>
            <a:ext cx="1308100" cy="317500"/>
          </a:xfrm>
          <a:prstGeom prst="rect">
            <a:avLst/>
          </a:prstGeom>
        </p:spPr>
      </p:pic>
      <p:sp>
        <p:nvSpPr>
          <p:cNvPr id="52" name="Rounded Rectangle 51"/>
          <p:cNvSpPr/>
          <p:nvPr/>
        </p:nvSpPr>
        <p:spPr>
          <a:xfrm>
            <a:off x="1952760" y="3192466"/>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53" name="Picture 5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478" y="3413344"/>
            <a:ext cx="1308100" cy="317500"/>
          </a:xfrm>
          <a:prstGeom prst="rect">
            <a:avLst/>
          </a:prstGeom>
        </p:spPr>
      </p:pic>
      <p:sp>
        <p:nvSpPr>
          <p:cNvPr id="54" name="TextBox 53"/>
          <p:cNvSpPr txBox="1"/>
          <p:nvPr/>
        </p:nvSpPr>
        <p:spPr>
          <a:xfrm>
            <a:off x="9940" y="5691072"/>
            <a:ext cx="7342827" cy="369332"/>
          </a:xfrm>
          <a:prstGeom prst="rect">
            <a:avLst/>
          </a:prstGeom>
          <a:noFill/>
        </p:spPr>
        <p:txBody>
          <a:bodyPr wrap="square" rtlCol="0">
            <a:spAutoFit/>
          </a:bodyPr>
          <a:lstStyle/>
          <a:p>
            <a:r>
              <a:rPr lang="en-US" dirty="0" smtClean="0">
                <a:latin typeface="Helvetica Neue Light"/>
                <a:cs typeface="Helvetica Neue Light"/>
              </a:rPr>
              <a:t>Propagate version 2 to a minimal set of servers such that it is decodable</a:t>
            </a:r>
            <a:endParaRPr lang="en-US" dirty="0">
              <a:latin typeface="Helvetica Neue Light"/>
              <a:cs typeface="Helvetica Neue Light"/>
            </a:endParaRPr>
          </a:p>
        </p:txBody>
      </p:sp>
      <p:pic>
        <p:nvPicPr>
          <p:cNvPr id="55" name="Picture 54"/>
          <p:cNvPicPr>
            <a:picLocks noChangeAspect="1"/>
          </p:cNvPicPr>
          <p:nvPr/>
        </p:nvPicPr>
        <p:blipFill>
          <a:blip r:embed="rId3"/>
          <a:stretch>
            <a:fillRect/>
          </a:stretch>
        </p:blipFill>
        <p:spPr>
          <a:xfrm>
            <a:off x="4786645" y="4063529"/>
            <a:ext cx="491309" cy="757322"/>
          </a:xfrm>
          <a:prstGeom prst="rect">
            <a:avLst/>
          </a:prstGeom>
        </p:spPr>
      </p:pic>
      <p:sp>
        <p:nvSpPr>
          <p:cNvPr id="56" name="Rounded Rectangle 55"/>
          <p:cNvSpPr/>
          <p:nvPr/>
        </p:nvSpPr>
        <p:spPr>
          <a:xfrm>
            <a:off x="4592074" y="4933746"/>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71" name="Picture 7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5388" y="5075267"/>
            <a:ext cx="1308100" cy="317500"/>
          </a:xfrm>
          <a:prstGeom prst="rect">
            <a:avLst/>
          </a:prstGeom>
        </p:spPr>
      </p:pic>
      <p:sp>
        <p:nvSpPr>
          <p:cNvPr id="3" name="Oval 2"/>
          <p:cNvSpPr/>
          <p:nvPr/>
        </p:nvSpPr>
        <p:spPr>
          <a:xfrm>
            <a:off x="4364729" y="917682"/>
            <a:ext cx="1439199" cy="32654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urved Left Arrow 3"/>
          <p:cNvSpPr/>
          <p:nvPr/>
        </p:nvSpPr>
        <p:spPr>
          <a:xfrm>
            <a:off x="5575133" y="3764725"/>
            <a:ext cx="532508" cy="103864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84762223"/>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sp>
        <p:nvSpPr>
          <p:cNvPr id="6" name="TextBox 5"/>
          <p:cNvSpPr txBox="1"/>
          <p:nvPr/>
        </p:nvSpPr>
        <p:spPr>
          <a:xfrm>
            <a:off x="123385" y="1004656"/>
            <a:ext cx="8911208" cy="3693319"/>
          </a:xfrm>
          <a:prstGeom prst="rect">
            <a:avLst/>
          </a:prstGeom>
          <a:noFill/>
        </p:spPr>
        <p:txBody>
          <a:bodyPr wrap="none" rtlCol="0">
            <a:spAutoFit/>
          </a:bodyPr>
          <a:lstStyle/>
          <a:p>
            <a:r>
              <a:rPr lang="en-US" dirty="0" smtClean="0">
                <a:latin typeface="Helvetica Neue Light"/>
                <a:cs typeface="Helvetica Neue Light"/>
              </a:rPr>
              <a:t>State vector s</a:t>
            </a:r>
            <a:r>
              <a:rPr lang="en-US" baseline="-25000" dirty="0" smtClean="0">
                <a:latin typeface="Helvetica Neue Light"/>
                <a:cs typeface="Helvetica Neue Light"/>
              </a:rPr>
              <a:t>1</a:t>
            </a:r>
            <a:r>
              <a:rPr lang="en-US" dirty="0" smtClean="0">
                <a:latin typeface="Helvetica Neue Light"/>
                <a:cs typeface="Helvetica Neue Light"/>
              </a:rPr>
              <a:t>= (1,1,……1), Version 1 is decodable</a:t>
            </a:r>
          </a:p>
          <a:p>
            <a:endParaRPr lang="en-US" dirty="0" smtClean="0">
              <a:latin typeface="Helvetica Neue Light"/>
              <a:cs typeface="Helvetica Neue Light"/>
            </a:endParaRPr>
          </a:p>
          <a:p>
            <a:r>
              <a:rPr lang="en-US" dirty="0" smtClean="0">
                <a:latin typeface="Helvetica Neue Light"/>
                <a:cs typeface="Helvetica Neue Light"/>
              </a:rPr>
              <a:t>State vector s</a:t>
            </a:r>
            <a:r>
              <a:rPr lang="en-US" baseline="-25000" dirty="0" smtClean="0">
                <a:latin typeface="Helvetica Neue Light"/>
                <a:cs typeface="Helvetica Neue Light"/>
              </a:rPr>
              <a:t>2 </a:t>
            </a:r>
            <a:r>
              <a:rPr lang="en-US" dirty="0" smtClean="0">
                <a:latin typeface="Helvetica Neue Light"/>
                <a:cs typeface="Helvetica Neue Light"/>
              </a:rPr>
              <a:t>= (2,2,</a:t>
            </a:r>
            <a:r>
              <a:rPr lang="en-US" dirty="0">
                <a:latin typeface="Helvetica Neue Light"/>
                <a:cs typeface="Helvetica Neue Light"/>
              </a:rPr>
              <a:t>…</a:t>
            </a:r>
            <a:r>
              <a:rPr lang="en-US" dirty="0" smtClean="0">
                <a:latin typeface="Helvetica Neue Light"/>
                <a:cs typeface="Helvetica Neue Light"/>
              </a:rPr>
              <a:t>…2)</a:t>
            </a:r>
            <a:r>
              <a:rPr lang="en-US" dirty="0">
                <a:latin typeface="Helvetica Neue Light"/>
                <a:cs typeface="Helvetica Neue Light"/>
              </a:rPr>
              <a:t>, Version </a:t>
            </a:r>
            <a:r>
              <a:rPr lang="en-US" dirty="0" smtClean="0">
                <a:latin typeface="Helvetica Neue Light"/>
                <a:cs typeface="Helvetica Neue Light"/>
              </a:rPr>
              <a:t>2 </a:t>
            </a:r>
            <a:r>
              <a:rPr lang="en-US" dirty="0">
                <a:latin typeface="Helvetica Neue Light"/>
                <a:cs typeface="Helvetica Neue Light"/>
              </a:rPr>
              <a:t>is </a:t>
            </a:r>
            <a:r>
              <a:rPr lang="en-US" dirty="0" smtClean="0">
                <a:latin typeface="Helvetica Neue Light"/>
                <a:cs typeface="Helvetica Neue Light"/>
              </a:rPr>
              <a:t>decodable</a:t>
            </a:r>
          </a:p>
          <a:p>
            <a:endParaRPr lang="en-US" dirty="0">
              <a:latin typeface="Helvetica Neue Light"/>
              <a:cs typeface="Helvetica Neue Light"/>
            </a:endParaRPr>
          </a:p>
          <a:p>
            <a:r>
              <a:rPr lang="en-US" dirty="0" smtClean="0">
                <a:latin typeface="Helvetica Neue Light"/>
                <a:cs typeface="Helvetica Neue Light"/>
              </a:rPr>
              <a:t>State vector s</a:t>
            </a:r>
            <a:r>
              <a:rPr lang="en-US" baseline="-25000" dirty="0" smtClean="0">
                <a:latin typeface="Helvetica Neue Light"/>
                <a:cs typeface="Helvetica Neue Light"/>
              </a:rPr>
              <a:t>3 </a:t>
            </a:r>
            <a:r>
              <a:rPr lang="en-US" dirty="0">
                <a:latin typeface="Helvetica Neue Light"/>
                <a:cs typeface="Helvetica Neue Light"/>
              </a:rPr>
              <a:t>= </a:t>
            </a:r>
            <a:r>
              <a:rPr lang="en-US" dirty="0" smtClean="0">
                <a:latin typeface="Helvetica Neue Light"/>
                <a:cs typeface="Helvetica Neue Light"/>
              </a:rPr>
              <a:t> (2,2, …, 2, 1, 1, …, 1): Minimal state vector </a:t>
            </a:r>
            <a:r>
              <a:rPr lang="en-US" dirty="0" err="1" smtClean="0">
                <a:latin typeface="Helvetica Neue Light"/>
                <a:cs typeface="Helvetica Neue Light"/>
              </a:rPr>
              <a:t>s.t.</a:t>
            </a:r>
            <a:r>
              <a:rPr lang="en-US" dirty="0" smtClean="0">
                <a:latin typeface="Helvetica Neue Light"/>
                <a:cs typeface="Helvetica Neue Light"/>
              </a:rPr>
              <a:t> version 2 is decodable</a:t>
            </a:r>
            <a:endParaRPr lang="en-US" dirty="0">
              <a:latin typeface="Helvetica Neue Light"/>
              <a:cs typeface="Helvetica Neue Light"/>
            </a:endParaRPr>
          </a:p>
          <a:p>
            <a:endParaRPr lang="en-US" dirty="0" smtClean="0">
              <a:latin typeface="Helvetica Neue Light"/>
              <a:cs typeface="Helvetica Neue Light"/>
            </a:endParaRPr>
          </a:p>
          <a:p>
            <a:r>
              <a:rPr lang="en-US" dirty="0" smtClean="0">
                <a:latin typeface="Helvetica Neue Light"/>
                <a:cs typeface="Helvetica Neue Light"/>
              </a:rPr>
              <a:t>State </a:t>
            </a:r>
            <a:r>
              <a:rPr lang="en-US" dirty="0">
                <a:latin typeface="Helvetica Neue Light"/>
                <a:cs typeface="Helvetica Neue Light"/>
              </a:rPr>
              <a:t>vector </a:t>
            </a:r>
            <a:r>
              <a:rPr lang="en-US" dirty="0" smtClean="0">
                <a:latin typeface="Helvetica Neue Light"/>
                <a:cs typeface="Helvetica Neue Light"/>
              </a:rPr>
              <a:t>s</a:t>
            </a:r>
            <a:r>
              <a:rPr lang="en-US" baseline="-25000" dirty="0" smtClean="0">
                <a:latin typeface="Helvetica Neue Light"/>
                <a:cs typeface="Helvetica Neue Light"/>
              </a:rPr>
              <a:t>4 </a:t>
            </a:r>
            <a:r>
              <a:rPr lang="en-US" dirty="0">
                <a:latin typeface="Helvetica Neue Light"/>
                <a:cs typeface="Helvetica Neue Light"/>
              </a:rPr>
              <a:t>= </a:t>
            </a:r>
            <a:r>
              <a:rPr lang="en-US" dirty="0" smtClean="0">
                <a:latin typeface="Helvetica Neue Light"/>
                <a:cs typeface="Helvetica Neue Light"/>
              </a:rPr>
              <a:t>(</a:t>
            </a:r>
            <a:r>
              <a:rPr lang="en-US" dirty="0">
                <a:latin typeface="Helvetica Neue Light"/>
                <a:cs typeface="Helvetica Neue Light"/>
              </a:rPr>
              <a:t>2,2, …, </a:t>
            </a:r>
            <a:r>
              <a:rPr lang="en-US" dirty="0" smtClean="0">
                <a:solidFill>
                  <a:srgbClr val="FF0000"/>
                </a:solidFill>
                <a:latin typeface="Helvetica Neue Light"/>
                <a:cs typeface="Helvetica Neue Light"/>
              </a:rPr>
              <a:t>1</a:t>
            </a:r>
            <a:r>
              <a:rPr lang="en-US" dirty="0" smtClean="0">
                <a:latin typeface="Helvetica Neue Light"/>
                <a:cs typeface="Helvetica Neue Light"/>
              </a:rPr>
              <a:t>, </a:t>
            </a:r>
            <a:r>
              <a:rPr lang="en-US" dirty="0">
                <a:latin typeface="Helvetica Neue Light"/>
                <a:cs typeface="Helvetica Neue Light"/>
              </a:rPr>
              <a:t>1, 1, …, 1): </a:t>
            </a:r>
            <a:r>
              <a:rPr lang="en-US" dirty="0" smtClean="0">
                <a:latin typeface="Helvetica Neue Light"/>
                <a:cs typeface="Helvetica Neue Light"/>
              </a:rPr>
              <a:t>Maximal state </a:t>
            </a:r>
            <a:r>
              <a:rPr lang="en-US" dirty="0">
                <a:latin typeface="Helvetica Neue Light"/>
                <a:cs typeface="Helvetica Neue Light"/>
              </a:rPr>
              <a:t>vector </a:t>
            </a:r>
            <a:r>
              <a:rPr lang="en-US" dirty="0" err="1">
                <a:latin typeface="Helvetica Neue Light"/>
                <a:cs typeface="Helvetica Neue Light"/>
              </a:rPr>
              <a:t>s.t.</a:t>
            </a:r>
            <a:r>
              <a:rPr lang="en-US" dirty="0">
                <a:latin typeface="Helvetica Neue Light"/>
                <a:cs typeface="Helvetica Neue Light"/>
              </a:rPr>
              <a:t> </a:t>
            </a:r>
            <a:r>
              <a:rPr lang="en-US" dirty="0" smtClean="0">
                <a:latin typeface="Helvetica Neue Light"/>
                <a:cs typeface="Helvetica Neue Light"/>
              </a:rPr>
              <a:t>version 1 </a:t>
            </a:r>
            <a:r>
              <a:rPr lang="en-US" dirty="0">
                <a:latin typeface="Helvetica Neue Light"/>
                <a:cs typeface="Helvetica Neue Light"/>
              </a:rPr>
              <a:t>is </a:t>
            </a:r>
            <a:r>
              <a:rPr lang="en-US" dirty="0" smtClean="0">
                <a:latin typeface="Helvetica Neue Light"/>
                <a:cs typeface="Helvetica Neue Light"/>
              </a:rPr>
              <a:t>decodable</a:t>
            </a:r>
          </a:p>
          <a:p>
            <a:endParaRPr lang="en-US" dirty="0">
              <a:latin typeface="Helvetica Neue Light"/>
              <a:cs typeface="Helvetica Neue Light"/>
            </a:endParaRPr>
          </a:p>
          <a:p>
            <a:endParaRPr lang="en-US" dirty="0" smtClean="0">
              <a:latin typeface="Helvetica Neue Light"/>
              <a:cs typeface="Helvetica Neue Light"/>
            </a:endParaRPr>
          </a:p>
          <a:p>
            <a:r>
              <a:rPr lang="en-US" dirty="0" smtClean="0">
                <a:solidFill>
                  <a:schemeClr val="bg1"/>
                </a:solidFill>
                <a:latin typeface="Helvetica Neue Light"/>
                <a:cs typeface="Helvetica Neue Light"/>
              </a:rPr>
              <a:t>Versions 1 and 2 decodable from c+1 symbols</a:t>
            </a:r>
          </a:p>
          <a:p>
            <a:pPr lvl="1"/>
            <a:r>
              <a:rPr lang="en-US" dirty="0" smtClean="0">
                <a:solidFill>
                  <a:schemeClr val="bg1"/>
                </a:solidFill>
                <a:latin typeface="Helvetica Neue Light"/>
                <a:cs typeface="Helvetica Neue Light"/>
              </a:rPr>
              <a:t>c symbols in s</a:t>
            </a:r>
            <a:r>
              <a:rPr lang="en-US" baseline="-25000" dirty="0" smtClean="0">
                <a:solidFill>
                  <a:schemeClr val="bg1"/>
                </a:solidFill>
                <a:latin typeface="Helvetica Neue Light"/>
                <a:cs typeface="Helvetica Neue Light"/>
              </a:rPr>
              <a:t>3 </a:t>
            </a:r>
            <a:r>
              <a:rPr lang="en-US" dirty="0" smtClean="0">
                <a:solidFill>
                  <a:schemeClr val="bg1"/>
                </a:solidFill>
                <a:latin typeface="Helvetica Neue Light"/>
                <a:cs typeface="Helvetica Neue Light"/>
              </a:rPr>
              <a:t>and one changed symbol in s</a:t>
            </a:r>
            <a:r>
              <a:rPr lang="en-US" baseline="-25000" dirty="0" smtClean="0">
                <a:solidFill>
                  <a:schemeClr val="bg1"/>
                </a:solidFill>
                <a:latin typeface="Helvetica Neue Light"/>
                <a:cs typeface="Helvetica Neue Light"/>
              </a:rPr>
              <a:t>4</a:t>
            </a:r>
          </a:p>
          <a:p>
            <a:pPr lvl="1"/>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p:txBody>
      </p:sp>
    </p:spTree>
    <p:extLst>
      <p:ext uri="{BB962C8B-B14F-4D97-AF65-F5344CB8AC3E}">
        <p14:creationId xmlns:p14="http://schemas.microsoft.com/office/powerpoint/2010/main" val="3131657496"/>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sp>
        <p:nvSpPr>
          <p:cNvPr id="6" name="TextBox 5"/>
          <p:cNvSpPr txBox="1"/>
          <p:nvPr/>
        </p:nvSpPr>
        <p:spPr>
          <a:xfrm>
            <a:off x="123385" y="1004656"/>
            <a:ext cx="8911208" cy="3693319"/>
          </a:xfrm>
          <a:prstGeom prst="rect">
            <a:avLst/>
          </a:prstGeom>
          <a:noFill/>
        </p:spPr>
        <p:txBody>
          <a:bodyPr wrap="none" rtlCol="0">
            <a:spAutoFit/>
          </a:bodyPr>
          <a:lstStyle/>
          <a:p>
            <a:r>
              <a:rPr lang="en-US" dirty="0" smtClean="0">
                <a:latin typeface="Helvetica Neue Light"/>
                <a:cs typeface="Helvetica Neue Light"/>
              </a:rPr>
              <a:t>State vector s</a:t>
            </a:r>
            <a:r>
              <a:rPr lang="en-US" baseline="-25000" dirty="0" smtClean="0">
                <a:latin typeface="Helvetica Neue Light"/>
                <a:cs typeface="Helvetica Neue Light"/>
              </a:rPr>
              <a:t>1</a:t>
            </a:r>
            <a:r>
              <a:rPr lang="en-US" dirty="0" smtClean="0">
                <a:latin typeface="Helvetica Neue Light"/>
                <a:cs typeface="Helvetica Neue Light"/>
              </a:rPr>
              <a:t>= (1,1,……1), Version 1 is decodable</a:t>
            </a:r>
          </a:p>
          <a:p>
            <a:endParaRPr lang="en-US" dirty="0" smtClean="0">
              <a:latin typeface="Helvetica Neue Light"/>
              <a:cs typeface="Helvetica Neue Light"/>
            </a:endParaRPr>
          </a:p>
          <a:p>
            <a:r>
              <a:rPr lang="en-US" dirty="0" smtClean="0">
                <a:latin typeface="Helvetica Neue Light"/>
                <a:cs typeface="Helvetica Neue Light"/>
              </a:rPr>
              <a:t>State vector s</a:t>
            </a:r>
            <a:r>
              <a:rPr lang="en-US" baseline="-25000" dirty="0" smtClean="0">
                <a:latin typeface="Helvetica Neue Light"/>
                <a:cs typeface="Helvetica Neue Light"/>
              </a:rPr>
              <a:t>2 </a:t>
            </a:r>
            <a:r>
              <a:rPr lang="en-US" dirty="0" smtClean="0">
                <a:latin typeface="Helvetica Neue Light"/>
                <a:cs typeface="Helvetica Neue Light"/>
              </a:rPr>
              <a:t>= (2,2,</a:t>
            </a:r>
            <a:r>
              <a:rPr lang="en-US" dirty="0">
                <a:latin typeface="Helvetica Neue Light"/>
                <a:cs typeface="Helvetica Neue Light"/>
              </a:rPr>
              <a:t>…</a:t>
            </a:r>
            <a:r>
              <a:rPr lang="en-US" dirty="0" smtClean="0">
                <a:latin typeface="Helvetica Neue Light"/>
                <a:cs typeface="Helvetica Neue Light"/>
              </a:rPr>
              <a:t>…2)</a:t>
            </a:r>
            <a:r>
              <a:rPr lang="en-US" dirty="0">
                <a:latin typeface="Helvetica Neue Light"/>
                <a:cs typeface="Helvetica Neue Light"/>
              </a:rPr>
              <a:t>, Version </a:t>
            </a:r>
            <a:r>
              <a:rPr lang="en-US" dirty="0" smtClean="0">
                <a:latin typeface="Helvetica Neue Light"/>
                <a:cs typeface="Helvetica Neue Light"/>
              </a:rPr>
              <a:t>2 </a:t>
            </a:r>
            <a:r>
              <a:rPr lang="en-US" dirty="0">
                <a:latin typeface="Helvetica Neue Light"/>
                <a:cs typeface="Helvetica Neue Light"/>
              </a:rPr>
              <a:t>is </a:t>
            </a:r>
            <a:r>
              <a:rPr lang="en-US" dirty="0" smtClean="0">
                <a:latin typeface="Helvetica Neue Light"/>
                <a:cs typeface="Helvetica Neue Light"/>
              </a:rPr>
              <a:t>decodable</a:t>
            </a:r>
          </a:p>
          <a:p>
            <a:endParaRPr lang="en-US" dirty="0">
              <a:latin typeface="Helvetica Neue Light"/>
              <a:cs typeface="Helvetica Neue Light"/>
            </a:endParaRPr>
          </a:p>
          <a:p>
            <a:r>
              <a:rPr lang="en-US" dirty="0" smtClean="0">
                <a:latin typeface="Helvetica Neue Light"/>
                <a:cs typeface="Helvetica Neue Light"/>
              </a:rPr>
              <a:t>State vector s</a:t>
            </a:r>
            <a:r>
              <a:rPr lang="en-US" baseline="-25000" dirty="0" smtClean="0">
                <a:latin typeface="Helvetica Neue Light"/>
                <a:cs typeface="Helvetica Neue Light"/>
              </a:rPr>
              <a:t>3 </a:t>
            </a:r>
            <a:r>
              <a:rPr lang="en-US" dirty="0">
                <a:latin typeface="Helvetica Neue Light"/>
                <a:cs typeface="Helvetica Neue Light"/>
              </a:rPr>
              <a:t>= </a:t>
            </a:r>
            <a:r>
              <a:rPr lang="en-US" dirty="0" smtClean="0">
                <a:latin typeface="Helvetica Neue Light"/>
                <a:cs typeface="Helvetica Neue Light"/>
              </a:rPr>
              <a:t> (2,2, …, 2, 1, 1, …, 1): Minimal state vector </a:t>
            </a:r>
            <a:r>
              <a:rPr lang="en-US" dirty="0" err="1" smtClean="0">
                <a:latin typeface="Helvetica Neue Light"/>
                <a:cs typeface="Helvetica Neue Light"/>
              </a:rPr>
              <a:t>s.t.</a:t>
            </a:r>
            <a:r>
              <a:rPr lang="en-US" dirty="0" smtClean="0">
                <a:latin typeface="Helvetica Neue Light"/>
                <a:cs typeface="Helvetica Neue Light"/>
              </a:rPr>
              <a:t> version 2 is decodable</a:t>
            </a:r>
            <a:endParaRPr lang="en-US" dirty="0">
              <a:latin typeface="Helvetica Neue Light"/>
              <a:cs typeface="Helvetica Neue Light"/>
            </a:endParaRPr>
          </a:p>
          <a:p>
            <a:endParaRPr lang="en-US" dirty="0" smtClean="0">
              <a:latin typeface="Helvetica Neue Light"/>
              <a:cs typeface="Helvetica Neue Light"/>
            </a:endParaRPr>
          </a:p>
          <a:p>
            <a:r>
              <a:rPr lang="en-US" dirty="0" smtClean="0">
                <a:latin typeface="Helvetica Neue Light"/>
                <a:cs typeface="Helvetica Neue Light"/>
              </a:rPr>
              <a:t>State </a:t>
            </a:r>
            <a:r>
              <a:rPr lang="en-US" dirty="0">
                <a:latin typeface="Helvetica Neue Light"/>
                <a:cs typeface="Helvetica Neue Light"/>
              </a:rPr>
              <a:t>vector </a:t>
            </a:r>
            <a:r>
              <a:rPr lang="en-US" dirty="0" smtClean="0">
                <a:latin typeface="Helvetica Neue Light"/>
                <a:cs typeface="Helvetica Neue Light"/>
              </a:rPr>
              <a:t>s</a:t>
            </a:r>
            <a:r>
              <a:rPr lang="en-US" baseline="-25000" dirty="0" smtClean="0">
                <a:latin typeface="Helvetica Neue Light"/>
                <a:cs typeface="Helvetica Neue Light"/>
              </a:rPr>
              <a:t>4 </a:t>
            </a:r>
            <a:r>
              <a:rPr lang="en-US" dirty="0">
                <a:latin typeface="Helvetica Neue Light"/>
                <a:cs typeface="Helvetica Neue Light"/>
              </a:rPr>
              <a:t>= </a:t>
            </a:r>
            <a:r>
              <a:rPr lang="en-US" dirty="0" smtClean="0">
                <a:latin typeface="Helvetica Neue Light"/>
                <a:cs typeface="Helvetica Neue Light"/>
              </a:rPr>
              <a:t>(</a:t>
            </a:r>
            <a:r>
              <a:rPr lang="en-US" dirty="0">
                <a:latin typeface="Helvetica Neue Light"/>
                <a:cs typeface="Helvetica Neue Light"/>
              </a:rPr>
              <a:t>2,2, …, </a:t>
            </a:r>
            <a:r>
              <a:rPr lang="en-US" dirty="0" smtClean="0">
                <a:solidFill>
                  <a:srgbClr val="FF0000"/>
                </a:solidFill>
                <a:latin typeface="Helvetica Neue Light"/>
                <a:cs typeface="Helvetica Neue Light"/>
              </a:rPr>
              <a:t>1</a:t>
            </a:r>
            <a:r>
              <a:rPr lang="en-US" dirty="0" smtClean="0">
                <a:latin typeface="Helvetica Neue Light"/>
                <a:cs typeface="Helvetica Neue Light"/>
              </a:rPr>
              <a:t>, </a:t>
            </a:r>
            <a:r>
              <a:rPr lang="en-US" dirty="0">
                <a:latin typeface="Helvetica Neue Light"/>
                <a:cs typeface="Helvetica Neue Light"/>
              </a:rPr>
              <a:t>1, 1, …, 1): </a:t>
            </a:r>
            <a:r>
              <a:rPr lang="en-US" dirty="0" smtClean="0">
                <a:latin typeface="Helvetica Neue Light"/>
                <a:cs typeface="Helvetica Neue Light"/>
              </a:rPr>
              <a:t>Maximal state </a:t>
            </a:r>
            <a:r>
              <a:rPr lang="en-US" dirty="0">
                <a:latin typeface="Helvetica Neue Light"/>
                <a:cs typeface="Helvetica Neue Light"/>
              </a:rPr>
              <a:t>vector </a:t>
            </a:r>
            <a:r>
              <a:rPr lang="en-US" dirty="0" err="1">
                <a:latin typeface="Helvetica Neue Light"/>
                <a:cs typeface="Helvetica Neue Light"/>
              </a:rPr>
              <a:t>s.t.</a:t>
            </a:r>
            <a:r>
              <a:rPr lang="en-US" dirty="0">
                <a:latin typeface="Helvetica Neue Light"/>
                <a:cs typeface="Helvetica Neue Light"/>
              </a:rPr>
              <a:t> </a:t>
            </a:r>
            <a:r>
              <a:rPr lang="en-US" dirty="0" smtClean="0">
                <a:latin typeface="Helvetica Neue Light"/>
                <a:cs typeface="Helvetica Neue Light"/>
              </a:rPr>
              <a:t>version 1 </a:t>
            </a:r>
            <a:r>
              <a:rPr lang="en-US" dirty="0">
                <a:latin typeface="Helvetica Neue Light"/>
                <a:cs typeface="Helvetica Neue Light"/>
              </a:rPr>
              <a:t>is </a:t>
            </a:r>
            <a:r>
              <a:rPr lang="en-US" dirty="0" smtClean="0">
                <a:latin typeface="Helvetica Neue Light"/>
                <a:cs typeface="Helvetica Neue Light"/>
              </a:rPr>
              <a:t>decodable</a:t>
            </a:r>
          </a:p>
          <a:p>
            <a:endParaRPr lang="en-US" dirty="0">
              <a:latin typeface="Helvetica Neue Light"/>
              <a:cs typeface="Helvetica Neue Light"/>
            </a:endParaRPr>
          </a:p>
          <a:p>
            <a:endParaRPr lang="en-US" dirty="0" smtClean="0">
              <a:latin typeface="Helvetica Neue Light"/>
              <a:cs typeface="Helvetica Neue Light"/>
            </a:endParaRPr>
          </a:p>
          <a:p>
            <a:r>
              <a:rPr lang="en-US" dirty="0" smtClean="0">
                <a:latin typeface="Helvetica Neue Light"/>
                <a:cs typeface="Helvetica Neue Light"/>
              </a:rPr>
              <a:t>Versions 1 and 2 decodable from c+1 symbols</a:t>
            </a:r>
          </a:p>
          <a:p>
            <a:pPr lvl="1"/>
            <a:r>
              <a:rPr lang="en-US" dirty="0" smtClean="0">
                <a:latin typeface="Helvetica Neue Light"/>
                <a:cs typeface="Helvetica Neue Light"/>
              </a:rPr>
              <a:t>c symbols in s</a:t>
            </a:r>
            <a:r>
              <a:rPr lang="en-US" baseline="-25000" dirty="0" smtClean="0">
                <a:latin typeface="Helvetica Neue Light"/>
                <a:cs typeface="Helvetica Neue Light"/>
              </a:rPr>
              <a:t>3 </a:t>
            </a:r>
            <a:r>
              <a:rPr lang="en-US" dirty="0" smtClean="0">
                <a:latin typeface="Helvetica Neue Light"/>
                <a:cs typeface="Helvetica Neue Light"/>
              </a:rPr>
              <a:t>and one changed symbol in s</a:t>
            </a:r>
            <a:r>
              <a:rPr lang="en-US" baseline="-25000" dirty="0" smtClean="0">
                <a:latin typeface="Helvetica Neue Light"/>
                <a:cs typeface="Helvetica Neue Light"/>
              </a:rPr>
              <a:t>4</a:t>
            </a:r>
          </a:p>
          <a:p>
            <a:pPr lvl="1"/>
            <a:endParaRPr lang="en-US" dirty="0">
              <a:latin typeface="Helvetica Neue Light"/>
              <a:cs typeface="Helvetica Neue Light"/>
            </a:endParaRPr>
          </a:p>
          <a:p>
            <a:endParaRPr lang="en-US" dirty="0" smtClean="0">
              <a:latin typeface="Helvetica Neue Light"/>
              <a:cs typeface="Helvetica Neue Light"/>
            </a:endParaRPr>
          </a:p>
        </p:txBody>
      </p:sp>
    </p:spTree>
    <p:extLst>
      <p:ext uri="{BB962C8B-B14F-4D97-AF65-F5344CB8AC3E}">
        <p14:creationId xmlns:p14="http://schemas.microsoft.com/office/powerpoint/2010/main" val="2438936000"/>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3116689" y="548350"/>
            <a:ext cx="2095445" cy="369332"/>
          </a:xfrm>
          <a:prstGeom prst="rect">
            <a:avLst/>
          </a:prstGeom>
          <a:noFill/>
        </p:spPr>
        <p:txBody>
          <a:bodyPr wrap="none" rtlCol="0">
            <a:spAutoFit/>
          </a:bodyPr>
          <a:lstStyle/>
          <a:p>
            <a:r>
              <a:rPr lang="en-US" dirty="0" smtClean="0">
                <a:latin typeface="Helvetica Neue Light"/>
                <a:cs typeface="Helvetica Neue Light"/>
              </a:rPr>
              <a:t>Start with c servers</a:t>
            </a:r>
            <a:endParaRPr lang="en-US" dirty="0">
              <a:latin typeface="Helvetica Neue Light"/>
              <a:cs typeface="Helvetica Neue Light"/>
            </a:endParaRPr>
          </a:p>
        </p:txBody>
      </p:sp>
      <p:pic>
        <p:nvPicPr>
          <p:cNvPr id="57" name="Picture 56"/>
          <p:cNvPicPr>
            <a:picLocks noChangeAspect="1"/>
          </p:cNvPicPr>
          <p:nvPr/>
        </p:nvPicPr>
        <p:blipFill>
          <a:blip r:embed="rId3"/>
          <a:stretch>
            <a:fillRect/>
          </a:stretch>
        </p:blipFill>
        <p:spPr>
          <a:xfrm>
            <a:off x="4864394" y="1113028"/>
            <a:ext cx="491309" cy="757322"/>
          </a:xfrm>
          <a:prstGeom prst="rect">
            <a:avLst/>
          </a:prstGeom>
        </p:spPr>
      </p:pic>
      <p:pic>
        <p:nvPicPr>
          <p:cNvPr id="58" name="Picture 57"/>
          <p:cNvPicPr>
            <a:picLocks noChangeAspect="1"/>
          </p:cNvPicPr>
          <p:nvPr/>
        </p:nvPicPr>
        <p:blipFill>
          <a:blip r:embed="rId3"/>
          <a:stretch>
            <a:fillRect/>
          </a:stretch>
        </p:blipFill>
        <p:spPr>
          <a:xfrm>
            <a:off x="6011827" y="1066612"/>
            <a:ext cx="491309" cy="757322"/>
          </a:xfrm>
          <a:prstGeom prst="rect">
            <a:avLst/>
          </a:prstGeom>
        </p:spPr>
      </p:pic>
      <p:pic>
        <p:nvPicPr>
          <p:cNvPr id="59" name="Picture 58"/>
          <p:cNvPicPr>
            <a:picLocks noChangeAspect="1"/>
          </p:cNvPicPr>
          <p:nvPr/>
        </p:nvPicPr>
        <p:blipFill>
          <a:blip r:embed="rId3"/>
          <a:stretch>
            <a:fillRect/>
          </a:stretch>
        </p:blipFill>
        <p:spPr>
          <a:xfrm>
            <a:off x="994634" y="1045122"/>
            <a:ext cx="491309" cy="757322"/>
          </a:xfrm>
          <a:prstGeom prst="rect">
            <a:avLst/>
          </a:prstGeom>
        </p:spPr>
      </p:pic>
      <p:sp>
        <p:nvSpPr>
          <p:cNvPr id="60" name="Rounded Rectangle 59"/>
          <p:cNvSpPr/>
          <p:nvPr/>
        </p:nvSpPr>
        <p:spPr>
          <a:xfrm>
            <a:off x="746197" y="2227490"/>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1" name="Rounded Rectangle 60"/>
          <p:cNvSpPr/>
          <p:nvPr/>
        </p:nvSpPr>
        <p:spPr>
          <a:xfrm>
            <a:off x="1989874" y="2204397"/>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2" name="Rounded Rectangle 61"/>
          <p:cNvSpPr/>
          <p:nvPr/>
        </p:nvSpPr>
        <p:spPr>
          <a:xfrm>
            <a:off x="4597711" y="2201210"/>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3" name="Rounded Rectangle 62"/>
          <p:cNvSpPr/>
          <p:nvPr/>
        </p:nvSpPr>
        <p:spPr>
          <a:xfrm>
            <a:off x="5841387" y="2178116"/>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4" name="Rounded Rectangle 63"/>
          <p:cNvSpPr/>
          <p:nvPr/>
        </p:nvSpPr>
        <p:spPr>
          <a:xfrm>
            <a:off x="746197" y="3181534"/>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65" name="Rounded Rectangle 64"/>
          <p:cNvSpPr/>
          <p:nvPr/>
        </p:nvSpPr>
        <p:spPr>
          <a:xfrm>
            <a:off x="4597711" y="3155254"/>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66" name="Picture 6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6790" y="2537811"/>
            <a:ext cx="352425" cy="63500"/>
          </a:xfrm>
          <a:prstGeom prst="rect">
            <a:avLst/>
          </a:prstGeom>
        </p:spPr>
      </p:pic>
      <p:pic>
        <p:nvPicPr>
          <p:cNvPr id="67" name="Picture 6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792" y="3607120"/>
            <a:ext cx="352425" cy="63500"/>
          </a:xfrm>
          <a:prstGeom prst="rect">
            <a:avLst/>
          </a:prstGeom>
        </p:spPr>
      </p:pic>
      <p:pic>
        <p:nvPicPr>
          <p:cNvPr id="68" name="Picture 6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5375" y="1495321"/>
            <a:ext cx="352425" cy="63500"/>
          </a:xfrm>
          <a:prstGeom prst="rect">
            <a:avLst/>
          </a:prstGeom>
        </p:spPr>
      </p:pic>
      <p:pic>
        <p:nvPicPr>
          <p:cNvPr id="69" name="Picture 68"/>
          <p:cNvPicPr>
            <a:picLocks noChangeAspect="1"/>
          </p:cNvPicPr>
          <p:nvPr/>
        </p:nvPicPr>
        <p:blipFill>
          <a:blip r:embed="rId3"/>
          <a:stretch>
            <a:fillRect/>
          </a:stretch>
        </p:blipFill>
        <p:spPr>
          <a:xfrm>
            <a:off x="2322676" y="1066612"/>
            <a:ext cx="491309" cy="757322"/>
          </a:xfrm>
          <a:prstGeom prst="rect">
            <a:avLst/>
          </a:prstGeom>
        </p:spPr>
      </p:pic>
      <p:pic>
        <p:nvPicPr>
          <p:cNvPr id="29" name="Picture 2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944" y="-1"/>
            <a:ext cx="7522690" cy="548351"/>
          </a:xfrm>
          <a:prstGeom prst="rect">
            <a:avLst/>
          </a:prstGeom>
        </p:spPr>
      </p:pic>
      <p:pic>
        <p:nvPicPr>
          <p:cNvPr id="30" name="Picture 2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915" y="3402412"/>
            <a:ext cx="1308100" cy="317500"/>
          </a:xfrm>
          <a:prstGeom prst="rect">
            <a:avLst/>
          </a:prstGeom>
        </p:spPr>
      </p:pic>
      <p:pic>
        <p:nvPicPr>
          <p:cNvPr id="31" name="Picture 3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5388" y="3381867"/>
            <a:ext cx="1308100" cy="317500"/>
          </a:xfrm>
          <a:prstGeom prst="rect">
            <a:avLst/>
          </a:prstGeom>
        </p:spPr>
      </p:pic>
      <p:pic>
        <p:nvPicPr>
          <p:cNvPr id="34" name="Picture 3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033" y="2424027"/>
            <a:ext cx="1308100" cy="317500"/>
          </a:xfrm>
          <a:prstGeom prst="rect">
            <a:avLst/>
          </a:prstGeom>
        </p:spPr>
      </p:pic>
      <p:pic>
        <p:nvPicPr>
          <p:cNvPr id="35" name="Picture 3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33" y="2432618"/>
            <a:ext cx="1308100" cy="317500"/>
          </a:xfrm>
          <a:prstGeom prst="rect">
            <a:avLst/>
          </a:prstGeom>
        </p:spPr>
      </p:pic>
      <p:pic>
        <p:nvPicPr>
          <p:cNvPr id="36" name="Picture 3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5388" y="2424027"/>
            <a:ext cx="1308100" cy="317500"/>
          </a:xfrm>
          <a:prstGeom prst="rect">
            <a:avLst/>
          </a:prstGeom>
        </p:spPr>
      </p:pic>
      <p:pic>
        <p:nvPicPr>
          <p:cNvPr id="37" name="Picture 3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3488" y="2428222"/>
            <a:ext cx="1308100" cy="317500"/>
          </a:xfrm>
          <a:prstGeom prst="rect">
            <a:avLst/>
          </a:prstGeom>
        </p:spPr>
      </p:pic>
      <p:pic>
        <p:nvPicPr>
          <p:cNvPr id="41" name="Picture 40"/>
          <p:cNvPicPr>
            <a:picLocks noChangeAspect="1"/>
          </p:cNvPicPr>
          <p:nvPr/>
        </p:nvPicPr>
        <p:blipFill>
          <a:blip r:embed="rId3"/>
          <a:stretch>
            <a:fillRect/>
          </a:stretch>
        </p:blipFill>
        <p:spPr>
          <a:xfrm>
            <a:off x="7584178" y="1088374"/>
            <a:ext cx="491309" cy="757322"/>
          </a:xfrm>
          <a:prstGeom prst="rect">
            <a:avLst/>
          </a:prstGeom>
        </p:spPr>
      </p:pic>
      <p:sp>
        <p:nvSpPr>
          <p:cNvPr id="42" name="Rounded Rectangle 41"/>
          <p:cNvSpPr/>
          <p:nvPr/>
        </p:nvSpPr>
        <p:spPr>
          <a:xfrm>
            <a:off x="7413738" y="2199878"/>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43" name="Picture 4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5839" y="2449984"/>
            <a:ext cx="1308100" cy="317500"/>
          </a:xfrm>
          <a:prstGeom prst="rect">
            <a:avLst/>
          </a:prstGeom>
        </p:spPr>
      </p:pic>
      <p:pic>
        <p:nvPicPr>
          <p:cNvPr id="44" name="Picture 4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149" y="2639927"/>
            <a:ext cx="352425" cy="63500"/>
          </a:xfrm>
          <a:prstGeom prst="rect">
            <a:avLst/>
          </a:prstGeom>
        </p:spPr>
      </p:pic>
      <p:pic>
        <p:nvPicPr>
          <p:cNvPr id="45" name="Picture 4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077" y="1679471"/>
            <a:ext cx="352425" cy="63500"/>
          </a:xfrm>
          <a:prstGeom prst="rect">
            <a:avLst/>
          </a:prstGeom>
        </p:spPr>
      </p:pic>
      <p:pic>
        <p:nvPicPr>
          <p:cNvPr id="46" name="Picture 45"/>
          <p:cNvPicPr>
            <a:picLocks noChangeAspect="1"/>
          </p:cNvPicPr>
          <p:nvPr/>
        </p:nvPicPr>
        <p:blipFill>
          <a:blip r:embed="rId3"/>
          <a:stretch>
            <a:fillRect/>
          </a:stretch>
        </p:blipFill>
        <p:spPr>
          <a:xfrm>
            <a:off x="3762980" y="1113028"/>
            <a:ext cx="491309" cy="757322"/>
          </a:xfrm>
          <a:prstGeom prst="rect">
            <a:avLst/>
          </a:prstGeom>
        </p:spPr>
      </p:pic>
      <p:sp>
        <p:nvSpPr>
          <p:cNvPr id="47" name="Rounded Rectangle 46"/>
          <p:cNvSpPr/>
          <p:nvPr/>
        </p:nvSpPr>
        <p:spPr>
          <a:xfrm>
            <a:off x="3496297" y="2201210"/>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sp>
        <p:nvSpPr>
          <p:cNvPr id="48" name="Rounded Rectangle 47"/>
          <p:cNvSpPr/>
          <p:nvPr/>
        </p:nvSpPr>
        <p:spPr>
          <a:xfrm>
            <a:off x="3496297" y="3155254"/>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49" name="Picture 4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3974" y="3381867"/>
            <a:ext cx="1308100" cy="317500"/>
          </a:xfrm>
          <a:prstGeom prst="rect">
            <a:avLst/>
          </a:prstGeom>
        </p:spPr>
      </p:pic>
      <p:pic>
        <p:nvPicPr>
          <p:cNvPr id="50" name="Picture 49"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3974" y="2424027"/>
            <a:ext cx="1308100" cy="317500"/>
          </a:xfrm>
          <a:prstGeom prst="rect">
            <a:avLst/>
          </a:prstGeom>
        </p:spPr>
      </p:pic>
      <p:sp>
        <p:nvSpPr>
          <p:cNvPr id="52" name="Rounded Rectangle 51"/>
          <p:cNvSpPr/>
          <p:nvPr/>
        </p:nvSpPr>
        <p:spPr>
          <a:xfrm>
            <a:off x="1952760" y="3192466"/>
            <a:ext cx="875030" cy="72469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53" name="Picture 5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478" y="3413344"/>
            <a:ext cx="1308100" cy="317500"/>
          </a:xfrm>
          <a:prstGeom prst="rect">
            <a:avLst/>
          </a:prstGeom>
        </p:spPr>
      </p:pic>
      <p:sp>
        <p:nvSpPr>
          <p:cNvPr id="54" name="TextBox 53"/>
          <p:cNvSpPr txBox="1"/>
          <p:nvPr/>
        </p:nvSpPr>
        <p:spPr>
          <a:xfrm>
            <a:off x="9940" y="5691072"/>
            <a:ext cx="7342827" cy="369332"/>
          </a:xfrm>
          <a:prstGeom prst="rect">
            <a:avLst/>
          </a:prstGeom>
          <a:noFill/>
        </p:spPr>
        <p:txBody>
          <a:bodyPr wrap="square" rtlCol="0">
            <a:spAutoFit/>
          </a:bodyPr>
          <a:lstStyle/>
          <a:p>
            <a:r>
              <a:rPr lang="en-US" dirty="0" smtClean="0">
                <a:latin typeface="Helvetica Neue Light"/>
                <a:cs typeface="Helvetica Neue Light"/>
              </a:rPr>
              <a:t>Propagate version 2 to a minimal set of servers such that it is decodable</a:t>
            </a:r>
            <a:endParaRPr lang="en-US" dirty="0">
              <a:latin typeface="Helvetica Neue Light"/>
              <a:cs typeface="Helvetica Neue Light"/>
            </a:endParaRPr>
          </a:p>
        </p:txBody>
      </p:sp>
      <p:pic>
        <p:nvPicPr>
          <p:cNvPr id="55" name="Picture 54"/>
          <p:cNvPicPr>
            <a:picLocks noChangeAspect="1"/>
          </p:cNvPicPr>
          <p:nvPr/>
        </p:nvPicPr>
        <p:blipFill>
          <a:blip r:embed="rId3"/>
          <a:stretch>
            <a:fillRect/>
          </a:stretch>
        </p:blipFill>
        <p:spPr>
          <a:xfrm>
            <a:off x="4786645" y="4063529"/>
            <a:ext cx="491309" cy="757322"/>
          </a:xfrm>
          <a:prstGeom prst="rect">
            <a:avLst/>
          </a:prstGeom>
        </p:spPr>
      </p:pic>
      <p:sp>
        <p:nvSpPr>
          <p:cNvPr id="56" name="Rounded Rectangle 55"/>
          <p:cNvSpPr/>
          <p:nvPr/>
        </p:nvSpPr>
        <p:spPr>
          <a:xfrm>
            <a:off x="4592074" y="4933746"/>
            <a:ext cx="875030" cy="72469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srgbClr val="000000"/>
              </a:solidFill>
              <a:latin typeface="Helvetica Neue Light"/>
              <a:cs typeface="Helvetica Neue Light"/>
            </a:endParaRPr>
          </a:p>
        </p:txBody>
      </p:sp>
      <p:pic>
        <p:nvPicPr>
          <p:cNvPr id="71" name="Picture 7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5388" y="5075267"/>
            <a:ext cx="1308100" cy="317500"/>
          </a:xfrm>
          <a:prstGeom prst="rect">
            <a:avLst/>
          </a:prstGeom>
        </p:spPr>
      </p:pic>
      <p:sp>
        <p:nvSpPr>
          <p:cNvPr id="3" name="Oval 2"/>
          <p:cNvSpPr/>
          <p:nvPr/>
        </p:nvSpPr>
        <p:spPr>
          <a:xfrm>
            <a:off x="4364729" y="917682"/>
            <a:ext cx="1439199" cy="32654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urved Left Arrow 3"/>
          <p:cNvSpPr/>
          <p:nvPr/>
        </p:nvSpPr>
        <p:spPr>
          <a:xfrm>
            <a:off x="5575133" y="3764725"/>
            <a:ext cx="532508" cy="103864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3788" y="6148944"/>
            <a:ext cx="5548993" cy="369332"/>
          </a:xfrm>
          <a:prstGeom prst="rect">
            <a:avLst/>
          </a:prstGeom>
        </p:spPr>
        <p:txBody>
          <a:bodyPr wrap="square">
            <a:spAutoFit/>
          </a:bodyPr>
          <a:lstStyle/>
          <a:p>
            <a:r>
              <a:rPr lang="en-US" dirty="0">
                <a:latin typeface="Helvetica Neue Light"/>
                <a:cs typeface="Helvetica Neue Light"/>
              </a:rPr>
              <a:t>Versions 1 and 2 decodable from c+1 symbols </a:t>
            </a:r>
          </a:p>
        </p:txBody>
      </p:sp>
      <p:pic>
        <p:nvPicPr>
          <p:cNvPr id="72" name="Picture 7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0329" y="6163663"/>
            <a:ext cx="2584585" cy="395159"/>
          </a:xfrm>
          <a:prstGeom prst="rect">
            <a:avLst/>
          </a:prstGeom>
        </p:spPr>
      </p:pic>
      <p:pic>
        <p:nvPicPr>
          <p:cNvPr id="73" name="Picture 7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8908" y="6583449"/>
            <a:ext cx="2197482" cy="224742"/>
          </a:xfrm>
          <a:prstGeom prst="rect">
            <a:avLst/>
          </a:prstGeom>
        </p:spPr>
      </p:pic>
    </p:spTree>
    <p:extLst>
      <p:ext uri="{BB962C8B-B14F-4D97-AF65-F5344CB8AC3E}">
        <p14:creationId xmlns:p14="http://schemas.microsoft.com/office/powerpoint/2010/main" val="7349549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Table of Contents	</a:t>
            </a:r>
            <a:endParaRPr lang="en-US" sz="3200" dirty="0">
              <a:latin typeface="Helvetica Neue Light"/>
              <a:cs typeface="Helvetica Neue Light"/>
            </a:endParaRPr>
          </a:p>
        </p:txBody>
      </p:sp>
      <p:sp>
        <p:nvSpPr>
          <p:cNvPr id="5" name="Content Placeholder 2"/>
          <p:cNvSpPr>
            <a:spLocks noGrp="1"/>
          </p:cNvSpPr>
          <p:nvPr>
            <p:ph idx="1"/>
          </p:nvPr>
        </p:nvSpPr>
        <p:spPr>
          <a:xfrm>
            <a:off x="226299" y="744933"/>
            <a:ext cx="8735505" cy="5384815"/>
          </a:xfrm>
        </p:spPr>
        <p:txBody>
          <a:bodyPr>
            <a:normAutofit fontScale="92500" lnSpcReduction="20000"/>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Main theme and goal</a:t>
            </a:r>
            <a:endParaRPr lang="en-US" sz="2000" dirty="0" smtClean="0">
              <a:latin typeface="Helvetica Neue Light"/>
              <a:cs typeface="Helvetica Neue Light"/>
            </a:endParaRPr>
          </a:p>
          <a:p>
            <a:pPr lvl="1"/>
            <a:r>
              <a:rPr lang="en-US" sz="2000" dirty="0" smtClean="0">
                <a:solidFill>
                  <a:schemeClr val="bg1"/>
                </a:solidFill>
                <a:latin typeface="Helvetica Neue Light"/>
                <a:cs typeface="Helvetica Neue Light"/>
              </a:rPr>
              <a:t>Distributed algorithms</a:t>
            </a:r>
          </a:p>
          <a:p>
            <a:pPr lvl="1"/>
            <a:r>
              <a:rPr lang="en-US" sz="2000" dirty="0" smtClean="0">
                <a:solidFill>
                  <a:schemeClr val="bg1"/>
                </a:solidFill>
                <a:latin typeface="Helvetica Neue Light"/>
                <a:cs typeface="Helvetica Neue Light"/>
              </a:rPr>
              <a:t>Shared memory emulation problem.</a:t>
            </a:r>
          </a:p>
          <a:p>
            <a:pPr lvl="1"/>
            <a:r>
              <a:rPr lang="en-US" sz="2000" dirty="0" smtClean="0">
                <a:solidFill>
                  <a:schemeClr val="bg1"/>
                </a:solidFill>
                <a:latin typeface="Helvetica Neue Light"/>
                <a:cs typeface="Helvetica Neue Light"/>
              </a:rPr>
              <a:t>Applications to key-value stores</a:t>
            </a: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Shared Memory Emulation in Distributed Computing</a:t>
            </a:r>
          </a:p>
          <a:p>
            <a:pPr lvl="1"/>
            <a:r>
              <a:rPr lang="en-US" sz="2000" dirty="0" smtClean="0">
                <a:solidFill>
                  <a:srgbClr val="FFFFFF"/>
                </a:solidFill>
                <a:latin typeface="Helvetica Neue Light"/>
                <a:cs typeface="Helvetica Neue Light"/>
              </a:rPr>
              <a:t>The concept of consistency</a:t>
            </a:r>
          </a:p>
          <a:p>
            <a:pPr lvl="1"/>
            <a:r>
              <a:rPr lang="en-US" sz="2000" dirty="0" smtClean="0">
                <a:solidFill>
                  <a:srgbClr val="FFFFFF"/>
                </a:solidFill>
                <a:latin typeface="Helvetica Neue Light"/>
                <a:cs typeface="Helvetica Neue Light"/>
              </a:rPr>
              <a:t>Overview of replication-based shared memory emulation algorithms</a:t>
            </a:r>
          </a:p>
          <a:p>
            <a:pPr lvl="1"/>
            <a:r>
              <a:rPr lang="en-US" sz="2000" dirty="0" smtClean="0">
                <a:solidFill>
                  <a:srgbClr val="FFFFFF"/>
                </a:solidFill>
                <a:latin typeface="Helvetica Neue Light"/>
                <a:cs typeface="Helvetica Neue Light"/>
              </a:rPr>
              <a:t>Challenges of erasure </a:t>
            </a:r>
            <a:r>
              <a:rPr lang="en-US" sz="2000" dirty="0">
                <a:solidFill>
                  <a:srgbClr val="FFFFFF"/>
                </a:solidFill>
                <a:latin typeface="Helvetica Neue Light"/>
                <a:cs typeface="Helvetica Neue Light"/>
              </a:rPr>
              <a:t>c</a:t>
            </a:r>
            <a:r>
              <a:rPr lang="en-US" sz="2000" dirty="0" smtClean="0">
                <a:solidFill>
                  <a:srgbClr val="FFFFFF"/>
                </a:solidFill>
                <a:latin typeface="Helvetica Neue Light"/>
                <a:cs typeface="Helvetica Neue Light"/>
              </a:rPr>
              <a:t>oding </a:t>
            </a:r>
            <a:r>
              <a:rPr lang="en-US" sz="2000" dirty="0">
                <a:solidFill>
                  <a:srgbClr val="FFFFFF"/>
                </a:solidFill>
                <a:latin typeface="Helvetica Neue Light"/>
                <a:cs typeface="Helvetica Neue Light"/>
              </a:rPr>
              <a:t>b</a:t>
            </a:r>
            <a:r>
              <a:rPr lang="en-US" sz="2000" dirty="0" smtClean="0">
                <a:solidFill>
                  <a:srgbClr val="FFFFFF"/>
                </a:solidFill>
                <a:latin typeface="Helvetica Neue Light"/>
                <a:cs typeface="Helvetica Neue Light"/>
              </a:rPr>
              <a:t>ased shared memory emulation</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Information-Theoretic Framework</a:t>
            </a:r>
            <a:endParaRPr lang="en-US" sz="2000" dirty="0" smtClean="0">
              <a:latin typeface="Helvetica Neue Light"/>
              <a:cs typeface="Helvetica Neue Light"/>
            </a:endParaRPr>
          </a:p>
          <a:p>
            <a:pPr lvl="1"/>
            <a:r>
              <a:rPr lang="en-US" sz="2000" dirty="0" smtClean="0">
                <a:solidFill>
                  <a:srgbClr val="FFFFFF"/>
                </a:solidFill>
                <a:latin typeface="Helvetica Neue Light"/>
                <a:cs typeface="Helvetica Neue Light"/>
              </a:rPr>
              <a:t>Toy Model for distributed algorithms</a:t>
            </a:r>
          </a:p>
          <a:p>
            <a:pPr lvl="1"/>
            <a:r>
              <a:rPr lang="en-US" sz="2000" dirty="0" smtClean="0">
                <a:solidFill>
                  <a:srgbClr val="FFFFFF"/>
                </a:solidFill>
                <a:latin typeface="Helvetica Neue Light"/>
                <a:cs typeface="Helvetica Neue Light"/>
              </a:rPr>
              <a:t>Multi-version Coding</a:t>
            </a:r>
          </a:p>
          <a:p>
            <a:pPr lvl="1"/>
            <a:r>
              <a:rPr lang="en-US" sz="2000" dirty="0" smtClean="0">
                <a:solidFill>
                  <a:srgbClr val="FFFFFF"/>
                </a:solidFill>
                <a:latin typeface="Helvetica Neue Light"/>
                <a:cs typeface="Helvetica Neue Light"/>
              </a:rPr>
              <a:t>Closing the loop: connection to distributed algorithms</a:t>
            </a:r>
          </a:p>
          <a:p>
            <a:pPr marL="457200" lvl="1" indent="0">
              <a:buNone/>
            </a:pPr>
            <a:endParaRPr lang="en-US" sz="2000" dirty="0" smtClean="0">
              <a:solidFill>
                <a:srgbClr val="FFFFFF"/>
              </a:solidFill>
              <a:latin typeface="Helvetica Neue Light"/>
              <a:cs typeface="Helvetica Neue Light"/>
            </a:endParaRPr>
          </a:p>
          <a:p>
            <a:r>
              <a:rPr lang="en-US" sz="2400" dirty="0" smtClean="0">
                <a:latin typeface="Helvetica Neue Light"/>
                <a:cs typeface="Helvetica Neue Light"/>
              </a:rPr>
              <a:t>Directions of Future Research</a:t>
            </a: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4151198942"/>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Main insights and techniques</a:t>
            </a:r>
            <a:endParaRPr lang="en-US" sz="3200" dirty="0">
              <a:latin typeface="Helvetica Neue Light"/>
              <a:cs typeface="Helvetica Neue Light"/>
            </a:endParaRPr>
          </a:p>
        </p:txBody>
      </p:sp>
      <p:sp>
        <p:nvSpPr>
          <p:cNvPr id="5" name="Content Placeholder 2"/>
          <p:cNvSpPr>
            <a:spLocks noGrp="1"/>
          </p:cNvSpPr>
          <p:nvPr>
            <p:ph idx="1"/>
          </p:nvPr>
        </p:nvSpPr>
        <p:spPr>
          <a:xfrm>
            <a:off x="226299" y="1297162"/>
            <a:ext cx="8735505" cy="5232132"/>
          </a:xfrm>
        </p:spPr>
        <p:txBody>
          <a:bodyPr>
            <a:normAutofit fontScale="92500" lnSpcReduction="10000"/>
          </a:bodyPr>
          <a:lstStyle/>
          <a:p>
            <a:r>
              <a:rPr lang="en-US" sz="2400" dirty="0" smtClean="0">
                <a:latin typeface="Helvetica Neue Light"/>
                <a:cs typeface="Helvetica Neue Light"/>
              </a:rPr>
              <a:t>Redundancy required to ensure consistency in an asynchronous environment</a:t>
            </a:r>
          </a:p>
          <a:p>
            <a:pPr lvl="1"/>
            <a:r>
              <a:rPr lang="en-US" sz="2000" dirty="0" smtClean="0">
                <a:latin typeface="Helvetica Neue Light"/>
                <a:cs typeface="Helvetica Neue Light"/>
              </a:rPr>
              <a:t>Amount of redundancy grows with the degree of asynchrony T</a:t>
            </a:r>
          </a:p>
          <a:p>
            <a:pPr marL="457200" lvl="1" indent="0">
              <a:buNone/>
            </a:pPr>
            <a:endParaRPr lang="en-US" sz="2000" dirty="0" smtClean="0">
              <a:latin typeface="Helvetica Neue Light"/>
              <a:cs typeface="Helvetica Neue Light"/>
            </a:endParaRP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Connected to pliable index coding </a:t>
            </a:r>
            <a:r>
              <a:rPr lang="en-US" sz="1800" dirty="0" smtClean="0">
                <a:latin typeface="Helvetica Neue Light"/>
                <a:cs typeface="Helvetica Neue Light"/>
              </a:rPr>
              <a:t>[Brahma-</a:t>
            </a:r>
            <a:r>
              <a:rPr lang="en-US" sz="1800" dirty="0" err="1" smtClean="0">
                <a:latin typeface="Helvetica Neue Light"/>
                <a:cs typeface="Helvetica Neue Light"/>
              </a:rPr>
              <a:t>Fragouli</a:t>
            </a:r>
            <a:r>
              <a:rPr lang="en-US" sz="1800" dirty="0" smtClean="0">
                <a:latin typeface="Helvetica Neue Light"/>
                <a:cs typeface="Helvetica Neue Light"/>
              </a:rPr>
              <a:t> 12]</a:t>
            </a:r>
          </a:p>
          <a:p>
            <a:pPr lvl="1"/>
            <a:r>
              <a:rPr lang="en-US" sz="2000" dirty="0" smtClean="0">
                <a:latin typeface="Helvetica Neue Light"/>
                <a:cs typeface="Helvetica Neue Light"/>
              </a:rPr>
              <a:t>Exercises in network information theory, can be converted to exercises in </a:t>
            </a:r>
            <a:r>
              <a:rPr lang="en-US" sz="2000" dirty="0" err="1" smtClean="0">
                <a:latin typeface="Helvetica Neue Light"/>
                <a:cs typeface="Helvetica Neue Light"/>
              </a:rPr>
              <a:t>combinatorics</a:t>
            </a:r>
            <a:endParaRPr lang="en-US" sz="2000" dirty="0">
              <a:latin typeface="Helvetica Neue Light"/>
              <a:cs typeface="Helvetica Neue Light"/>
            </a:endParaRPr>
          </a:p>
          <a:p>
            <a:pPr marL="457200" lvl="1" indent="0">
              <a:buNone/>
            </a:pPr>
            <a:endParaRPr lang="en-US" sz="2000" dirty="0" smtClean="0">
              <a:latin typeface="Helvetica Neue Light"/>
              <a:cs typeface="Helvetica Neue Light"/>
            </a:endParaRPr>
          </a:p>
          <a:p>
            <a:pPr marL="400050"/>
            <a:r>
              <a:rPr lang="en-US" sz="2400" dirty="0" smtClean="0">
                <a:latin typeface="Helvetica Neue Light"/>
                <a:cs typeface="Helvetica Neue Light"/>
              </a:rPr>
              <a:t>Achievability: Separate linear code  for each version, </a:t>
            </a:r>
          </a:p>
          <a:p>
            <a:pPr marL="800100" lvl="1"/>
            <a:r>
              <a:rPr lang="en-US" sz="2000" dirty="0" smtClean="0">
                <a:latin typeface="Helvetica Neue Light"/>
                <a:cs typeface="Helvetica Neue Light"/>
              </a:rPr>
              <a:t>Carefully choose the “budget” for each version based on the set of received versions.</a:t>
            </a:r>
          </a:p>
          <a:p>
            <a:pPr marL="800100" lvl="1"/>
            <a:endParaRPr lang="en-US" sz="2000" dirty="0">
              <a:latin typeface="Helvetica Neue Light"/>
              <a:cs typeface="Helvetica Neue Light"/>
            </a:endParaRPr>
          </a:p>
          <a:p>
            <a:pPr marL="400050"/>
            <a:r>
              <a:rPr lang="en-US" sz="2400" dirty="0" smtClean="0">
                <a:latin typeface="Helvetica Neue Light"/>
                <a:cs typeface="Helvetica Neue Light"/>
              </a:rPr>
              <a:t>Genie based converse, discover “worst-case” arrival patterns</a:t>
            </a:r>
          </a:p>
          <a:p>
            <a:pPr marL="800100" lvl="1"/>
            <a:r>
              <a:rPr lang="en-US" sz="2000" dirty="0" smtClean="0">
                <a:latin typeface="Helvetica Neue Light"/>
                <a:cs typeface="Helvetica Neue Light"/>
                <a:hlinkClick r:id="rId2" action="ppaction://hlinksldjump"/>
              </a:rPr>
              <a:t>More challenging combinatorial puzzle for T &gt; 2.</a:t>
            </a:r>
            <a:endParaRPr lang="en-US" sz="2000" dirty="0" smtClean="0">
              <a:latin typeface="Helvetica Neue Light"/>
              <a:cs typeface="Helvetica Neue Light"/>
            </a:endParaRPr>
          </a:p>
          <a:p>
            <a:pPr lvl="1"/>
            <a:endParaRPr lang="en-US" sz="2000" dirty="0" smtClean="0">
              <a:latin typeface="Helvetica Neue Light"/>
              <a:cs typeface="Helvetica Neue Light"/>
            </a:endParaRPr>
          </a:p>
          <a:p>
            <a:endParaRPr lang="en-US" sz="24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3370539701"/>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TA2015_4.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91" y="522095"/>
            <a:ext cx="7215187" cy="5421071"/>
          </a:xfrm>
          <a:prstGeom prst="rect">
            <a:avLst/>
          </a:prstGeom>
        </p:spPr>
      </p:pic>
      <p:cxnSp>
        <p:nvCxnSpPr>
          <p:cNvPr id="6" name="Straight Connector 5"/>
          <p:cNvCxnSpPr/>
          <p:nvPr/>
        </p:nvCxnSpPr>
        <p:spPr>
          <a:xfrm flipV="1">
            <a:off x="2607079" y="2207234"/>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48808" y="1766484"/>
            <a:ext cx="1400882" cy="400110"/>
          </a:xfrm>
          <a:prstGeom prst="rect">
            <a:avLst/>
          </a:prstGeom>
          <a:noFill/>
        </p:spPr>
        <p:txBody>
          <a:bodyPr wrap="none" rtlCol="0">
            <a:spAutoFit/>
          </a:bodyPr>
          <a:lstStyle/>
          <a:p>
            <a:r>
              <a:rPr lang="en-US" sz="2000" dirty="0" smtClean="0">
                <a:latin typeface="Helvetica Neue Light"/>
                <a:cs typeface="Helvetica Neue Light"/>
              </a:rPr>
              <a:t>Replication</a:t>
            </a:r>
            <a:endParaRPr lang="en-US" sz="2000" dirty="0">
              <a:latin typeface="Helvetica Neue Light"/>
              <a:cs typeface="Helvetica Neue Light"/>
            </a:endParaRPr>
          </a:p>
        </p:txBody>
      </p:sp>
      <p:sp>
        <p:nvSpPr>
          <p:cNvPr id="8" name="TextBox 7"/>
          <p:cNvSpPr txBox="1"/>
          <p:nvPr/>
        </p:nvSpPr>
        <p:spPr>
          <a:xfrm>
            <a:off x="5519545" y="4728505"/>
            <a:ext cx="1994623"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Singleton bound</a:t>
            </a:r>
            <a:endParaRPr lang="en-US" sz="2000" dirty="0">
              <a:solidFill>
                <a:srgbClr val="000000"/>
              </a:solidFill>
              <a:latin typeface="Helvetica Neue Light"/>
              <a:cs typeface="Helvetica Neue Light"/>
            </a:endParaRPr>
          </a:p>
        </p:txBody>
      </p:sp>
      <p:sp>
        <p:nvSpPr>
          <p:cNvPr id="9" name="TextBox 8"/>
          <p:cNvSpPr txBox="1"/>
          <p:nvPr/>
        </p:nvSpPr>
        <p:spPr>
          <a:xfrm>
            <a:off x="5519545" y="1023940"/>
            <a:ext cx="2172390" cy="400110"/>
          </a:xfrm>
          <a:prstGeom prst="rect">
            <a:avLst/>
          </a:prstGeom>
          <a:noFill/>
        </p:spPr>
        <p:txBody>
          <a:bodyPr wrap="none" rtlCol="0">
            <a:spAutoFit/>
          </a:bodyPr>
          <a:lstStyle/>
          <a:p>
            <a:r>
              <a:rPr lang="en-US" sz="2000" dirty="0" smtClean="0">
                <a:solidFill>
                  <a:srgbClr val="000000"/>
                </a:solidFill>
                <a:latin typeface="Helvetica Neue Light"/>
                <a:cs typeface="Helvetica Neue Light"/>
              </a:rPr>
              <a:t>Naïve MDS codes</a:t>
            </a:r>
            <a:endParaRPr lang="en-US" sz="2000" dirty="0">
              <a:solidFill>
                <a:srgbClr val="000000"/>
              </a:solidFill>
              <a:latin typeface="Helvetica Neue Light"/>
              <a:cs typeface="Helvetica Neue Light"/>
            </a:endParaRPr>
          </a:p>
        </p:txBody>
      </p:sp>
      <p:cxnSp>
        <p:nvCxnSpPr>
          <p:cNvPr id="11" name="Straight Arrow Connector 10"/>
          <p:cNvCxnSpPr/>
          <p:nvPr/>
        </p:nvCxnSpPr>
        <p:spPr>
          <a:xfrm>
            <a:off x="6386353" y="1424050"/>
            <a:ext cx="872565" cy="552635"/>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278888" y="4112635"/>
            <a:ext cx="2470559" cy="400110"/>
          </a:xfrm>
          <a:prstGeom prst="rect">
            <a:avLst/>
          </a:prstGeom>
          <a:noFill/>
        </p:spPr>
        <p:txBody>
          <a:bodyPr wrap="square" rtlCol="0">
            <a:spAutoFit/>
          </a:bodyPr>
          <a:lstStyle/>
          <a:p>
            <a:r>
              <a:rPr lang="en-US" sz="2000" dirty="0" smtClean="0">
                <a:latin typeface="Helvetica Neue Light"/>
                <a:cs typeface="Helvetica Neue Light"/>
              </a:rPr>
              <a:t>Our converse</a:t>
            </a:r>
            <a:endParaRPr lang="en-US" sz="2000" dirty="0">
              <a:latin typeface="Helvetica Neue Light"/>
              <a:cs typeface="Helvetica Neue Light"/>
            </a:endParaRPr>
          </a:p>
        </p:txBody>
      </p:sp>
      <p:sp>
        <p:nvSpPr>
          <p:cNvPr id="14" name="TextBox 13"/>
          <p:cNvSpPr txBox="1"/>
          <p:nvPr/>
        </p:nvSpPr>
        <p:spPr>
          <a:xfrm>
            <a:off x="3460941" y="2595961"/>
            <a:ext cx="2470559" cy="707886"/>
          </a:xfrm>
          <a:prstGeom prst="rect">
            <a:avLst/>
          </a:prstGeom>
          <a:noFill/>
        </p:spPr>
        <p:txBody>
          <a:bodyPr wrap="square" rtlCol="0">
            <a:spAutoFit/>
          </a:bodyPr>
          <a:lstStyle/>
          <a:p>
            <a:r>
              <a:rPr lang="en-US" sz="2000" dirty="0" smtClean="0">
                <a:latin typeface="Helvetica Neue Light"/>
                <a:cs typeface="Helvetica Neue Light"/>
              </a:rPr>
              <a:t>Our achievable scheme</a:t>
            </a:r>
            <a:endParaRPr lang="en-US" sz="2000" dirty="0">
              <a:latin typeface="Helvetica Neue Light"/>
              <a:cs typeface="Helvetica Neue Light"/>
            </a:endParaRPr>
          </a:p>
        </p:txBody>
      </p:sp>
      <p:cxnSp>
        <p:nvCxnSpPr>
          <p:cNvPr id="16" name="Straight Arrow Connector 15"/>
          <p:cNvCxnSpPr/>
          <p:nvPr/>
        </p:nvCxnSpPr>
        <p:spPr>
          <a:xfrm flipH="1" flipV="1">
            <a:off x="6278889" y="3889848"/>
            <a:ext cx="301760" cy="222787"/>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848621" y="3456247"/>
            <a:ext cx="389922" cy="310061"/>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855420" y="5613389"/>
            <a:ext cx="2313835" cy="369332"/>
          </a:xfrm>
          <a:prstGeom prst="rect">
            <a:avLst/>
          </a:prstGeom>
          <a:noFill/>
        </p:spPr>
        <p:txBody>
          <a:bodyPr wrap="none" rtlCol="0">
            <a:spAutoFit/>
          </a:bodyPr>
          <a:lstStyle/>
          <a:p>
            <a:r>
              <a:rPr lang="en-US" dirty="0" smtClean="0">
                <a:latin typeface="Helvetica Neue Light"/>
                <a:cs typeface="Helvetica Neue Light"/>
              </a:rPr>
              <a:t>Number of versions T</a:t>
            </a:r>
            <a:endParaRPr lang="en-US" dirty="0">
              <a:latin typeface="Helvetica Neue Light"/>
              <a:cs typeface="Helvetica Neue Light"/>
            </a:endParaRPr>
          </a:p>
        </p:txBody>
      </p:sp>
      <p:sp>
        <p:nvSpPr>
          <p:cNvPr id="25" name="TextBox 24"/>
          <p:cNvSpPr txBox="1"/>
          <p:nvPr/>
        </p:nvSpPr>
        <p:spPr>
          <a:xfrm>
            <a:off x="573183" y="2598205"/>
            <a:ext cx="1459076" cy="369332"/>
          </a:xfrm>
          <a:prstGeom prst="rect">
            <a:avLst/>
          </a:prstGeom>
          <a:noFill/>
        </p:spPr>
        <p:txBody>
          <a:bodyPr wrap="none" rtlCol="0">
            <a:spAutoFit/>
          </a:bodyPr>
          <a:lstStyle/>
          <a:p>
            <a:r>
              <a:rPr lang="en-US" dirty="0" smtClean="0">
                <a:latin typeface="Helvetica Neue Light"/>
                <a:cs typeface="Helvetica Neue Light"/>
              </a:rPr>
              <a:t>Storage cost </a:t>
            </a:r>
            <a:endParaRPr lang="en-US" dirty="0">
              <a:latin typeface="Helvetica Neue Light"/>
              <a:cs typeface="Helvetica Neue Light"/>
            </a:endParaRPr>
          </a:p>
        </p:txBody>
      </p:sp>
      <p:sp>
        <p:nvSpPr>
          <p:cNvPr id="15" name="TextBox 14"/>
          <p:cNvSpPr txBox="1"/>
          <p:nvPr/>
        </p:nvSpPr>
        <p:spPr>
          <a:xfrm>
            <a:off x="411885" y="6106945"/>
            <a:ext cx="9075610" cy="461665"/>
          </a:xfrm>
          <a:prstGeom prst="rect">
            <a:avLst/>
          </a:prstGeom>
          <a:noFill/>
        </p:spPr>
        <p:txBody>
          <a:bodyPr wrap="none" rtlCol="0">
            <a:spAutoFit/>
          </a:bodyPr>
          <a:lstStyle/>
          <a:p>
            <a:r>
              <a:rPr lang="en-US" sz="2400" dirty="0" smtClean="0">
                <a:solidFill>
                  <a:srgbClr val="FF0000"/>
                </a:solidFill>
                <a:latin typeface="Helvetica Neue Light"/>
                <a:cs typeface="Helvetica Neue Light"/>
              </a:rPr>
              <a:t>Storage cost inevitably increases as degree of asynchrony grows! </a:t>
            </a:r>
            <a:endParaRPr lang="en-US" sz="2400" dirty="0">
              <a:solidFill>
                <a:srgbClr val="FF0000"/>
              </a:solidFill>
              <a:latin typeface="Helvetica Neue Light"/>
              <a:cs typeface="Helvetica Neue Light"/>
            </a:endParaRPr>
          </a:p>
        </p:txBody>
      </p:sp>
      <p:sp>
        <p:nvSpPr>
          <p:cNvPr id="17" name="TextBox 16"/>
          <p:cNvSpPr txBox="1"/>
          <p:nvPr/>
        </p:nvSpPr>
        <p:spPr>
          <a:xfrm>
            <a:off x="2468488" y="0"/>
            <a:ext cx="9263529" cy="584776"/>
          </a:xfrm>
          <a:prstGeom prst="rect">
            <a:avLst/>
          </a:prstGeom>
          <a:noFill/>
        </p:spPr>
        <p:txBody>
          <a:bodyPr wrap="square" rtlCol="0">
            <a:spAutoFit/>
          </a:bodyPr>
          <a:lstStyle/>
          <a:p>
            <a:r>
              <a:rPr lang="en-US" sz="3200" dirty="0" smtClean="0">
                <a:latin typeface="Helvetica Neue Light"/>
                <a:cs typeface="Helvetica Neue Light"/>
              </a:rPr>
              <a:t>Summary of results</a:t>
            </a:r>
            <a:endParaRPr lang="en-US" sz="3200" dirty="0">
              <a:latin typeface="Helvetica Neue Light"/>
              <a:cs typeface="Helvetica Neue Light"/>
            </a:endParaRPr>
          </a:p>
        </p:txBody>
      </p:sp>
    </p:spTree>
    <p:extLst>
      <p:ext uri="{BB962C8B-B14F-4D97-AF65-F5344CB8AC3E}">
        <p14:creationId xmlns:p14="http://schemas.microsoft.com/office/powerpoint/2010/main" val="928573329"/>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80367" y="1435836"/>
            <a:ext cx="3987934" cy="1010580"/>
          </a:xfrm>
          <a:prstGeom prst="ellips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Information-Theoretic abstraction of consistent distributed storage</a:t>
            </a:r>
            <a:endParaRPr lang="en-US" sz="3200" dirty="0">
              <a:latin typeface="Helvetica Neue Light"/>
              <a:cs typeface="Helvetica Neue Light"/>
            </a:endParaRPr>
          </a:p>
        </p:txBody>
      </p:sp>
      <p:sp>
        <p:nvSpPr>
          <p:cNvPr id="6" name="TextBox 5"/>
          <p:cNvSpPr txBox="1"/>
          <p:nvPr/>
        </p:nvSpPr>
        <p:spPr>
          <a:xfrm>
            <a:off x="6021693" y="1600989"/>
            <a:ext cx="2774509" cy="461665"/>
          </a:xfrm>
          <a:prstGeom prst="rect">
            <a:avLst/>
          </a:prstGeom>
          <a:noFill/>
        </p:spPr>
        <p:txBody>
          <a:bodyPr wrap="square" rtlCol="0">
            <a:spAutoFit/>
          </a:bodyPr>
          <a:lstStyle/>
          <a:p>
            <a:pPr algn="ctr"/>
            <a:r>
              <a:rPr lang="en-US" sz="2400" dirty="0" smtClean="0">
                <a:latin typeface="Helvetica Neue Light"/>
                <a:cs typeface="Helvetica Neue Light"/>
              </a:rPr>
              <a:t>Toy model</a:t>
            </a:r>
            <a:endParaRPr lang="en-US" sz="2400" dirty="0">
              <a:latin typeface="Helvetica Neue Light"/>
              <a:cs typeface="Helvetica Neue Light"/>
            </a:endParaRPr>
          </a:p>
        </p:txBody>
      </p:sp>
      <p:sp>
        <p:nvSpPr>
          <p:cNvPr id="7" name="TextBox 6"/>
          <p:cNvSpPr txBox="1"/>
          <p:nvPr/>
        </p:nvSpPr>
        <p:spPr>
          <a:xfrm>
            <a:off x="622891" y="1471119"/>
            <a:ext cx="3400080" cy="830997"/>
          </a:xfrm>
          <a:prstGeom prst="rect">
            <a:avLst/>
          </a:prstGeom>
          <a:noFill/>
        </p:spPr>
        <p:txBody>
          <a:bodyPr wrap="square" rtlCol="0">
            <a:spAutoFit/>
          </a:bodyPr>
          <a:lstStyle/>
          <a:p>
            <a:pPr algn="ctr"/>
            <a:r>
              <a:rPr lang="en-US" sz="2400" dirty="0" smtClean="0">
                <a:latin typeface="Helvetica Neue Light"/>
                <a:cs typeface="Helvetica Neue Light"/>
              </a:rPr>
              <a:t>Shared Memory Emulation</a:t>
            </a:r>
            <a:endParaRPr lang="en-US" sz="2400" dirty="0">
              <a:latin typeface="Helvetica Neue Light"/>
              <a:cs typeface="Helvetica Neue Light"/>
            </a:endParaRPr>
          </a:p>
        </p:txBody>
      </p:sp>
      <p:sp>
        <p:nvSpPr>
          <p:cNvPr id="8" name="Oval 7"/>
          <p:cNvSpPr/>
          <p:nvPr/>
        </p:nvSpPr>
        <p:spPr>
          <a:xfrm>
            <a:off x="6521212" y="1462490"/>
            <a:ext cx="1818337" cy="8309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9480000">
            <a:off x="3442259" y="2463984"/>
            <a:ext cx="454142"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775064" y="1673036"/>
            <a:ext cx="1374832" cy="389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48442" y="4123705"/>
            <a:ext cx="3362482" cy="8309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557170" y="4152565"/>
            <a:ext cx="2774509" cy="830997"/>
          </a:xfrm>
          <a:prstGeom prst="rect">
            <a:avLst/>
          </a:prstGeom>
          <a:noFill/>
        </p:spPr>
        <p:txBody>
          <a:bodyPr wrap="square" rtlCol="0">
            <a:spAutoFit/>
          </a:bodyPr>
          <a:lstStyle/>
          <a:p>
            <a:pPr algn="ctr"/>
            <a:r>
              <a:rPr lang="en-US" sz="2400" dirty="0" smtClean="0">
                <a:latin typeface="Helvetica Neue Light"/>
                <a:cs typeface="Helvetica Neue Light"/>
              </a:rPr>
              <a:t>Multi-version (MVC) codes</a:t>
            </a:r>
            <a:endParaRPr lang="en-US" sz="2400" dirty="0">
              <a:latin typeface="Helvetica Neue Light"/>
              <a:cs typeface="Helvetica Neue Light"/>
            </a:endParaRPr>
          </a:p>
        </p:txBody>
      </p:sp>
      <p:sp>
        <p:nvSpPr>
          <p:cNvPr id="14" name="Down Arrow 13"/>
          <p:cNvSpPr/>
          <p:nvPr/>
        </p:nvSpPr>
        <p:spPr>
          <a:xfrm rot="1680000">
            <a:off x="6164300" y="2452186"/>
            <a:ext cx="449441"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975225"/>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133</a:t>
            </a:fld>
            <a:endParaRPr lang="en-US"/>
          </a:p>
        </p:txBody>
      </p:sp>
      <p:pic>
        <p:nvPicPr>
          <p:cNvPr id="57" name="Picture 56"/>
          <p:cNvPicPr>
            <a:picLocks noChangeAspect="1"/>
          </p:cNvPicPr>
          <p:nvPr/>
        </p:nvPicPr>
        <p:blipFill>
          <a:blip r:embed="rId2"/>
          <a:stretch>
            <a:fillRect/>
          </a:stretch>
        </p:blipFill>
        <p:spPr>
          <a:xfrm>
            <a:off x="871490" y="3325103"/>
            <a:ext cx="793749" cy="793749"/>
          </a:xfrm>
          <a:prstGeom prst="rect">
            <a:avLst/>
          </a:prstGeom>
        </p:spPr>
      </p:pic>
      <p:pic>
        <p:nvPicPr>
          <p:cNvPr id="58" name="Picture 57"/>
          <p:cNvPicPr>
            <a:picLocks noChangeAspect="1"/>
          </p:cNvPicPr>
          <p:nvPr/>
        </p:nvPicPr>
        <p:blipFill>
          <a:blip r:embed="rId2"/>
          <a:stretch>
            <a:fillRect/>
          </a:stretch>
        </p:blipFill>
        <p:spPr>
          <a:xfrm>
            <a:off x="871490" y="8161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325103"/>
            <a:ext cx="793749" cy="793749"/>
          </a:xfrm>
          <a:prstGeom prst="rect">
            <a:avLst/>
          </a:prstGeom>
        </p:spPr>
      </p:pic>
      <p:cxnSp>
        <p:nvCxnSpPr>
          <p:cNvPr id="64" name="Straight Arrow Connector 63"/>
          <p:cNvCxnSpPr>
            <a:stCxn id="58" idx="3"/>
          </p:cNvCxnSpPr>
          <p:nvPr/>
        </p:nvCxnSpPr>
        <p:spPr>
          <a:xfrm>
            <a:off x="1649043" y="12048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2048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9884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5191125" y="10554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7" idx="3"/>
          </p:cNvCxnSpPr>
          <p:nvPr/>
        </p:nvCxnSpPr>
        <p:spPr>
          <a:xfrm flipV="1">
            <a:off x="1665239" y="19884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3435350" y="10554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5191125" y="10554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2048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845300" y="10554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2048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2266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3790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21408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6455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7" idx="3"/>
          </p:cNvCxnSpPr>
          <p:nvPr/>
        </p:nvCxnSpPr>
        <p:spPr>
          <a:xfrm flipV="1">
            <a:off x="1665239" y="19884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7" idx="3"/>
          </p:cNvCxnSpPr>
          <p:nvPr/>
        </p:nvCxnSpPr>
        <p:spPr>
          <a:xfrm flipV="1">
            <a:off x="1665239" y="21408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1649364" y="19884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1649043" y="12048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1801443" y="16455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2048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2048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3254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2519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10554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231106"/>
            <a:ext cx="491309" cy="757322"/>
          </a:xfrm>
          <a:prstGeom prst="rect">
            <a:avLst/>
          </a:prstGeom>
        </p:spPr>
      </p:pic>
      <p:pic>
        <p:nvPicPr>
          <p:cNvPr id="42" name="Picture 41"/>
          <p:cNvPicPr>
            <a:picLocks noChangeAspect="1"/>
          </p:cNvPicPr>
          <p:nvPr/>
        </p:nvPicPr>
        <p:blipFill>
          <a:blip r:embed="rId3"/>
          <a:stretch>
            <a:fillRect/>
          </a:stretch>
        </p:blipFill>
        <p:spPr>
          <a:xfrm>
            <a:off x="4561599" y="1266867"/>
            <a:ext cx="491309" cy="757322"/>
          </a:xfrm>
          <a:prstGeom prst="rect">
            <a:avLst/>
          </a:prstGeom>
        </p:spPr>
      </p:pic>
      <p:pic>
        <p:nvPicPr>
          <p:cNvPr id="43" name="Picture 42"/>
          <p:cNvPicPr>
            <a:picLocks noChangeAspect="1"/>
          </p:cNvPicPr>
          <p:nvPr/>
        </p:nvPicPr>
        <p:blipFill>
          <a:blip r:embed="rId3"/>
          <a:stretch>
            <a:fillRect/>
          </a:stretch>
        </p:blipFill>
        <p:spPr>
          <a:xfrm>
            <a:off x="6553200" y="1291525"/>
            <a:ext cx="491309" cy="757322"/>
          </a:xfrm>
          <a:prstGeom prst="rect">
            <a:avLst/>
          </a:prstGeom>
        </p:spPr>
      </p:pic>
      <p:pic>
        <p:nvPicPr>
          <p:cNvPr id="46" name="Picture 45"/>
          <p:cNvPicPr>
            <a:picLocks noChangeAspect="1"/>
          </p:cNvPicPr>
          <p:nvPr/>
        </p:nvPicPr>
        <p:blipFill>
          <a:blip r:embed="rId3"/>
          <a:stretch>
            <a:fillRect/>
          </a:stretch>
        </p:blipFill>
        <p:spPr>
          <a:xfrm>
            <a:off x="6489700" y="3115553"/>
            <a:ext cx="491309" cy="757322"/>
          </a:xfrm>
          <a:prstGeom prst="rect">
            <a:avLst/>
          </a:prstGeom>
        </p:spPr>
      </p:pic>
      <p:pic>
        <p:nvPicPr>
          <p:cNvPr id="47" name="Picture 46"/>
          <p:cNvPicPr>
            <a:picLocks noChangeAspect="1"/>
          </p:cNvPicPr>
          <p:nvPr/>
        </p:nvPicPr>
        <p:blipFill>
          <a:blip r:embed="rId3"/>
          <a:stretch>
            <a:fillRect/>
          </a:stretch>
        </p:blipFill>
        <p:spPr>
          <a:xfrm>
            <a:off x="4699816" y="3031726"/>
            <a:ext cx="491309" cy="757322"/>
          </a:xfrm>
          <a:prstGeom prst="rect">
            <a:avLst/>
          </a:prstGeom>
        </p:spPr>
      </p:pic>
      <p:pic>
        <p:nvPicPr>
          <p:cNvPr id="48" name="Picture 47"/>
          <p:cNvPicPr>
            <a:picLocks noChangeAspect="1"/>
          </p:cNvPicPr>
          <p:nvPr/>
        </p:nvPicPr>
        <p:blipFill>
          <a:blip r:embed="rId3"/>
          <a:stretch>
            <a:fillRect/>
          </a:stretch>
        </p:blipFill>
        <p:spPr>
          <a:xfrm>
            <a:off x="2863782" y="3031726"/>
            <a:ext cx="491309" cy="757322"/>
          </a:xfrm>
          <a:prstGeom prst="rect">
            <a:avLst/>
          </a:prstGeom>
        </p:spPr>
      </p:pic>
      <p:sp>
        <p:nvSpPr>
          <p:cNvPr id="102" name="TextBox 101"/>
          <p:cNvSpPr txBox="1"/>
          <p:nvPr/>
        </p:nvSpPr>
        <p:spPr>
          <a:xfrm>
            <a:off x="1160269" y="-19388"/>
            <a:ext cx="6802659"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Recall the shared memory emulation model</a:t>
            </a:r>
          </a:p>
        </p:txBody>
      </p:sp>
      <p:sp>
        <p:nvSpPr>
          <p:cNvPr id="40" name="TextBox 39"/>
          <p:cNvSpPr txBox="1"/>
          <p:nvPr/>
        </p:nvSpPr>
        <p:spPr>
          <a:xfrm>
            <a:off x="4111625" y="3913438"/>
            <a:ext cx="1881716" cy="646331"/>
          </a:xfrm>
          <a:prstGeom prst="rect">
            <a:avLst/>
          </a:prstGeom>
          <a:noFill/>
        </p:spPr>
        <p:txBody>
          <a:bodyPr wrap="none" rtlCol="0">
            <a:spAutoFit/>
          </a:bodyPr>
          <a:lstStyle/>
          <a:p>
            <a:r>
              <a:rPr lang="en-US" dirty="0" smtClean="0">
                <a:latin typeface="Helvetica Neue Light"/>
                <a:cs typeface="Helvetica Neue Light"/>
              </a:rPr>
              <a:t>N Servers</a:t>
            </a:r>
          </a:p>
          <a:p>
            <a:r>
              <a:rPr lang="en-US" dirty="0">
                <a:latin typeface="Helvetica Neue Light"/>
                <a:cs typeface="Helvetica Neue Light"/>
              </a:rPr>
              <a:t>f</a:t>
            </a:r>
            <a:r>
              <a:rPr lang="en-US" dirty="0" smtClean="0">
                <a:latin typeface="Helvetica Neue Light"/>
                <a:cs typeface="Helvetica Neue Light"/>
              </a:rPr>
              <a:t> failures possible</a:t>
            </a:r>
            <a:endParaRPr lang="en-US" dirty="0">
              <a:latin typeface="Helvetica Neue Light"/>
              <a:cs typeface="Helvetica Neue Light"/>
            </a:endParaRPr>
          </a:p>
        </p:txBody>
      </p:sp>
    </p:spTree>
    <p:extLst>
      <p:ext uri="{BB962C8B-B14F-4D97-AF65-F5344CB8AC3E}">
        <p14:creationId xmlns:p14="http://schemas.microsoft.com/office/powerpoint/2010/main" val="8525840"/>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134</a:t>
            </a:fld>
            <a:endParaRPr lang="en-US"/>
          </a:p>
        </p:txBody>
      </p:sp>
      <p:pic>
        <p:nvPicPr>
          <p:cNvPr id="57" name="Picture 56"/>
          <p:cNvPicPr>
            <a:picLocks noChangeAspect="1"/>
          </p:cNvPicPr>
          <p:nvPr/>
        </p:nvPicPr>
        <p:blipFill>
          <a:blip r:embed="rId2"/>
          <a:stretch>
            <a:fillRect/>
          </a:stretch>
        </p:blipFill>
        <p:spPr>
          <a:xfrm>
            <a:off x="871490" y="3325103"/>
            <a:ext cx="793749" cy="793749"/>
          </a:xfrm>
          <a:prstGeom prst="rect">
            <a:avLst/>
          </a:prstGeom>
        </p:spPr>
      </p:pic>
      <p:pic>
        <p:nvPicPr>
          <p:cNvPr id="58" name="Picture 57"/>
          <p:cNvPicPr>
            <a:picLocks noChangeAspect="1"/>
          </p:cNvPicPr>
          <p:nvPr/>
        </p:nvPicPr>
        <p:blipFill>
          <a:blip r:embed="rId2"/>
          <a:stretch>
            <a:fillRect/>
          </a:stretch>
        </p:blipFill>
        <p:spPr>
          <a:xfrm>
            <a:off x="871490" y="8161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325103"/>
            <a:ext cx="793749" cy="793749"/>
          </a:xfrm>
          <a:prstGeom prst="rect">
            <a:avLst/>
          </a:prstGeom>
        </p:spPr>
      </p:pic>
      <p:cxnSp>
        <p:nvCxnSpPr>
          <p:cNvPr id="64" name="Straight Arrow Connector 63"/>
          <p:cNvCxnSpPr>
            <a:stCxn id="58" idx="3"/>
          </p:cNvCxnSpPr>
          <p:nvPr/>
        </p:nvCxnSpPr>
        <p:spPr>
          <a:xfrm>
            <a:off x="1649043" y="12048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2048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9884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5191125" y="10554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7" idx="3"/>
          </p:cNvCxnSpPr>
          <p:nvPr/>
        </p:nvCxnSpPr>
        <p:spPr>
          <a:xfrm flipV="1">
            <a:off x="1665239" y="19884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3435350" y="10554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5191125" y="10554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2048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845300" y="10554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2048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2266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3790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21408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6455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7" idx="3"/>
          </p:cNvCxnSpPr>
          <p:nvPr/>
        </p:nvCxnSpPr>
        <p:spPr>
          <a:xfrm flipV="1">
            <a:off x="1665239" y="19884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7" idx="3"/>
          </p:cNvCxnSpPr>
          <p:nvPr/>
        </p:nvCxnSpPr>
        <p:spPr>
          <a:xfrm flipV="1">
            <a:off x="1665239" y="21408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1649364" y="19884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1649043" y="12048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1801443" y="16455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2048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2048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3254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2519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10554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231106"/>
            <a:ext cx="491309" cy="757322"/>
          </a:xfrm>
          <a:prstGeom prst="rect">
            <a:avLst/>
          </a:prstGeom>
        </p:spPr>
      </p:pic>
      <p:pic>
        <p:nvPicPr>
          <p:cNvPr id="42" name="Picture 41"/>
          <p:cNvPicPr>
            <a:picLocks noChangeAspect="1"/>
          </p:cNvPicPr>
          <p:nvPr/>
        </p:nvPicPr>
        <p:blipFill>
          <a:blip r:embed="rId3"/>
          <a:stretch>
            <a:fillRect/>
          </a:stretch>
        </p:blipFill>
        <p:spPr>
          <a:xfrm>
            <a:off x="4561599" y="1266867"/>
            <a:ext cx="491309" cy="757322"/>
          </a:xfrm>
          <a:prstGeom prst="rect">
            <a:avLst/>
          </a:prstGeom>
        </p:spPr>
      </p:pic>
      <p:pic>
        <p:nvPicPr>
          <p:cNvPr id="43" name="Picture 42"/>
          <p:cNvPicPr>
            <a:picLocks noChangeAspect="1"/>
          </p:cNvPicPr>
          <p:nvPr/>
        </p:nvPicPr>
        <p:blipFill>
          <a:blip r:embed="rId3"/>
          <a:stretch>
            <a:fillRect/>
          </a:stretch>
        </p:blipFill>
        <p:spPr>
          <a:xfrm>
            <a:off x="6553200" y="1291525"/>
            <a:ext cx="491309" cy="757322"/>
          </a:xfrm>
          <a:prstGeom prst="rect">
            <a:avLst/>
          </a:prstGeom>
        </p:spPr>
      </p:pic>
      <p:pic>
        <p:nvPicPr>
          <p:cNvPr id="46" name="Picture 45"/>
          <p:cNvPicPr>
            <a:picLocks noChangeAspect="1"/>
          </p:cNvPicPr>
          <p:nvPr/>
        </p:nvPicPr>
        <p:blipFill>
          <a:blip r:embed="rId3"/>
          <a:stretch>
            <a:fillRect/>
          </a:stretch>
        </p:blipFill>
        <p:spPr>
          <a:xfrm>
            <a:off x="6489700" y="3115553"/>
            <a:ext cx="491309" cy="757322"/>
          </a:xfrm>
          <a:prstGeom prst="rect">
            <a:avLst/>
          </a:prstGeom>
        </p:spPr>
      </p:pic>
      <p:pic>
        <p:nvPicPr>
          <p:cNvPr id="47" name="Picture 46"/>
          <p:cNvPicPr>
            <a:picLocks noChangeAspect="1"/>
          </p:cNvPicPr>
          <p:nvPr/>
        </p:nvPicPr>
        <p:blipFill>
          <a:blip r:embed="rId3"/>
          <a:stretch>
            <a:fillRect/>
          </a:stretch>
        </p:blipFill>
        <p:spPr>
          <a:xfrm>
            <a:off x="4699816" y="3031726"/>
            <a:ext cx="491309" cy="757322"/>
          </a:xfrm>
          <a:prstGeom prst="rect">
            <a:avLst/>
          </a:prstGeom>
        </p:spPr>
      </p:pic>
      <p:pic>
        <p:nvPicPr>
          <p:cNvPr id="48" name="Picture 47"/>
          <p:cNvPicPr>
            <a:picLocks noChangeAspect="1"/>
          </p:cNvPicPr>
          <p:nvPr/>
        </p:nvPicPr>
        <p:blipFill>
          <a:blip r:embed="rId3"/>
          <a:stretch>
            <a:fillRect/>
          </a:stretch>
        </p:blipFill>
        <p:spPr>
          <a:xfrm>
            <a:off x="2863782" y="3031726"/>
            <a:ext cx="491309" cy="757322"/>
          </a:xfrm>
          <a:prstGeom prst="rect">
            <a:avLst/>
          </a:prstGeom>
        </p:spPr>
      </p:pic>
      <p:sp>
        <p:nvSpPr>
          <p:cNvPr id="102" name="TextBox 101"/>
          <p:cNvSpPr txBox="1"/>
          <p:nvPr/>
        </p:nvSpPr>
        <p:spPr>
          <a:xfrm>
            <a:off x="1160269" y="-19388"/>
            <a:ext cx="6802659"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Recall the shared memory emulation model</a:t>
            </a:r>
          </a:p>
        </p:txBody>
      </p:sp>
      <p:sp>
        <p:nvSpPr>
          <p:cNvPr id="101" name="Rectangle 100"/>
          <p:cNvSpPr/>
          <p:nvPr/>
        </p:nvSpPr>
        <p:spPr>
          <a:xfrm>
            <a:off x="72154" y="4247771"/>
            <a:ext cx="9741092" cy="2462212"/>
          </a:xfrm>
          <a:prstGeom prst="rect">
            <a:avLst/>
          </a:prstGeom>
        </p:spPr>
        <p:txBody>
          <a:bodyPr wrap="square">
            <a:spAutoFit/>
          </a:bodyPr>
          <a:lstStyle/>
          <a:p>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Arrival at clients: arbitrary</a:t>
            </a: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solidFill>
                  <a:srgbClr val="FFFFFF"/>
                </a:solidFill>
                <a:latin typeface="Helvetica Neue Light"/>
                <a:cs typeface="Helvetica Neue Light"/>
              </a:rPr>
              <a:t>Channel from clients to servers:  arbitrary delay, reliable</a:t>
            </a:r>
          </a:p>
          <a:p>
            <a:pPr marL="285750" indent="-285750">
              <a:buFont typeface="Arial"/>
              <a:buChar char="•"/>
            </a:pPr>
            <a:endParaRPr lang="en-US" sz="2200" dirty="0">
              <a:solidFill>
                <a:srgbClr val="FFFFFF"/>
              </a:solidFill>
              <a:latin typeface="Helvetica Neue Light"/>
              <a:cs typeface="Helvetica Neue Light"/>
            </a:endParaRPr>
          </a:p>
          <a:p>
            <a:pPr marL="285750" indent="-285750">
              <a:buFont typeface="Arial"/>
              <a:buChar char="•"/>
            </a:pPr>
            <a:r>
              <a:rPr lang="en-US" sz="2200" dirty="0" smtClean="0">
                <a:solidFill>
                  <a:srgbClr val="FFFFFF"/>
                </a:solidFill>
                <a:latin typeface="Helvetica Neue Light"/>
                <a:cs typeface="Helvetica Neue Light"/>
              </a:rPr>
              <a:t>Clients, servers modeled as I/O automata, protocols can be designed.</a:t>
            </a:r>
          </a:p>
          <a:p>
            <a:endParaRPr lang="en-US" sz="2200" dirty="0" smtClean="0">
              <a:latin typeface="Helvetica Neue Light"/>
              <a:cs typeface="Helvetica Neue Light"/>
            </a:endParaRPr>
          </a:p>
        </p:txBody>
      </p:sp>
      <p:sp>
        <p:nvSpPr>
          <p:cNvPr id="40" name="TextBox 39"/>
          <p:cNvSpPr txBox="1"/>
          <p:nvPr/>
        </p:nvSpPr>
        <p:spPr>
          <a:xfrm>
            <a:off x="4111625" y="3913438"/>
            <a:ext cx="1881716" cy="646331"/>
          </a:xfrm>
          <a:prstGeom prst="rect">
            <a:avLst/>
          </a:prstGeom>
          <a:noFill/>
        </p:spPr>
        <p:txBody>
          <a:bodyPr wrap="none" rtlCol="0">
            <a:spAutoFit/>
          </a:bodyPr>
          <a:lstStyle/>
          <a:p>
            <a:r>
              <a:rPr lang="en-US" dirty="0" smtClean="0">
                <a:latin typeface="Helvetica Neue Light"/>
                <a:cs typeface="Helvetica Neue Light"/>
              </a:rPr>
              <a:t>N Servers</a:t>
            </a:r>
          </a:p>
          <a:p>
            <a:r>
              <a:rPr lang="en-US" dirty="0">
                <a:latin typeface="Helvetica Neue Light"/>
                <a:cs typeface="Helvetica Neue Light"/>
              </a:rPr>
              <a:t>f</a:t>
            </a:r>
            <a:r>
              <a:rPr lang="en-US" dirty="0" smtClean="0">
                <a:latin typeface="Helvetica Neue Light"/>
                <a:cs typeface="Helvetica Neue Light"/>
              </a:rPr>
              <a:t> failures possible</a:t>
            </a:r>
            <a:endParaRPr lang="en-US" dirty="0">
              <a:latin typeface="Helvetica Neue Light"/>
              <a:cs typeface="Helvetica Neue Light"/>
            </a:endParaRPr>
          </a:p>
        </p:txBody>
      </p:sp>
    </p:spTree>
    <p:extLst>
      <p:ext uri="{BB962C8B-B14F-4D97-AF65-F5344CB8AC3E}">
        <p14:creationId xmlns:p14="http://schemas.microsoft.com/office/powerpoint/2010/main" val="1157957906"/>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135</a:t>
            </a:fld>
            <a:endParaRPr lang="en-US"/>
          </a:p>
        </p:txBody>
      </p:sp>
      <p:pic>
        <p:nvPicPr>
          <p:cNvPr id="57" name="Picture 56"/>
          <p:cNvPicPr>
            <a:picLocks noChangeAspect="1"/>
          </p:cNvPicPr>
          <p:nvPr/>
        </p:nvPicPr>
        <p:blipFill>
          <a:blip r:embed="rId2"/>
          <a:stretch>
            <a:fillRect/>
          </a:stretch>
        </p:blipFill>
        <p:spPr>
          <a:xfrm>
            <a:off x="871490" y="3325103"/>
            <a:ext cx="793749" cy="793749"/>
          </a:xfrm>
          <a:prstGeom prst="rect">
            <a:avLst/>
          </a:prstGeom>
        </p:spPr>
      </p:pic>
      <p:pic>
        <p:nvPicPr>
          <p:cNvPr id="58" name="Picture 57"/>
          <p:cNvPicPr>
            <a:picLocks noChangeAspect="1"/>
          </p:cNvPicPr>
          <p:nvPr/>
        </p:nvPicPr>
        <p:blipFill>
          <a:blip r:embed="rId2"/>
          <a:stretch>
            <a:fillRect/>
          </a:stretch>
        </p:blipFill>
        <p:spPr>
          <a:xfrm>
            <a:off x="871490" y="8161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325103"/>
            <a:ext cx="793749" cy="793749"/>
          </a:xfrm>
          <a:prstGeom prst="rect">
            <a:avLst/>
          </a:prstGeom>
        </p:spPr>
      </p:pic>
      <p:cxnSp>
        <p:nvCxnSpPr>
          <p:cNvPr id="64" name="Straight Arrow Connector 63"/>
          <p:cNvCxnSpPr>
            <a:stCxn id="58" idx="3"/>
          </p:cNvCxnSpPr>
          <p:nvPr/>
        </p:nvCxnSpPr>
        <p:spPr>
          <a:xfrm>
            <a:off x="1649043" y="12048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2048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9884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5191125" y="10554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7" idx="3"/>
          </p:cNvCxnSpPr>
          <p:nvPr/>
        </p:nvCxnSpPr>
        <p:spPr>
          <a:xfrm flipV="1">
            <a:off x="1665239" y="19884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3435350" y="10554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5191125" y="10554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2048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845300" y="10554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2048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2266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3790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21408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6455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7" idx="3"/>
          </p:cNvCxnSpPr>
          <p:nvPr/>
        </p:nvCxnSpPr>
        <p:spPr>
          <a:xfrm flipV="1">
            <a:off x="1665239" y="19884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7" idx="3"/>
          </p:cNvCxnSpPr>
          <p:nvPr/>
        </p:nvCxnSpPr>
        <p:spPr>
          <a:xfrm flipV="1">
            <a:off x="1665239" y="21408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1649364" y="19884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1649043" y="12048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1801443" y="16455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2048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2048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3254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2519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10554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231106"/>
            <a:ext cx="491309" cy="757322"/>
          </a:xfrm>
          <a:prstGeom prst="rect">
            <a:avLst/>
          </a:prstGeom>
        </p:spPr>
      </p:pic>
      <p:pic>
        <p:nvPicPr>
          <p:cNvPr id="42" name="Picture 41"/>
          <p:cNvPicPr>
            <a:picLocks noChangeAspect="1"/>
          </p:cNvPicPr>
          <p:nvPr/>
        </p:nvPicPr>
        <p:blipFill>
          <a:blip r:embed="rId3"/>
          <a:stretch>
            <a:fillRect/>
          </a:stretch>
        </p:blipFill>
        <p:spPr>
          <a:xfrm>
            <a:off x="4561599" y="1266867"/>
            <a:ext cx="491309" cy="757322"/>
          </a:xfrm>
          <a:prstGeom prst="rect">
            <a:avLst/>
          </a:prstGeom>
        </p:spPr>
      </p:pic>
      <p:pic>
        <p:nvPicPr>
          <p:cNvPr id="43" name="Picture 42"/>
          <p:cNvPicPr>
            <a:picLocks noChangeAspect="1"/>
          </p:cNvPicPr>
          <p:nvPr/>
        </p:nvPicPr>
        <p:blipFill>
          <a:blip r:embed="rId3"/>
          <a:stretch>
            <a:fillRect/>
          </a:stretch>
        </p:blipFill>
        <p:spPr>
          <a:xfrm>
            <a:off x="6553200" y="1291525"/>
            <a:ext cx="491309" cy="757322"/>
          </a:xfrm>
          <a:prstGeom prst="rect">
            <a:avLst/>
          </a:prstGeom>
        </p:spPr>
      </p:pic>
      <p:pic>
        <p:nvPicPr>
          <p:cNvPr id="46" name="Picture 45"/>
          <p:cNvPicPr>
            <a:picLocks noChangeAspect="1"/>
          </p:cNvPicPr>
          <p:nvPr/>
        </p:nvPicPr>
        <p:blipFill>
          <a:blip r:embed="rId3"/>
          <a:stretch>
            <a:fillRect/>
          </a:stretch>
        </p:blipFill>
        <p:spPr>
          <a:xfrm>
            <a:off x="6489700" y="3115553"/>
            <a:ext cx="491309" cy="757322"/>
          </a:xfrm>
          <a:prstGeom prst="rect">
            <a:avLst/>
          </a:prstGeom>
        </p:spPr>
      </p:pic>
      <p:pic>
        <p:nvPicPr>
          <p:cNvPr id="47" name="Picture 46"/>
          <p:cNvPicPr>
            <a:picLocks noChangeAspect="1"/>
          </p:cNvPicPr>
          <p:nvPr/>
        </p:nvPicPr>
        <p:blipFill>
          <a:blip r:embed="rId3"/>
          <a:stretch>
            <a:fillRect/>
          </a:stretch>
        </p:blipFill>
        <p:spPr>
          <a:xfrm>
            <a:off x="4699816" y="3031726"/>
            <a:ext cx="491309" cy="757322"/>
          </a:xfrm>
          <a:prstGeom prst="rect">
            <a:avLst/>
          </a:prstGeom>
        </p:spPr>
      </p:pic>
      <p:pic>
        <p:nvPicPr>
          <p:cNvPr id="48" name="Picture 47"/>
          <p:cNvPicPr>
            <a:picLocks noChangeAspect="1"/>
          </p:cNvPicPr>
          <p:nvPr/>
        </p:nvPicPr>
        <p:blipFill>
          <a:blip r:embed="rId3"/>
          <a:stretch>
            <a:fillRect/>
          </a:stretch>
        </p:blipFill>
        <p:spPr>
          <a:xfrm>
            <a:off x="2863782" y="3031726"/>
            <a:ext cx="491309" cy="757322"/>
          </a:xfrm>
          <a:prstGeom prst="rect">
            <a:avLst/>
          </a:prstGeom>
        </p:spPr>
      </p:pic>
      <p:sp>
        <p:nvSpPr>
          <p:cNvPr id="102" name="TextBox 101"/>
          <p:cNvSpPr txBox="1"/>
          <p:nvPr/>
        </p:nvSpPr>
        <p:spPr>
          <a:xfrm>
            <a:off x="1160269" y="-19388"/>
            <a:ext cx="6802659"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Recall the shared memory emulation model</a:t>
            </a:r>
          </a:p>
        </p:txBody>
      </p:sp>
      <p:sp>
        <p:nvSpPr>
          <p:cNvPr id="101" name="Rectangle 100"/>
          <p:cNvSpPr/>
          <p:nvPr/>
        </p:nvSpPr>
        <p:spPr>
          <a:xfrm>
            <a:off x="72154" y="4247771"/>
            <a:ext cx="9741092" cy="2462212"/>
          </a:xfrm>
          <a:prstGeom prst="rect">
            <a:avLst/>
          </a:prstGeom>
        </p:spPr>
        <p:txBody>
          <a:bodyPr wrap="square">
            <a:spAutoFit/>
          </a:bodyPr>
          <a:lstStyle/>
          <a:p>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Arrival at clients: arbitrary</a:t>
            </a: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latin typeface="Helvetica Neue Light"/>
                <a:cs typeface="Helvetica Neue Light"/>
              </a:rPr>
              <a:t>Channel from clients to servers</a:t>
            </a:r>
            <a:r>
              <a:rPr lang="en-US" sz="2200" dirty="0" smtClean="0">
                <a:solidFill>
                  <a:srgbClr val="0000FF"/>
                </a:solidFill>
                <a:latin typeface="Helvetica Neue Light"/>
                <a:cs typeface="Helvetica Neue Light"/>
              </a:rPr>
              <a:t>:  arbitrary (unbounded) delay, reliable</a:t>
            </a: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solidFill>
                  <a:srgbClr val="FFFFFF"/>
                </a:solidFill>
                <a:latin typeface="Helvetica Neue Light"/>
                <a:cs typeface="Helvetica Neue Light"/>
              </a:rPr>
              <a:t>Clients, servers modeled as I/O automata, protocols can be designed.</a:t>
            </a:r>
          </a:p>
          <a:p>
            <a:endParaRPr lang="en-US" sz="2200" dirty="0" smtClean="0">
              <a:latin typeface="Helvetica Neue Light"/>
              <a:cs typeface="Helvetica Neue Light"/>
            </a:endParaRPr>
          </a:p>
        </p:txBody>
      </p:sp>
      <p:sp>
        <p:nvSpPr>
          <p:cNvPr id="40" name="TextBox 39"/>
          <p:cNvSpPr txBox="1"/>
          <p:nvPr/>
        </p:nvSpPr>
        <p:spPr>
          <a:xfrm>
            <a:off x="4111625" y="3913438"/>
            <a:ext cx="1881716" cy="646331"/>
          </a:xfrm>
          <a:prstGeom prst="rect">
            <a:avLst/>
          </a:prstGeom>
          <a:noFill/>
        </p:spPr>
        <p:txBody>
          <a:bodyPr wrap="none" rtlCol="0">
            <a:spAutoFit/>
          </a:bodyPr>
          <a:lstStyle/>
          <a:p>
            <a:r>
              <a:rPr lang="en-US" dirty="0" smtClean="0">
                <a:latin typeface="Helvetica Neue Light"/>
                <a:cs typeface="Helvetica Neue Light"/>
              </a:rPr>
              <a:t>N Servers</a:t>
            </a:r>
          </a:p>
          <a:p>
            <a:r>
              <a:rPr lang="en-US" dirty="0">
                <a:latin typeface="Helvetica Neue Light"/>
                <a:cs typeface="Helvetica Neue Light"/>
              </a:rPr>
              <a:t>f</a:t>
            </a:r>
            <a:r>
              <a:rPr lang="en-US" dirty="0" smtClean="0">
                <a:latin typeface="Helvetica Neue Light"/>
                <a:cs typeface="Helvetica Neue Light"/>
              </a:rPr>
              <a:t> failures possible</a:t>
            </a:r>
            <a:endParaRPr lang="en-US" dirty="0">
              <a:latin typeface="Helvetica Neue Light"/>
              <a:cs typeface="Helvetica Neue Light"/>
            </a:endParaRPr>
          </a:p>
        </p:txBody>
      </p:sp>
    </p:spTree>
    <p:extLst>
      <p:ext uri="{BB962C8B-B14F-4D97-AF65-F5344CB8AC3E}">
        <p14:creationId xmlns:p14="http://schemas.microsoft.com/office/powerpoint/2010/main" val="1293525783"/>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136</a:t>
            </a:fld>
            <a:endParaRPr lang="en-US"/>
          </a:p>
        </p:txBody>
      </p:sp>
      <p:pic>
        <p:nvPicPr>
          <p:cNvPr id="57" name="Picture 56"/>
          <p:cNvPicPr>
            <a:picLocks noChangeAspect="1"/>
          </p:cNvPicPr>
          <p:nvPr/>
        </p:nvPicPr>
        <p:blipFill>
          <a:blip r:embed="rId2"/>
          <a:stretch>
            <a:fillRect/>
          </a:stretch>
        </p:blipFill>
        <p:spPr>
          <a:xfrm>
            <a:off x="871490" y="3325103"/>
            <a:ext cx="793749" cy="793749"/>
          </a:xfrm>
          <a:prstGeom prst="rect">
            <a:avLst/>
          </a:prstGeom>
        </p:spPr>
      </p:pic>
      <p:pic>
        <p:nvPicPr>
          <p:cNvPr id="58" name="Picture 57"/>
          <p:cNvPicPr>
            <a:picLocks noChangeAspect="1"/>
          </p:cNvPicPr>
          <p:nvPr/>
        </p:nvPicPr>
        <p:blipFill>
          <a:blip r:embed="rId2"/>
          <a:stretch>
            <a:fillRect/>
          </a:stretch>
        </p:blipFill>
        <p:spPr>
          <a:xfrm>
            <a:off x="871490" y="8161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325103"/>
            <a:ext cx="793749" cy="793749"/>
          </a:xfrm>
          <a:prstGeom prst="rect">
            <a:avLst/>
          </a:prstGeom>
        </p:spPr>
      </p:pic>
      <p:cxnSp>
        <p:nvCxnSpPr>
          <p:cNvPr id="64" name="Straight Arrow Connector 63"/>
          <p:cNvCxnSpPr>
            <a:stCxn id="58" idx="3"/>
          </p:cNvCxnSpPr>
          <p:nvPr/>
        </p:nvCxnSpPr>
        <p:spPr>
          <a:xfrm>
            <a:off x="1649043" y="12048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2048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9884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5191125" y="10554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7" idx="3"/>
          </p:cNvCxnSpPr>
          <p:nvPr/>
        </p:nvCxnSpPr>
        <p:spPr>
          <a:xfrm flipV="1">
            <a:off x="1665239" y="19884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H="1">
            <a:off x="3435350" y="10554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5191125" y="10554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2048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6845300" y="10554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2048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2266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3790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21408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6455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7" idx="3"/>
          </p:cNvCxnSpPr>
          <p:nvPr/>
        </p:nvCxnSpPr>
        <p:spPr>
          <a:xfrm flipV="1">
            <a:off x="1665239" y="19884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7" idx="3"/>
          </p:cNvCxnSpPr>
          <p:nvPr/>
        </p:nvCxnSpPr>
        <p:spPr>
          <a:xfrm flipV="1">
            <a:off x="1665239" y="21408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1649364" y="19884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111625" y="3913438"/>
            <a:ext cx="1881716" cy="646331"/>
          </a:xfrm>
          <a:prstGeom prst="rect">
            <a:avLst/>
          </a:prstGeom>
          <a:noFill/>
        </p:spPr>
        <p:txBody>
          <a:bodyPr wrap="none" rtlCol="0">
            <a:spAutoFit/>
          </a:bodyPr>
          <a:lstStyle/>
          <a:p>
            <a:r>
              <a:rPr lang="en-US" dirty="0" smtClean="0">
                <a:latin typeface="Helvetica Neue Light"/>
                <a:cs typeface="Helvetica Neue Light"/>
              </a:rPr>
              <a:t>N Servers</a:t>
            </a:r>
          </a:p>
          <a:p>
            <a:r>
              <a:rPr lang="en-US" dirty="0">
                <a:latin typeface="Helvetica Neue Light"/>
                <a:cs typeface="Helvetica Neue Light"/>
              </a:rPr>
              <a:t>f</a:t>
            </a:r>
            <a:r>
              <a:rPr lang="en-US" dirty="0" smtClean="0">
                <a:latin typeface="Helvetica Neue Light"/>
                <a:cs typeface="Helvetica Neue Light"/>
              </a:rPr>
              <a:t> failures possible</a:t>
            </a:r>
            <a:endParaRPr lang="en-US" dirty="0">
              <a:latin typeface="Helvetica Neue Light"/>
              <a:cs typeface="Helvetica Neue Light"/>
            </a:endParaRPr>
          </a:p>
        </p:txBody>
      </p:sp>
      <p:cxnSp>
        <p:nvCxnSpPr>
          <p:cNvPr id="82" name="Straight Arrow Connector 81"/>
          <p:cNvCxnSpPr>
            <a:stCxn id="58" idx="3"/>
          </p:cNvCxnSpPr>
          <p:nvPr/>
        </p:nvCxnSpPr>
        <p:spPr>
          <a:xfrm>
            <a:off x="1649043" y="12048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1801443" y="16455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2048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2048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3254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2519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10554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231106"/>
            <a:ext cx="491309" cy="757322"/>
          </a:xfrm>
          <a:prstGeom prst="rect">
            <a:avLst/>
          </a:prstGeom>
        </p:spPr>
      </p:pic>
      <p:pic>
        <p:nvPicPr>
          <p:cNvPr id="42" name="Picture 41"/>
          <p:cNvPicPr>
            <a:picLocks noChangeAspect="1"/>
          </p:cNvPicPr>
          <p:nvPr/>
        </p:nvPicPr>
        <p:blipFill>
          <a:blip r:embed="rId3"/>
          <a:stretch>
            <a:fillRect/>
          </a:stretch>
        </p:blipFill>
        <p:spPr>
          <a:xfrm>
            <a:off x="4561599" y="1266867"/>
            <a:ext cx="491309" cy="757322"/>
          </a:xfrm>
          <a:prstGeom prst="rect">
            <a:avLst/>
          </a:prstGeom>
        </p:spPr>
      </p:pic>
      <p:pic>
        <p:nvPicPr>
          <p:cNvPr id="43" name="Picture 42"/>
          <p:cNvPicPr>
            <a:picLocks noChangeAspect="1"/>
          </p:cNvPicPr>
          <p:nvPr/>
        </p:nvPicPr>
        <p:blipFill>
          <a:blip r:embed="rId3"/>
          <a:stretch>
            <a:fillRect/>
          </a:stretch>
        </p:blipFill>
        <p:spPr>
          <a:xfrm>
            <a:off x="6553200" y="1291525"/>
            <a:ext cx="491309" cy="757322"/>
          </a:xfrm>
          <a:prstGeom prst="rect">
            <a:avLst/>
          </a:prstGeom>
        </p:spPr>
      </p:pic>
      <p:pic>
        <p:nvPicPr>
          <p:cNvPr id="46" name="Picture 45"/>
          <p:cNvPicPr>
            <a:picLocks noChangeAspect="1"/>
          </p:cNvPicPr>
          <p:nvPr/>
        </p:nvPicPr>
        <p:blipFill>
          <a:blip r:embed="rId3"/>
          <a:stretch>
            <a:fillRect/>
          </a:stretch>
        </p:blipFill>
        <p:spPr>
          <a:xfrm>
            <a:off x="6489700" y="3115553"/>
            <a:ext cx="491309" cy="757322"/>
          </a:xfrm>
          <a:prstGeom prst="rect">
            <a:avLst/>
          </a:prstGeom>
        </p:spPr>
      </p:pic>
      <p:pic>
        <p:nvPicPr>
          <p:cNvPr id="47" name="Picture 46"/>
          <p:cNvPicPr>
            <a:picLocks noChangeAspect="1"/>
          </p:cNvPicPr>
          <p:nvPr/>
        </p:nvPicPr>
        <p:blipFill>
          <a:blip r:embed="rId3"/>
          <a:stretch>
            <a:fillRect/>
          </a:stretch>
        </p:blipFill>
        <p:spPr>
          <a:xfrm>
            <a:off x="4699816" y="3031726"/>
            <a:ext cx="491309" cy="757322"/>
          </a:xfrm>
          <a:prstGeom prst="rect">
            <a:avLst/>
          </a:prstGeom>
        </p:spPr>
      </p:pic>
      <p:pic>
        <p:nvPicPr>
          <p:cNvPr id="48" name="Picture 47"/>
          <p:cNvPicPr>
            <a:picLocks noChangeAspect="1"/>
          </p:cNvPicPr>
          <p:nvPr/>
        </p:nvPicPr>
        <p:blipFill>
          <a:blip r:embed="rId3"/>
          <a:stretch>
            <a:fillRect/>
          </a:stretch>
        </p:blipFill>
        <p:spPr>
          <a:xfrm>
            <a:off x="2863782" y="3031726"/>
            <a:ext cx="491309" cy="757322"/>
          </a:xfrm>
          <a:prstGeom prst="rect">
            <a:avLst/>
          </a:prstGeom>
        </p:spPr>
      </p:pic>
      <p:sp>
        <p:nvSpPr>
          <p:cNvPr id="102" name="TextBox 101"/>
          <p:cNvSpPr txBox="1"/>
          <p:nvPr/>
        </p:nvSpPr>
        <p:spPr>
          <a:xfrm>
            <a:off x="1160269" y="-19388"/>
            <a:ext cx="6802659"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Recall the shared memory emulation model</a:t>
            </a:r>
          </a:p>
        </p:txBody>
      </p:sp>
      <p:sp>
        <p:nvSpPr>
          <p:cNvPr id="101" name="Rectangle 100"/>
          <p:cNvSpPr/>
          <p:nvPr/>
        </p:nvSpPr>
        <p:spPr>
          <a:xfrm>
            <a:off x="72154" y="4247771"/>
            <a:ext cx="9741092" cy="2462212"/>
          </a:xfrm>
          <a:prstGeom prst="rect">
            <a:avLst/>
          </a:prstGeom>
        </p:spPr>
        <p:txBody>
          <a:bodyPr wrap="square">
            <a:spAutoFit/>
          </a:bodyPr>
          <a:lstStyle/>
          <a:p>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Arrival at clients: arbitrary</a:t>
            </a: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latin typeface="Helvetica Neue Light"/>
                <a:cs typeface="Helvetica Neue Light"/>
              </a:rPr>
              <a:t>Channel from clients to servers</a:t>
            </a:r>
            <a:r>
              <a:rPr lang="en-US" sz="2200" dirty="0" smtClean="0">
                <a:solidFill>
                  <a:srgbClr val="0000FF"/>
                </a:solidFill>
                <a:latin typeface="Helvetica Neue Light"/>
                <a:cs typeface="Helvetica Neue Light"/>
              </a:rPr>
              <a:t>:  arbitrary (unbounded) delay, reliable</a:t>
            </a: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solidFill>
                  <a:srgbClr val="0000FF"/>
                </a:solidFill>
                <a:latin typeface="Helvetica Neue Light"/>
                <a:cs typeface="Helvetica Neue Light"/>
              </a:rPr>
              <a:t>Clients, servers modeled as I/O automata</a:t>
            </a:r>
            <a:r>
              <a:rPr lang="en-US" sz="2200" dirty="0" smtClean="0">
                <a:latin typeface="Helvetica Neue Light"/>
                <a:cs typeface="Helvetica Neue Light"/>
              </a:rPr>
              <a:t>, protocols can be designed.</a:t>
            </a:r>
          </a:p>
          <a:p>
            <a:endParaRPr lang="en-US" sz="2200" dirty="0" smtClean="0">
              <a:latin typeface="Helvetica Neue Light"/>
              <a:cs typeface="Helvetica Neue Light"/>
            </a:endParaRPr>
          </a:p>
        </p:txBody>
      </p:sp>
    </p:spTree>
    <p:extLst>
      <p:ext uri="{BB962C8B-B14F-4D97-AF65-F5344CB8AC3E}">
        <p14:creationId xmlns:p14="http://schemas.microsoft.com/office/powerpoint/2010/main" val="1293525783"/>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02579" y="7640"/>
            <a:ext cx="6063131" cy="584776"/>
          </a:xfrm>
          <a:prstGeom prst="rect">
            <a:avLst/>
          </a:prstGeom>
          <a:noFill/>
        </p:spPr>
        <p:txBody>
          <a:bodyPr wrap="none" rtlCol="0">
            <a:spAutoFit/>
          </a:bodyPr>
          <a:lstStyle/>
          <a:p>
            <a:r>
              <a:rPr lang="en-US" sz="3200" dirty="0" smtClean="0">
                <a:latin typeface="Helvetica Neue Light"/>
                <a:cs typeface="Helvetica Neue Light"/>
              </a:rPr>
              <a:t>Shared </a:t>
            </a:r>
            <a:r>
              <a:rPr lang="en-US" sz="3200" dirty="0">
                <a:latin typeface="Helvetica Neue Light"/>
                <a:cs typeface="Helvetica Neue Light"/>
              </a:rPr>
              <a:t>Memory Emulation </a:t>
            </a:r>
            <a:r>
              <a:rPr lang="en-US" sz="3200" dirty="0" smtClean="0">
                <a:solidFill>
                  <a:srgbClr val="000000"/>
                </a:solidFill>
                <a:latin typeface="Helvetica Neue Light"/>
                <a:cs typeface="Helvetica Neue Light"/>
              </a:rPr>
              <a:t>model</a:t>
            </a:r>
          </a:p>
        </p:txBody>
      </p:sp>
      <p:sp>
        <p:nvSpPr>
          <p:cNvPr id="6" name="TextBox 5"/>
          <p:cNvSpPr txBox="1"/>
          <p:nvPr/>
        </p:nvSpPr>
        <p:spPr>
          <a:xfrm>
            <a:off x="1" y="1313158"/>
            <a:ext cx="9409174" cy="4154983"/>
          </a:xfrm>
          <a:prstGeom prst="rect">
            <a:avLst/>
          </a:prstGeom>
          <a:noFill/>
        </p:spPr>
        <p:txBody>
          <a:bodyPr wrap="square" rtlCol="0">
            <a:spAutoFit/>
          </a:bodyPr>
          <a:lstStyle/>
          <a:p>
            <a:pPr marL="457200" lvl="0" indent="-457200">
              <a:buFont typeface="Arial"/>
              <a:buChar char="•"/>
            </a:pPr>
            <a:r>
              <a:rPr lang="en-US" sz="2200" dirty="0" smtClean="0">
                <a:solidFill>
                  <a:srgbClr val="000000"/>
                </a:solidFill>
                <a:latin typeface="Helvetica Neue Light"/>
                <a:cs typeface="Helvetica Neue Light"/>
              </a:rPr>
              <a:t>Arbitrary arrival times, arbitrary delays between encoders, servers and decoders</a:t>
            </a:r>
          </a:p>
          <a:p>
            <a:pPr marL="457200" lvl="0" indent="-457200">
              <a:buFont typeface="Arial"/>
              <a:buChar char="•"/>
            </a:pPr>
            <a:endParaRPr lang="en-US" sz="2200" dirty="0" smtClean="0">
              <a:solidFill>
                <a:srgbClr val="000000"/>
              </a:solidFill>
              <a:latin typeface="Helvetica Neue Light"/>
              <a:cs typeface="Helvetica Neue Light"/>
            </a:endParaRPr>
          </a:p>
          <a:p>
            <a:pPr marL="457200" indent="-457200">
              <a:buFont typeface="Arial"/>
              <a:buChar char="•"/>
            </a:pPr>
            <a:r>
              <a:rPr lang="en-US" sz="2200" dirty="0" smtClean="0">
                <a:latin typeface="Helvetica Neue Light"/>
                <a:cs typeface="Helvetica Neue Light"/>
              </a:rPr>
              <a:t>Clients, servers modeled as I/O automata, protocols can be designed.</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200" dirty="0" smtClean="0">
                <a:latin typeface="Helvetica Neue Light"/>
                <a:cs typeface="Helvetica Neue Light"/>
              </a:rPr>
              <a:t>Storage cost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200" dirty="0" smtClean="0">
                <a:latin typeface="Helvetica Neue Light"/>
                <a:cs typeface="Helvetica Neue Light"/>
              </a:rPr>
              <a:t>Generalization of the Singleton bound. </a:t>
            </a:r>
          </a:p>
          <a:p>
            <a:endParaRPr lang="en-US" sz="2200" dirty="0">
              <a:solidFill>
                <a:srgbClr val="000000"/>
              </a:solidFill>
              <a:latin typeface="Helvetica Neue Light"/>
              <a:cs typeface="Helvetica Neue Light"/>
            </a:endParaRPr>
          </a:p>
          <a:p>
            <a:endParaRPr lang="en-US" sz="2200" dirty="0">
              <a:solidFill>
                <a:srgbClr val="000000"/>
              </a:solidFill>
              <a:latin typeface="Helvetica Neue Light"/>
              <a:cs typeface="Helvetica Neue Light"/>
            </a:endParaRPr>
          </a:p>
          <a:p>
            <a:pPr marL="457200" lvl="0" indent="-457200">
              <a:buFont typeface="Arial"/>
              <a:buChar char="•"/>
            </a:pPr>
            <a:endParaRPr lang="en-US" sz="2200" dirty="0">
              <a:solidFill>
                <a:srgbClr val="000000"/>
              </a:solidFill>
              <a:latin typeface="Helvetica Neue Light"/>
              <a:cs typeface="Helvetica Neue Light"/>
            </a:endParaRPr>
          </a:p>
          <a:p>
            <a:pPr marL="285750" indent="-285750">
              <a:buFont typeface="Arial"/>
              <a:buChar char="•"/>
            </a:pPr>
            <a:endParaRPr lang="en-US" sz="2200" dirty="0"/>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87" y="2999770"/>
            <a:ext cx="1489906" cy="465596"/>
          </a:xfrm>
          <a:prstGeom prst="rect">
            <a:avLst/>
          </a:prstGeom>
        </p:spPr>
      </p:pic>
      <p:sp>
        <p:nvSpPr>
          <p:cNvPr id="8" name="Rectangle 7"/>
          <p:cNvSpPr/>
          <p:nvPr/>
        </p:nvSpPr>
        <p:spPr>
          <a:xfrm>
            <a:off x="0" y="2999770"/>
            <a:ext cx="9144000" cy="3858230"/>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915647" y="6150393"/>
            <a:ext cx="3696752" cy="369332"/>
          </a:xfrm>
          <a:prstGeom prst="rect">
            <a:avLst/>
          </a:prstGeom>
          <a:noFill/>
        </p:spPr>
        <p:txBody>
          <a:bodyPr wrap="none" rtlCol="0">
            <a:spAutoFit/>
          </a:bodyPr>
          <a:lstStyle/>
          <a:p>
            <a:r>
              <a:rPr lang="en-US" dirty="0" smtClean="0">
                <a:latin typeface="Helvetica Neue Light"/>
                <a:cs typeface="Helvetica Neue Light"/>
              </a:rPr>
              <a:t>[C-Lynch-Wang, ACM PODC 2016]</a:t>
            </a:r>
            <a:endParaRPr lang="en-US" dirty="0">
              <a:latin typeface="Helvetica Neue Light"/>
              <a:cs typeface="Helvetica Neue Light"/>
            </a:endParaRPr>
          </a:p>
        </p:txBody>
      </p:sp>
    </p:spTree>
    <p:extLst>
      <p:ext uri="{BB962C8B-B14F-4D97-AF65-F5344CB8AC3E}">
        <p14:creationId xmlns:p14="http://schemas.microsoft.com/office/powerpoint/2010/main" val="3421640362"/>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13158"/>
            <a:ext cx="9409174" cy="5078313"/>
          </a:xfrm>
          <a:prstGeom prst="rect">
            <a:avLst/>
          </a:prstGeom>
          <a:noFill/>
        </p:spPr>
        <p:txBody>
          <a:bodyPr wrap="square" rtlCol="0">
            <a:spAutoFit/>
          </a:bodyPr>
          <a:lstStyle/>
          <a:p>
            <a:pPr marL="457200" lvl="0" indent="-457200">
              <a:buFont typeface="Arial"/>
              <a:buChar char="•"/>
            </a:pPr>
            <a:r>
              <a:rPr lang="en-US" sz="2200" dirty="0" smtClean="0">
                <a:solidFill>
                  <a:srgbClr val="000000"/>
                </a:solidFill>
                <a:latin typeface="Helvetica Neue Light"/>
                <a:cs typeface="Helvetica Neue Light"/>
              </a:rPr>
              <a:t>Arbitrary arrival times, </a:t>
            </a:r>
            <a:r>
              <a:rPr lang="en-US" sz="2200" dirty="0">
                <a:solidFill>
                  <a:srgbClr val="000000"/>
                </a:solidFill>
                <a:latin typeface="Helvetica Neue Light"/>
                <a:cs typeface="Helvetica Neue Light"/>
              </a:rPr>
              <a:t>arbitrary </a:t>
            </a:r>
            <a:r>
              <a:rPr lang="en-US" sz="2200" dirty="0" smtClean="0">
                <a:solidFill>
                  <a:srgbClr val="000000"/>
                </a:solidFill>
                <a:latin typeface="Helvetica Neue Light"/>
                <a:cs typeface="Helvetica Neue Light"/>
              </a:rPr>
              <a:t>delays between encoders, servers and decoders</a:t>
            </a:r>
          </a:p>
          <a:p>
            <a:pPr marL="457200" lvl="0" indent="-457200">
              <a:buFont typeface="Arial"/>
              <a:buChar char="•"/>
            </a:pPr>
            <a:endParaRPr lang="en-US" sz="2200" dirty="0" smtClean="0">
              <a:solidFill>
                <a:srgbClr val="000000"/>
              </a:solidFill>
              <a:latin typeface="Helvetica Neue Light"/>
              <a:cs typeface="Helvetica Neue Light"/>
            </a:endParaRPr>
          </a:p>
          <a:p>
            <a:pPr marL="457200" indent="-457200">
              <a:buFont typeface="Arial"/>
              <a:buChar char="•"/>
            </a:pPr>
            <a:r>
              <a:rPr lang="en-US" sz="2200" dirty="0" smtClean="0">
                <a:latin typeface="Helvetica Neue Light"/>
                <a:cs typeface="Helvetica Neue Light"/>
              </a:rPr>
              <a:t>Clients, servers modeled </a:t>
            </a:r>
            <a:r>
              <a:rPr lang="en-US" sz="2200" dirty="0">
                <a:latin typeface="Helvetica Neue Light"/>
                <a:cs typeface="Helvetica Neue Light"/>
              </a:rPr>
              <a:t>as I/O automata, </a:t>
            </a:r>
            <a:r>
              <a:rPr lang="en-US" sz="2200" dirty="0" smtClean="0">
                <a:latin typeface="Helvetica Neue Light"/>
                <a:cs typeface="Helvetica Neue Light"/>
              </a:rPr>
              <a:t>protocols </a:t>
            </a:r>
            <a:r>
              <a:rPr lang="en-US" sz="2200" dirty="0">
                <a:latin typeface="Helvetica Neue Light"/>
                <a:cs typeface="Helvetica Neue Light"/>
              </a:rPr>
              <a:t>can be designed</a:t>
            </a:r>
            <a:r>
              <a:rPr lang="en-US" sz="2200" dirty="0" smtClean="0">
                <a:latin typeface="Helvetica Neue Light"/>
                <a:cs typeface="Helvetica Neue Light"/>
              </a:rPr>
              <a: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latin typeface="Helvetica Neue Light"/>
                <a:cs typeface="Helvetica Neue Light"/>
              </a:rPr>
              <a:t>Per-server storage cost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solidFill>
                  <a:srgbClr val="FFFFFF"/>
                </a:solidFill>
                <a:latin typeface="Helvetica Neue Light"/>
                <a:cs typeface="Helvetica Neue Light"/>
              </a:rPr>
              <a:t>Generalization of the Singleton bound. </a:t>
            </a:r>
          </a:p>
          <a:p>
            <a:pPr marL="457200" indent="-457200">
              <a:buFont typeface="Arial"/>
              <a:buChar char="•"/>
            </a:pPr>
            <a:endParaRPr lang="en-US" sz="2600" dirty="0">
              <a:solidFill>
                <a:srgbClr val="FFFFFF"/>
              </a:solidFill>
              <a:latin typeface="Helvetica Neue Light"/>
              <a:cs typeface="Helvetica Neue Light"/>
            </a:endParaRPr>
          </a:p>
          <a:p>
            <a:pPr marL="457200" indent="-457200">
              <a:buFont typeface="Arial"/>
              <a:buChar char="•"/>
            </a:pPr>
            <a:r>
              <a:rPr lang="en-US" sz="2600" dirty="0" smtClean="0">
                <a:solidFill>
                  <a:srgbClr val="FFFFFF"/>
                </a:solidFill>
                <a:latin typeface="Helvetica Neue Light"/>
                <a:cs typeface="Helvetica Neue Light"/>
              </a:rPr>
              <a:t>Non-trivial due to interactive nature</a:t>
            </a:r>
          </a:p>
          <a:p>
            <a:endParaRPr lang="en-US" sz="2200" dirty="0">
              <a:solidFill>
                <a:srgbClr val="000000"/>
              </a:solidFill>
              <a:latin typeface="Helvetica Neue Light"/>
              <a:cs typeface="Helvetica Neue Light"/>
            </a:endParaRPr>
          </a:p>
          <a:p>
            <a:endParaRPr lang="en-US" sz="2200" dirty="0">
              <a:solidFill>
                <a:srgbClr val="000000"/>
              </a:solidFill>
              <a:latin typeface="Helvetica Neue Light"/>
              <a:cs typeface="Helvetica Neue Light"/>
            </a:endParaRPr>
          </a:p>
          <a:p>
            <a:pPr marL="457200" lvl="0" indent="-457200">
              <a:buFont typeface="Arial"/>
              <a:buChar char="•"/>
            </a:pPr>
            <a:endParaRPr lang="en-US" sz="2200" dirty="0">
              <a:solidFill>
                <a:srgbClr val="000000"/>
              </a:solidFill>
              <a:latin typeface="Helvetica Neue Light"/>
              <a:cs typeface="Helvetica Neue Light"/>
            </a:endParaRPr>
          </a:p>
          <a:p>
            <a:pPr marL="285750" indent="-285750">
              <a:buFont typeface="Arial"/>
              <a:buChar char="•"/>
            </a:pPr>
            <a:endParaRPr lang="en-US" sz="2200" dirty="0"/>
          </a:p>
        </p:txBody>
      </p:sp>
      <p:sp>
        <p:nvSpPr>
          <p:cNvPr id="8" name="TextBox 7"/>
          <p:cNvSpPr txBox="1"/>
          <p:nvPr/>
        </p:nvSpPr>
        <p:spPr>
          <a:xfrm>
            <a:off x="4915647" y="6150393"/>
            <a:ext cx="3696752" cy="369332"/>
          </a:xfrm>
          <a:prstGeom prst="rect">
            <a:avLst/>
          </a:prstGeom>
          <a:noFill/>
        </p:spPr>
        <p:txBody>
          <a:bodyPr wrap="none" rtlCol="0">
            <a:spAutoFit/>
          </a:bodyPr>
          <a:lstStyle/>
          <a:p>
            <a:r>
              <a:rPr lang="en-US" dirty="0" smtClean="0">
                <a:latin typeface="Helvetica Neue Light"/>
                <a:cs typeface="Helvetica Neue Light"/>
              </a:rPr>
              <a:t>[C-Lynch-Wang, ACM PODC 2016]</a:t>
            </a:r>
            <a:endParaRPr lang="en-US" dirty="0">
              <a:latin typeface="Helvetica Neue Light"/>
              <a:cs typeface="Helvetica Neue Light"/>
            </a:endParaRP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85" y="3042254"/>
            <a:ext cx="1860865" cy="486688"/>
          </a:xfrm>
          <a:prstGeom prst="rect">
            <a:avLst/>
          </a:prstGeom>
        </p:spPr>
      </p:pic>
      <p:sp>
        <p:nvSpPr>
          <p:cNvPr id="9" name="TextBox 8"/>
          <p:cNvSpPr txBox="1"/>
          <p:nvPr/>
        </p:nvSpPr>
        <p:spPr>
          <a:xfrm>
            <a:off x="2002579" y="7640"/>
            <a:ext cx="6063131" cy="584776"/>
          </a:xfrm>
          <a:prstGeom prst="rect">
            <a:avLst/>
          </a:prstGeom>
          <a:noFill/>
        </p:spPr>
        <p:txBody>
          <a:bodyPr wrap="none" rtlCol="0">
            <a:spAutoFit/>
          </a:bodyPr>
          <a:lstStyle/>
          <a:p>
            <a:r>
              <a:rPr lang="en-US" sz="3200" dirty="0" smtClean="0">
                <a:latin typeface="Helvetica Neue Light"/>
                <a:cs typeface="Helvetica Neue Light"/>
              </a:rPr>
              <a:t>Shared </a:t>
            </a:r>
            <a:r>
              <a:rPr lang="en-US" sz="3200" dirty="0">
                <a:latin typeface="Helvetica Neue Light"/>
                <a:cs typeface="Helvetica Neue Light"/>
              </a:rPr>
              <a:t>Memory Emulation </a:t>
            </a:r>
            <a:r>
              <a:rPr lang="en-US" sz="3200" dirty="0" smtClean="0">
                <a:solidFill>
                  <a:srgbClr val="000000"/>
                </a:solidFill>
                <a:latin typeface="Helvetica Neue Light"/>
                <a:cs typeface="Helvetica Neue Light"/>
              </a:rPr>
              <a:t>model</a:t>
            </a:r>
          </a:p>
        </p:txBody>
      </p:sp>
    </p:spTree>
    <p:extLst>
      <p:ext uri="{BB962C8B-B14F-4D97-AF65-F5344CB8AC3E}">
        <p14:creationId xmlns:p14="http://schemas.microsoft.com/office/powerpoint/2010/main" val="1688543394"/>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13158"/>
            <a:ext cx="9409174" cy="5078313"/>
          </a:xfrm>
          <a:prstGeom prst="rect">
            <a:avLst/>
          </a:prstGeom>
          <a:noFill/>
        </p:spPr>
        <p:txBody>
          <a:bodyPr wrap="square" rtlCol="0">
            <a:spAutoFit/>
          </a:bodyPr>
          <a:lstStyle/>
          <a:p>
            <a:pPr marL="457200" lvl="0" indent="-457200">
              <a:buFont typeface="Arial"/>
              <a:buChar char="•"/>
            </a:pPr>
            <a:r>
              <a:rPr lang="en-US" sz="2200" dirty="0" smtClean="0">
                <a:solidFill>
                  <a:srgbClr val="000000"/>
                </a:solidFill>
                <a:latin typeface="Helvetica Neue Light"/>
                <a:cs typeface="Helvetica Neue Light"/>
              </a:rPr>
              <a:t>Arbitrary arrival times, </a:t>
            </a:r>
            <a:r>
              <a:rPr lang="en-US" sz="2200" dirty="0">
                <a:solidFill>
                  <a:srgbClr val="000000"/>
                </a:solidFill>
                <a:latin typeface="Helvetica Neue Light"/>
                <a:cs typeface="Helvetica Neue Light"/>
              </a:rPr>
              <a:t>arbitrary </a:t>
            </a:r>
            <a:r>
              <a:rPr lang="en-US" sz="2200" dirty="0" smtClean="0">
                <a:solidFill>
                  <a:srgbClr val="000000"/>
                </a:solidFill>
                <a:latin typeface="Helvetica Neue Light"/>
                <a:cs typeface="Helvetica Neue Light"/>
              </a:rPr>
              <a:t>delays between encoders, servers and decoders</a:t>
            </a:r>
          </a:p>
          <a:p>
            <a:pPr marL="457200" lvl="0" indent="-457200">
              <a:buFont typeface="Arial"/>
              <a:buChar char="•"/>
            </a:pPr>
            <a:endParaRPr lang="en-US" sz="2200" dirty="0" smtClean="0">
              <a:solidFill>
                <a:srgbClr val="000000"/>
              </a:solidFill>
              <a:latin typeface="Helvetica Neue Light"/>
              <a:cs typeface="Helvetica Neue Light"/>
            </a:endParaRPr>
          </a:p>
          <a:p>
            <a:pPr marL="457200" indent="-457200">
              <a:buFont typeface="Arial"/>
              <a:buChar char="•"/>
            </a:pPr>
            <a:r>
              <a:rPr lang="en-US" sz="2200" dirty="0" smtClean="0">
                <a:latin typeface="Helvetica Neue Light"/>
                <a:cs typeface="Helvetica Neue Light"/>
              </a:rPr>
              <a:t>Clients, servers modeled </a:t>
            </a:r>
            <a:r>
              <a:rPr lang="en-US" sz="2200" dirty="0">
                <a:latin typeface="Helvetica Neue Light"/>
                <a:cs typeface="Helvetica Neue Light"/>
              </a:rPr>
              <a:t>as I/O automata, </a:t>
            </a:r>
            <a:r>
              <a:rPr lang="en-US" sz="2200" dirty="0" smtClean="0">
                <a:latin typeface="Helvetica Neue Light"/>
                <a:cs typeface="Helvetica Neue Light"/>
              </a:rPr>
              <a:t>protocols </a:t>
            </a:r>
            <a:r>
              <a:rPr lang="en-US" sz="2200" dirty="0">
                <a:latin typeface="Helvetica Neue Light"/>
                <a:cs typeface="Helvetica Neue Light"/>
              </a:rPr>
              <a:t>can be designed</a:t>
            </a:r>
            <a:r>
              <a:rPr lang="en-US" sz="2200" dirty="0" smtClean="0">
                <a:latin typeface="Helvetica Neue Light"/>
                <a:cs typeface="Helvetica Neue Light"/>
              </a:rPr>
              <a: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a:latin typeface="Helvetica Neue Light"/>
                <a:cs typeface="Helvetica Neue Light"/>
              </a:rPr>
              <a:t>Per-server storage cost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latin typeface="Helvetica Neue Light"/>
                <a:cs typeface="Helvetica Neue Light"/>
              </a:rPr>
              <a:t>Generalization of the Singleton bound. </a:t>
            </a:r>
          </a:p>
          <a:p>
            <a:pPr marL="457200" indent="-457200">
              <a:buFont typeface="Arial"/>
              <a:buChar char="•"/>
            </a:pPr>
            <a:endParaRPr lang="en-US" sz="2600" dirty="0">
              <a:latin typeface="Helvetica Neue Light"/>
              <a:cs typeface="Helvetica Neue Light"/>
            </a:endParaRPr>
          </a:p>
          <a:p>
            <a:pPr marL="457200" indent="-457200">
              <a:buFont typeface="Arial"/>
              <a:buChar char="•"/>
            </a:pPr>
            <a:r>
              <a:rPr lang="en-US" sz="2600" dirty="0" smtClean="0">
                <a:latin typeface="Helvetica Neue Light"/>
                <a:cs typeface="Helvetica Neue Light"/>
              </a:rPr>
              <a:t>Non-trivial due to interactive nature</a:t>
            </a:r>
          </a:p>
          <a:p>
            <a:endParaRPr lang="en-US" sz="2200" dirty="0">
              <a:solidFill>
                <a:srgbClr val="000000"/>
              </a:solidFill>
              <a:latin typeface="Helvetica Neue Light"/>
              <a:cs typeface="Helvetica Neue Light"/>
            </a:endParaRPr>
          </a:p>
          <a:p>
            <a:endParaRPr lang="en-US" sz="2200" dirty="0">
              <a:solidFill>
                <a:srgbClr val="000000"/>
              </a:solidFill>
              <a:latin typeface="Helvetica Neue Light"/>
              <a:cs typeface="Helvetica Neue Light"/>
            </a:endParaRPr>
          </a:p>
          <a:p>
            <a:pPr marL="457200" lvl="0" indent="-457200">
              <a:buFont typeface="Arial"/>
              <a:buChar char="•"/>
            </a:pPr>
            <a:endParaRPr lang="en-US" sz="2200" dirty="0">
              <a:solidFill>
                <a:srgbClr val="000000"/>
              </a:solidFill>
              <a:latin typeface="Helvetica Neue Light"/>
              <a:cs typeface="Helvetica Neue Light"/>
            </a:endParaRPr>
          </a:p>
          <a:p>
            <a:pPr marL="285750" indent="-285750">
              <a:buFont typeface="Arial"/>
              <a:buChar char="•"/>
            </a:pPr>
            <a:endParaRPr lang="en-US" sz="2200" dirty="0"/>
          </a:p>
        </p:txBody>
      </p:sp>
      <p:sp>
        <p:nvSpPr>
          <p:cNvPr id="8" name="TextBox 7"/>
          <p:cNvSpPr txBox="1"/>
          <p:nvPr/>
        </p:nvSpPr>
        <p:spPr>
          <a:xfrm>
            <a:off x="4915647" y="6150393"/>
            <a:ext cx="3696752" cy="369332"/>
          </a:xfrm>
          <a:prstGeom prst="rect">
            <a:avLst/>
          </a:prstGeom>
          <a:noFill/>
        </p:spPr>
        <p:txBody>
          <a:bodyPr wrap="none" rtlCol="0">
            <a:spAutoFit/>
          </a:bodyPr>
          <a:lstStyle/>
          <a:p>
            <a:r>
              <a:rPr lang="en-US" dirty="0" smtClean="0">
                <a:latin typeface="Helvetica Neue Light"/>
                <a:cs typeface="Helvetica Neue Light"/>
              </a:rPr>
              <a:t>[C-Lynch-Wang, ACM PODC 2016]</a:t>
            </a:r>
            <a:endParaRPr lang="en-US" dirty="0">
              <a:latin typeface="Helvetica Neue Light"/>
              <a:cs typeface="Helvetica Neue Light"/>
            </a:endParaRPr>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85" y="3042254"/>
            <a:ext cx="1860865" cy="486688"/>
          </a:xfrm>
          <a:prstGeom prst="rect">
            <a:avLst/>
          </a:prstGeom>
        </p:spPr>
      </p:pic>
      <p:sp>
        <p:nvSpPr>
          <p:cNvPr id="11" name="TextBox 10"/>
          <p:cNvSpPr txBox="1"/>
          <p:nvPr/>
        </p:nvSpPr>
        <p:spPr>
          <a:xfrm>
            <a:off x="2002579" y="7640"/>
            <a:ext cx="6063131" cy="584776"/>
          </a:xfrm>
          <a:prstGeom prst="rect">
            <a:avLst/>
          </a:prstGeom>
          <a:noFill/>
        </p:spPr>
        <p:txBody>
          <a:bodyPr wrap="none" rtlCol="0">
            <a:spAutoFit/>
          </a:bodyPr>
          <a:lstStyle/>
          <a:p>
            <a:r>
              <a:rPr lang="en-US" sz="3200" dirty="0" smtClean="0">
                <a:latin typeface="Helvetica Neue Light"/>
                <a:cs typeface="Helvetica Neue Light"/>
              </a:rPr>
              <a:t>Shared </a:t>
            </a:r>
            <a:r>
              <a:rPr lang="en-US" sz="3200" dirty="0">
                <a:latin typeface="Helvetica Neue Light"/>
                <a:cs typeface="Helvetica Neue Light"/>
              </a:rPr>
              <a:t>Memory Emulation </a:t>
            </a:r>
            <a:r>
              <a:rPr lang="en-US" sz="3200" dirty="0" smtClean="0">
                <a:solidFill>
                  <a:srgbClr val="000000"/>
                </a:solidFill>
                <a:latin typeface="Helvetica Neue Light"/>
                <a:cs typeface="Helvetica Neue Light"/>
              </a:rPr>
              <a:t>model</a:t>
            </a:r>
          </a:p>
        </p:txBody>
      </p:sp>
    </p:spTree>
    <p:extLst>
      <p:ext uri="{BB962C8B-B14F-4D97-AF65-F5344CB8AC3E}">
        <p14:creationId xmlns:p14="http://schemas.microsoft.com/office/powerpoint/2010/main" val="4116073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Table of Contents	</a:t>
            </a:r>
            <a:endParaRPr lang="en-US" sz="3200" dirty="0">
              <a:latin typeface="Helvetica Neue Light"/>
              <a:cs typeface="Helvetica Neue Light"/>
            </a:endParaRPr>
          </a:p>
        </p:txBody>
      </p:sp>
      <p:sp>
        <p:nvSpPr>
          <p:cNvPr id="5" name="Content Placeholder 2"/>
          <p:cNvSpPr>
            <a:spLocks noGrp="1"/>
          </p:cNvSpPr>
          <p:nvPr>
            <p:ph idx="1"/>
          </p:nvPr>
        </p:nvSpPr>
        <p:spPr>
          <a:xfrm>
            <a:off x="226299" y="744933"/>
            <a:ext cx="8735505" cy="5384815"/>
          </a:xfrm>
        </p:spPr>
        <p:txBody>
          <a:bodyPr>
            <a:normAutofit fontScale="92500" lnSpcReduction="20000"/>
          </a:bodyPr>
          <a:lstStyle/>
          <a:p>
            <a:pPr lvl="1"/>
            <a:endParaRPr lang="en-US" sz="2000" dirty="0" smtClean="0">
              <a:latin typeface="Helvetica Neue Light"/>
              <a:cs typeface="Helvetica Neue Light"/>
            </a:endParaRPr>
          </a:p>
          <a:p>
            <a:r>
              <a:rPr lang="en-US" sz="2400" dirty="0">
                <a:latin typeface="Helvetica Neue Light"/>
                <a:cs typeface="Helvetica Neue Light"/>
              </a:rPr>
              <a:t>Main theme and goal</a:t>
            </a:r>
            <a:endParaRPr lang="en-US" sz="2000" dirty="0">
              <a:latin typeface="Helvetica Neue Light"/>
              <a:cs typeface="Helvetica Neue Light"/>
            </a:endParaRPr>
          </a:p>
          <a:p>
            <a:pPr lvl="1"/>
            <a:r>
              <a:rPr lang="en-US" sz="2000" dirty="0" smtClean="0">
                <a:solidFill>
                  <a:schemeClr val="bg1"/>
                </a:solidFill>
                <a:latin typeface="Helvetica Neue Light"/>
                <a:cs typeface="Helvetica Neue Light"/>
              </a:rPr>
              <a:t>Distributed algorithms</a:t>
            </a:r>
          </a:p>
          <a:p>
            <a:pPr lvl="1"/>
            <a:r>
              <a:rPr lang="en-US" sz="2000" dirty="0" smtClean="0">
                <a:solidFill>
                  <a:schemeClr val="bg1"/>
                </a:solidFill>
                <a:latin typeface="Helvetica Neue Light"/>
                <a:cs typeface="Helvetica Neue Light"/>
              </a:rPr>
              <a:t>Shared memory emulation problem.</a:t>
            </a:r>
          </a:p>
          <a:p>
            <a:pPr lvl="1"/>
            <a:r>
              <a:rPr lang="en-US" sz="2000" dirty="0" smtClean="0">
                <a:solidFill>
                  <a:schemeClr val="bg1"/>
                </a:solidFill>
                <a:latin typeface="Helvetica Neue Light"/>
                <a:cs typeface="Helvetica Neue Light"/>
              </a:rPr>
              <a:t>Applications to key-value stores</a:t>
            </a: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Shared Memory Emulation in Distributed Computing</a:t>
            </a:r>
          </a:p>
          <a:p>
            <a:pPr lvl="1"/>
            <a:r>
              <a:rPr lang="en-US" sz="2000" dirty="0" smtClean="0">
                <a:solidFill>
                  <a:srgbClr val="FFFFFF"/>
                </a:solidFill>
                <a:latin typeface="Helvetica Neue Light"/>
                <a:cs typeface="Helvetica Neue Light"/>
              </a:rPr>
              <a:t>The concept of consistency</a:t>
            </a:r>
          </a:p>
          <a:p>
            <a:pPr lvl="1"/>
            <a:r>
              <a:rPr lang="en-US" sz="2000" dirty="0" smtClean="0">
                <a:solidFill>
                  <a:srgbClr val="FFFFFF"/>
                </a:solidFill>
                <a:latin typeface="Helvetica Neue Light"/>
                <a:cs typeface="Helvetica Neue Light"/>
              </a:rPr>
              <a:t>Overview of replication-based shared memory emulation algorithms</a:t>
            </a:r>
          </a:p>
          <a:p>
            <a:pPr lvl="1"/>
            <a:r>
              <a:rPr lang="en-US" sz="2000" dirty="0" smtClean="0">
                <a:solidFill>
                  <a:srgbClr val="FFFFFF"/>
                </a:solidFill>
                <a:latin typeface="Helvetica Neue Light"/>
                <a:cs typeface="Helvetica Neue Light"/>
              </a:rPr>
              <a:t>Challenges of erasure </a:t>
            </a:r>
            <a:r>
              <a:rPr lang="en-US" sz="2000" dirty="0">
                <a:solidFill>
                  <a:srgbClr val="FFFFFF"/>
                </a:solidFill>
                <a:latin typeface="Helvetica Neue Light"/>
                <a:cs typeface="Helvetica Neue Light"/>
              </a:rPr>
              <a:t>c</a:t>
            </a:r>
            <a:r>
              <a:rPr lang="en-US" sz="2000" dirty="0" smtClean="0">
                <a:solidFill>
                  <a:srgbClr val="FFFFFF"/>
                </a:solidFill>
                <a:latin typeface="Helvetica Neue Light"/>
                <a:cs typeface="Helvetica Neue Light"/>
              </a:rPr>
              <a:t>oding </a:t>
            </a:r>
            <a:r>
              <a:rPr lang="en-US" sz="2000" dirty="0">
                <a:solidFill>
                  <a:srgbClr val="FFFFFF"/>
                </a:solidFill>
                <a:latin typeface="Helvetica Neue Light"/>
                <a:cs typeface="Helvetica Neue Light"/>
              </a:rPr>
              <a:t>b</a:t>
            </a:r>
            <a:r>
              <a:rPr lang="en-US" sz="2000" dirty="0" smtClean="0">
                <a:solidFill>
                  <a:srgbClr val="FFFFFF"/>
                </a:solidFill>
                <a:latin typeface="Helvetica Neue Light"/>
                <a:cs typeface="Helvetica Neue Light"/>
              </a:rPr>
              <a:t>ased shared memory emulation</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Information-Theoretic Framework</a:t>
            </a:r>
            <a:endParaRPr lang="en-US" sz="2000" dirty="0" smtClean="0">
              <a:latin typeface="Helvetica Neue Light"/>
              <a:cs typeface="Helvetica Neue Light"/>
            </a:endParaRPr>
          </a:p>
          <a:p>
            <a:pPr lvl="1"/>
            <a:r>
              <a:rPr lang="en-US" sz="2000" dirty="0" smtClean="0">
                <a:solidFill>
                  <a:srgbClr val="FFFFFF"/>
                </a:solidFill>
                <a:latin typeface="Helvetica Neue Light"/>
                <a:cs typeface="Helvetica Neue Light"/>
              </a:rPr>
              <a:t>Toy Model for distributed algorithms</a:t>
            </a:r>
          </a:p>
          <a:p>
            <a:pPr lvl="1"/>
            <a:r>
              <a:rPr lang="en-US" sz="2000" dirty="0" smtClean="0">
                <a:solidFill>
                  <a:srgbClr val="FFFFFF"/>
                </a:solidFill>
                <a:latin typeface="Helvetica Neue Light"/>
                <a:cs typeface="Helvetica Neue Light"/>
              </a:rPr>
              <a:t>Multi-version Coding</a:t>
            </a:r>
          </a:p>
          <a:p>
            <a:pPr lvl="1"/>
            <a:r>
              <a:rPr lang="en-US" sz="2000" dirty="0" smtClean="0">
                <a:solidFill>
                  <a:srgbClr val="FFFFFF"/>
                </a:solidFill>
                <a:latin typeface="Helvetica Neue Light"/>
                <a:cs typeface="Helvetica Neue Light"/>
              </a:rPr>
              <a:t>Closing the loop: connection to distributed algorithms</a:t>
            </a:r>
          </a:p>
          <a:p>
            <a:pPr marL="457200" lvl="1" indent="0">
              <a:buNone/>
            </a:pPr>
            <a:endParaRPr lang="en-US" sz="2000" dirty="0" smtClean="0">
              <a:solidFill>
                <a:srgbClr val="FFFFFF"/>
              </a:solidFill>
              <a:latin typeface="Helvetica Neue Light"/>
              <a:cs typeface="Helvetica Neue Light"/>
            </a:endParaRPr>
          </a:p>
          <a:p>
            <a:r>
              <a:rPr lang="en-US" sz="2400" dirty="0" smtClean="0">
                <a:latin typeface="Helvetica Neue Light"/>
                <a:cs typeface="Helvetica Neue Light"/>
              </a:rPr>
              <a:t>Directions of Future Research</a:t>
            </a: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4" name="Rectangle 3"/>
          <p:cNvSpPr/>
          <p:nvPr/>
        </p:nvSpPr>
        <p:spPr>
          <a:xfrm>
            <a:off x="226299" y="973667"/>
            <a:ext cx="3132145" cy="508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621926"/>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13158"/>
            <a:ext cx="9143999" cy="5293756"/>
          </a:xfrm>
          <a:prstGeom prst="rect">
            <a:avLst/>
          </a:prstGeom>
          <a:noFill/>
        </p:spPr>
        <p:txBody>
          <a:bodyPr wrap="square" rtlCol="0">
            <a:spAutoFit/>
          </a:bodyPr>
          <a:lstStyle/>
          <a:p>
            <a:pPr marL="457200" lvl="0" indent="-457200">
              <a:buFont typeface="Arial"/>
              <a:buChar char="•"/>
            </a:pPr>
            <a:r>
              <a:rPr lang="en-US" sz="2200" dirty="0" smtClean="0">
                <a:solidFill>
                  <a:srgbClr val="000000"/>
                </a:solidFill>
                <a:latin typeface="Helvetica Neue Light"/>
                <a:cs typeface="Helvetica Neue Light"/>
              </a:rPr>
              <a:t>Arbitrary arrival times, </a:t>
            </a:r>
            <a:r>
              <a:rPr lang="en-US" sz="2200" dirty="0">
                <a:solidFill>
                  <a:srgbClr val="000000"/>
                </a:solidFill>
                <a:latin typeface="Helvetica Neue Light"/>
                <a:cs typeface="Helvetica Neue Light"/>
              </a:rPr>
              <a:t>arbitrary </a:t>
            </a:r>
            <a:r>
              <a:rPr lang="en-US" sz="2200" dirty="0" smtClean="0">
                <a:solidFill>
                  <a:srgbClr val="000000"/>
                </a:solidFill>
                <a:latin typeface="Helvetica Neue Light"/>
                <a:cs typeface="Helvetica Neue Light"/>
              </a:rPr>
              <a:t>delays between encoders, servers and decoders</a:t>
            </a:r>
          </a:p>
          <a:p>
            <a:pPr marL="457200" lvl="0" indent="-457200">
              <a:buFont typeface="Arial"/>
              <a:buChar char="•"/>
            </a:pPr>
            <a:endParaRPr lang="en-US" sz="2200" dirty="0" smtClean="0">
              <a:solidFill>
                <a:srgbClr val="000000"/>
              </a:solidFill>
              <a:latin typeface="Helvetica Neue Light"/>
              <a:cs typeface="Helvetica Neue Light"/>
            </a:endParaRPr>
          </a:p>
          <a:p>
            <a:pPr marL="457200" indent="-457200">
              <a:buFont typeface="Arial"/>
              <a:buChar char="•"/>
            </a:pPr>
            <a:r>
              <a:rPr lang="en-US" sz="2200" dirty="0" smtClean="0">
                <a:latin typeface="Helvetica Neue Light"/>
                <a:cs typeface="Helvetica Neue Light"/>
              </a:rPr>
              <a:t>Clients, servers modeled </a:t>
            </a:r>
            <a:r>
              <a:rPr lang="en-US" sz="2200" dirty="0">
                <a:latin typeface="Helvetica Neue Light"/>
                <a:cs typeface="Helvetica Neue Light"/>
              </a:rPr>
              <a:t>as I/O automata, </a:t>
            </a:r>
            <a:r>
              <a:rPr lang="en-US" sz="2200" dirty="0" smtClean="0">
                <a:latin typeface="Helvetica Neue Light"/>
                <a:cs typeface="Helvetica Neue Light"/>
              </a:rPr>
              <a:t>protocols </a:t>
            </a:r>
            <a:r>
              <a:rPr lang="en-US" sz="2200" dirty="0">
                <a:latin typeface="Helvetica Neue Light"/>
                <a:cs typeface="Helvetica Neue Light"/>
              </a:rPr>
              <a:t>can be designed</a:t>
            </a:r>
            <a:r>
              <a:rPr lang="en-US" sz="2200" dirty="0" smtClean="0">
                <a:latin typeface="Helvetica Neue Light"/>
                <a:cs typeface="Helvetica Neue Light"/>
              </a:rPr>
              <a: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latin typeface="Helvetica Neue Light"/>
                <a:cs typeface="Helvetica Neue Light"/>
              </a:rPr>
              <a:t>Per-server storage cost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solidFill>
                  <a:srgbClr val="3366FF"/>
                </a:solidFill>
                <a:latin typeface="Helvetica Neue Light"/>
                <a:cs typeface="Helvetica Neue Light"/>
              </a:rPr>
              <a:t>Generalization of the MVC converse for T=2. </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200" dirty="0" smtClean="0">
                <a:solidFill>
                  <a:srgbClr val="FFFFFF"/>
                </a:solidFill>
                <a:latin typeface="Helvetica Neue Light"/>
                <a:cs typeface="Helvetica Neue Light"/>
              </a:rPr>
              <a:t>Open question: Generalization of MVC bounds for T &gt; 2 to the full-fledged distributed systems theoretic model.</a:t>
            </a:r>
          </a:p>
          <a:p>
            <a:endParaRPr lang="en-US" sz="2200" dirty="0">
              <a:solidFill>
                <a:srgbClr val="000000"/>
              </a:solidFill>
              <a:latin typeface="Helvetica Neue Light"/>
              <a:cs typeface="Helvetica Neue Light"/>
            </a:endParaRPr>
          </a:p>
          <a:p>
            <a:endParaRPr lang="en-US" sz="2200" dirty="0">
              <a:solidFill>
                <a:srgbClr val="000000"/>
              </a:solidFill>
              <a:latin typeface="Helvetica Neue Light"/>
              <a:cs typeface="Helvetica Neue Light"/>
            </a:endParaRPr>
          </a:p>
          <a:p>
            <a:pPr marL="457200" lvl="0" indent="-457200">
              <a:buFont typeface="Arial"/>
              <a:buChar char="•"/>
            </a:pPr>
            <a:endParaRPr lang="en-US" sz="2200" dirty="0">
              <a:solidFill>
                <a:srgbClr val="000000"/>
              </a:solidFill>
              <a:latin typeface="Helvetica Neue Light"/>
              <a:cs typeface="Helvetica Neue Light"/>
            </a:endParaRPr>
          </a:p>
          <a:p>
            <a:pPr marL="285750" indent="-285750">
              <a:buFont typeface="Arial"/>
              <a:buChar char="•"/>
            </a:pPr>
            <a:endParaRPr lang="en-US" sz="2200" dirty="0"/>
          </a:p>
        </p:txBody>
      </p:sp>
      <p:sp>
        <p:nvSpPr>
          <p:cNvPr id="10" name="TextBox 9"/>
          <p:cNvSpPr txBox="1"/>
          <p:nvPr/>
        </p:nvSpPr>
        <p:spPr>
          <a:xfrm>
            <a:off x="4915647" y="6150393"/>
            <a:ext cx="3696752" cy="369332"/>
          </a:xfrm>
          <a:prstGeom prst="rect">
            <a:avLst/>
          </a:prstGeom>
          <a:noFill/>
        </p:spPr>
        <p:txBody>
          <a:bodyPr wrap="none" rtlCol="0">
            <a:spAutoFit/>
          </a:bodyPr>
          <a:lstStyle/>
          <a:p>
            <a:r>
              <a:rPr lang="en-US" dirty="0" smtClean="0">
                <a:latin typeface="Helvetica Neue Light"/>
                <a:cs typeface="Helvetica Neue Light"/>
              </a:rPr>
              <a:t>[C-Lynch-Wang, ACM PODC 2016]</a:t>
            </a:r>
            <a:endParaRPr lang="en-US" dirty="0">
              <a:latin typeface="Helvetica Neue Light"/>
              <a:cs typeface="Helvetica Neue Light"/>
            </a:endParaRPr>
          </a:p>
        </p:txBody>
      </p:sp>
      <p:pic>
        <p:nvPicPr>
          <p:cNvPr id="2" name="Picture 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347" y="3083671"/>
            <a:ext cx="1968500" cy="431800"/>
          </a:xfrm>
          <a:prstGeom prst="rect">
            <a:avLst/>
          </a:prstGeom>
        </p:spPr>
      </p:pic>
      <p:sp>
        <p:nvSpPr>
          <p:cNvPr id="8" name="TextBox 7"/>
          <p:cNvSpPr txBox="1"/>
          <p:nvPr/>
        </p:nvSpPr>
        <p:spPr>
          <a:xfrm>
            <a:off x="2002579" y="7640"/>
            <a:ext cx="6063131" cy="584776"/>
          </a:xfrm>
          <a:prstGeom prst="rect">
            <a:avLst/>
          </a:prstGeom>
          <a:noFill/>
        </p:spPr>
        <p:txBody>
          <a:bodyPr wrap="none" rtlCol="0">
            <a:spAutoFit/>
          </a:bodyPr>
          <a:lstStyle/>
          <a:p>
            <a:r>
              <a:rPr lang="en-US" sz="3200" dirty="0" smtClean="0">
                <a:latin typeface="Helvetica Neue Light"/>
                <a:cs typeface="Helvetica Neue Light"/>
              </a:rPr>
              <a:t>Shared </a:t>
            </a:r>
            <a:r>
              <a:rPr lang="en-US" sz="3200" dirty="0">
                <a:latin typeface="Helvetica Neue Light"/>
                <a:cs typeface="Helvetica Neue Light"/>
              </a:rPr>
              <a:t>Memory Emulation </a:t>
            </a:r>
            <a:r>
              <a:rPr lang="en-US" sz="3200" dirty="0" smtClean="0">
                <a:solidFill>
                  <a:srgbClr val="000000"/>
                </a:solidFill>
                <a:latin typeface="Helvetica Neue Light"/>
                <a:cs typeface="Helvetica Neue Light"/>
              </a:rPr>
              <a:t>model</a:t>
            </a:r>
          </a:p>
        </p:txBody>
      </p:sp>
    </p:spTree>
    <p:extLst>
      <p:ext uri="{BB962C8B-B14F-4D97-AF65-F5344CB8AC3E}">
        <p14:creationId xmlns:p14="http://schemas.microsoft.com/office/powerpoint/2010/main" val="3320881636"/>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13158"/>
            <a:ext cx="9143999" cy="6555640"/>
          </a:xfrm>
          <a:prstGeom prst="rect">
            <a:avLst/>
          </a:prstGeom>
          <a:noFill/>
        </p:spPr>
        <p:txBody>
          <a:bodyPr wrap="square" rtlCol="0">
            <a:spAutoFit/>
          </a:bodyPr>
          <a:lstStyle/>
          <a:p>
            <a:pPr marL="457200" lvl="0" indent="-457200">
              <a:buFont typeface="Arial"/>
              <a:buChar char="•"/>
            </a:pPr>
            <a:r>
              <a:rPr lang="en-US" sz="2200" dirty="0" smtClean="0">
                <a:solidFill>
                  <a:srgbClr val="000000"/>
                </a:solidFill>
                <a:latin typeface="Helvetica Neue Light"/>
                <a:cs typeface="Helvetica Neue Light"/>
              </a:rPr>
              <a:t>Arbitrary arrival times, </a:t>
            </a:r>
            <a:r>
              <a:rPr lang="en-US" sz="2200" dirty="0">
                <a:solidFill>
                  <a:srgbClr val="000000"/>
                </a:solidFill>
                <a:latin typeface="Helvetica Neue Light"/>
                <a:cs typeface="Helvetica Neue Light"/>
              </a:rPr>
              <a:t>arbitrary </a:t>
            </a:r>
            <a:r>
              <a:rPr lang="en-US" sz="2200" dirty="0" smtClean="0">
                <a:solidFill>
                  <a:srgbClr val="000000"/>
                </a:solidFill>
                <a:latin typeface="Helvetica Neue Light"/>
                <a:cs typeface="Helvetica Neue Light"/>
              </a:rPr>
              <a:t>delays between encoders, servers and decoders</a:t>
            </a:r>
          </a:p>
          <a:p>
            <a:pPr marL="457200" lvl="0" indent="-457200">
              <a:buFont typeface="Arial"/>
              <a:buChar char="•"/>
            </a:pPr>
            <a:endParaRPr lang="en-US" sz="2200" dirty="0" smtClean="0">
              <a:solidFill>
                <a:srgbClr val="000000"/>
              </a:solidFill>
              <a:latin typeface="Helvetica Neue Light"/>
              <a:cs typeface="Helvetica Neue Light"/>
            </a:endParaRPr>
          </a:p>
          <a:p>
            <a:pPr marL="457200" indent="-457200">
              <a:buFont typeface="Arial"/>
              <a:buChar char="•"/>
            </a:pPr>
            <a:r>
              <a:rPr lang="en-US" sz="2200" dirty="0" smtClean="0">
                <a:latin typeface="Helvetica Neue Light"/>
                <a:cs typeface="Helvetica Neue Light"/>
              </a:rPr>
              <a:t>Clients, servers modeled </a:t>
            </a:r>
            <a:r>
              <a:rPr lang="en-US" sz="2200" dirty="0">
                <a:latin typeface="Helvetica Neue Light"/>
                <a:cs typeface="Helvetica Neue Light"/>
              </a:rPr>
              <a:t>as I/O automata, </a:t>
            </a:r>
            <a:r>
              <a:rPr lang="en-US" sz="2200" dirty="0" smtClean="0">
                <a:latin typeface="Helvetica Neue Light"/>
                <a:cs typeface="Helvetica Neue Light"/>
              </a:rPr>
              <a:t>protocols </a:t>
            </a:r>
            <a:r>
              <a:rPr lang="en-US" sz="2200" dirty="0">
                <a:latin typeface="Helvetica Neue Light"/>
                <a:cs typeface="Helvetica Neue Light"/>
              </a:rPr>
              <a:t>can be designed</a:t>
            </a:r>
            <a:r>
              <a:rPr lang="en-US" sz="2200" dirty="0" smtClean="0">
                <a:latin typeface="Helvetica Neue Light"/>
                <a:cs typeface="Helvetica Neue Light"/>
              </a:rPr>
              <a: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latin typeface="Helvetica Neue Light"/>
                <a:cs typeface="Helvetica Neue Light"/>
              </a:rPr>
              <a:t>Per-server storage cost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solidFill>
                  <a:srgbClr val="3366FF"/>
                </a:solidFill>
                <a:latin typeface="Helvetica Neue Light"/>
                <a:cs typeface="Helvetica Neue Light"/>
              </a:rPr>
              <a:t>Generalization of the MVC converse for T=2. </a:t>
            </a:r>
          </a:p>
          <a:p>
            <a:pPr marL="457200" indent="-457200">
              <a:buFont typeface="Arial"/>
              <a:buChar char="•"/>
            </a:pPr>
            <a:endParaRPr lang="en-US" sz="2600" dirty="0">
              <a:latin typeface="Helvetica Neue Light"/>
              <a:cs typeface="Helvetica Neue Light"/>
            </a:endParaRPr>
          </a:p>
          <a:p>
            <a:pPr marL="457200" indent="-457200">
              <a:buFont typeface="Arial"/>
              <a:buChar char="•"/>
            </a:pPr>
            <a:r>
              <a:rPr lang="en-US" sz="2600" dirty="0">
                <a:solidFill>
                  <a:srgbClr val="FF0000"/>
                </a:solidFill>
                <a:latin typeface="Helvetica Neue Light"/>
                <a:cs typeface="Helvetica Neue Light"/>
              </a:rPr>
              <a:t>Generalization of MVC </a:t>
            </a:r>
            <a:r>
              <a:rPr lang="en-US" sz="2600" dirty="0" smtClean="0">
                <a:solidFill>
                  <a:srgbClr val="FF0000"/>
                </a:solidFill>
                <a:latin typeface="Helvetica Neue Light"/>
                <a:cs typeface="Helvetica Neue Light"/>
              </a:rPr>
              <a:t>converse for </a:t>
            </a:r>
            <a:r>
              <a:rPr lang="en-US" sz="2600" dirty="0">
                <a:solidFill>
                  <a:srgbClr val="FF0000"/>
                </a:solidFill>
                <a:latin typeface="Helvetica Neue Light"/>
                <a:cs typeface="Helvetica Neue Light"/>
              </a:rPr>
              <a:t>T &gt; 2 to works for non-interactive </a:t>
            </a:r>
            <a:r>
              <a:rPr lang="en-US" sz="2600" dirty="0" smtClean="0">
                <a:solidFill>
                  <a:srgbClr val="FF0000"/>
                </a:solidFill>
                <a:latin typeface="Helvetica Neue Light"/>
                <a:cs typeface="Helvetica Neue Light"/>
              </a:rPr>
              <a:t>protocols: </a:t>
            </a:r>
          </a:p>
          <a:p>
            <a:r>
              <a:rPr lang="en-US" sz="2600" dirty="0" smtClean="0">
                <a:solidFill>
                  <a:srgbClr val="FF0000"/>
                </a:solidFill>
                <a:latin typeface="Helvetica Neue Light"/>
                <a:cs typeface="Helvetica Neue Light"/>
              </a:rPr>
              <a:t>	</a:t>
            </a:r>
            <a:r>
              <a:rPr lang="en-US" sz="2600" dirty="0">
                <a:solidFill>
                  <a:srgbClr val="FF0000"/>
                </a:solidFill>
                <a:latin typeface="Helvetica Neue Light"/>
                <a:cs typeface="Helvetica Neue Light"/>
              </a:rPr>
              <a:t>	</a:t>
            </a:r>
            <a:r>
              <a:rPr lang="en-US" sz="2600" dirty="0">
                <a:latin typeface="Helvetica Neue Light"/>
                <a:cs typeface="Helvetica Neue Light"/>
              </a:rPr>
              <a:t>Per-server storage </a:t>
            </a:r>
            <a:r>
              <a:rPr lang="en-US" sz="2600" dirty="0" smtClean="0">
                <a:latin typeface="Helvetica Neue Light"/>
                <a:cs typeface="Helvetica Neue Light"/>
              </a:rPr>
              <a:t>cost</a:t>
            </a:r>
          </a:p>
          <a:p>
            <a:endParaRPr lang="en-US" sz="2200" dirty="0" smtClean="0">
              <a:solidFill>
                <a:srgbClr val="000000"/>
              </a:solidFill>
              <a:latin typeface="Helvetica Neue Light"/>
              <a:cs typeface="Helvetica Neue Light"/>
            </a:endParaRPr>
          </a:p>
          <a:p>
            <a:r>
              <a:rPr lang="en-US" sz="2200" dirty="0">
                <a:solidFill>
                  <a:schemeClr val="bg1"/>
                </a:solidFill>
                <a:latin typeface="Helvetica Neue Light"/>
                <a:cs typeface="Helvetica Neue Light"/>
              </a:rPr>
              <a:t>	</a:t>
            </a:r>
            <a:r>
              <a:rPr lang="en-US" sz="2200" dirty="0" smtClean="0">
                <a:solidFill>
                  <a:schemeClr val="bg1"/>
                </a:solidFill>
                <a:latin typeface="Helvetica Neue Light"/>
                <a:cs typeface="Helvetica Neue Light"/>
              </a:rPr>
              <a:t>	T = number of concurrent write operations.</a:t>
            </a:r>
          </a:p>
          <a:p>
            <a:r>
              <a:rPr lang="en-US" sz="2200" dirty="0">
                <a:solidFill>
                  <a:srgbClr val="000000"/>
                </a:solidFill>
                <a:latin typeface="Helvetica Neue Light"/>
                <a:cs typeface="Helvetica Neue Light"/>
              </a:rPr>
              <a:t>	</a:t>
            </a:r>
            <a:r>
              <a:rPr lang="en-US" sz="2200" dirty="0" smtClean="0">
                <a:solidFill>
                  <a:srgbClr val="000000"/>
                </a:solidFill>
                <a:latin typeface="Helvetica Neue Light"/>
                <a:cs typeface="Helvetica Neue Light"/>
              </a:rPr>
              <a:t>	</a:t>
            </a:r>
            <a:endParaRPr lang="en-US" sz="2200" dirty="0">
              <a:solidFill>
                <a:srgbClr val="000000"/>
              </a:solidFill>
              <a:latin typeface="Helvetica Neue Light"/>
              <a:cs typeface="Helvetica Neue Light"/>
            </a:endParaRPr>
          </a:p>
          <a:p>
            <a:endParaRPr lang="en-US" sz="2200" dirty="0">
              <a:solidFill>
                <a:srgbClr val="000000"/>
              </a:solidFill>
              <a:latin typeface="Helvetica Neue Light"/>
              <a:cs typeface="Helvetica Neue Light"/>
            </a:endParaRPr>
          </a:p>
          <a:p>
            <a:pPr marL="457200" lvl="0" indent="-457200">
              <a:buFont typeface="Arial"/>
              <a:buChar char="•"/>
            </a:pPr>
            <a:endParaRPr lang="en-US" sz="2200" dirty="0">
              <a:solidFill>
                <a:srgbClr val="000000"/>
              </a:solidFill>
              <a:latin typeface="Helvetica Neue Light"/>
              <a:cs typeface="Helvetica Neue Light"/>
            </a:endParaRPr>
          </a:p>
          <a:p>
            <a:pPr marL="285750" indent="-285750">
              <a:buFont typeface="Arial"/>
              <a:buChar char="•"/>
            </a:pPr>
            <a:endParaRPr lang="en-US" sz="2200" dirty="0"/>
          </a:p>
        </p:txBody>
      </p:sp>
      <p:sp>
        <p:nvSpPr>
          <p:cNvPr id="10" name="TextBox 9"/>
          <p:cNvSpPr txBox="1"/>
          <p:nvPr/>
        </p:nvSpPr>
        <p:spPr>
          <a:xfrm>
            <a:off x="5397245" y="6488668"/>
            <a:ext cx="3696752" cy="369332"/>
          </a:xfrm>
          <a:prstGeom prst="rect">
            <a:avLst/>
          </a:prstGeom>
          <a:noFill/>
        </p:spPr>
        <p:txBody>
          <a:bodyPr wrap="none" rtlCol="0">
            <a:spAutoFit/>
          </a:bodyPr>
          <a:lstStyle/>
          <a:p>
            <a:r>
              <a:rPr lang="en-US" dirty="0" smtClean="0">
                <a:latin typeface="Helvetica Neue Light"/>
                <a:cs typeface="Helvetica Neue Light"/>
              </a:rPr>
              <a:t>[C-Lynch-Wang, ACM PODC 2016]</a:t>
            </a:r>
            <a:endParaRPr lang="en-US" dirty="0">
              <a:latin typeface="Helvetica Neue Light"/>
              <a:cs typeface="Helvetica Neue Light"/>
            </a:endParaRPr>
          </a:p>
        </p:txBody>
      </p:sp>
      <p:pic>
        <p:nvPicPr>
          <p:cNvPr id="11" name="Picture 1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347" y="3083671"/>
            <a:ext cx="1968500" cy="431800"/>
          </a:xfrm>
          <a:prstGeom prst="rect">
            <a:avLst/>
          </a:prstGeom>
        </p:spPr>
      </p:pic>
      <p:sp>
        <p:nvSpPr>
          <p:cNvPr id="12" name="TextBox 11"/>
          <p:cNvSpPr txBox="1"/>
          <p:nvPr/>
        </p:nvSpPr>
        <p:spPr>
          <a:xfrm>
            <a:off x="2002579" y="7640"/>
            <a:ext cx="6063131" cy="584776"/>
          </a:xfrm>
          <a:prstGeom prst="rect">
            <a:avLst/>
          </a:prstGeom>
          <a:noFill/>
        </p:spPr>
        <p:txBody>
          <a:bodyPr wrap="none" rtlCol="0">
            <a:spAutoFit/>
          </a:bodyPr>
          <a:lstStyle/>
          <a:p>
            <a:r>
              <a:rPr lang="en-US" sz="3200" dirty="0" smtClean="0">
                <a:latin typeface="Helvetica Neue Light"/>
                <a:cs typeface="Helvetica Neue Light"/>
              </a:rPr>
              <a:t>Shared </a:t>
            </a:r>
            <a:r>
              <a:rPr lang="en-US" sz="3200" dirty="0">
                <a:latin typeface="Helvetica Neue Light"/>
                <a:cs typeface="Helvetica Neue Light"/>
              </a:rPr>
              <a:t>Memory Emulation </a:t>
            </a:r>
            <a:r>
              <a:rPr lang="en-US" sz="3200" dirty="0" smtClean="0">
                <a:solidFill>
                  <a:srgbClr val="000000"/>
                </a:solidFill>
                <a:latin typeface="Helvetica Neue Light"/>
                <a:cs typeface="Helvetica Neue Light"/>
              </a:rPr>
              <a:t>model</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010" y="5399825"/>
            <a:ext cx="2336800" cy="431800"/>
          </a:xfrm>
          <a:prstGeom prst="rect">
            <a:avLst/>
          </a:prstGeom>
        </p:spPr>
      </p:pic>
    </p:spTree>
    <p:extLst>
      <p:ext uri="{BB962C8B-B14F-4D97-AF65-F5344CB8AC3E}">
        <p14:creationId xmlns:p14="http://schemas.microsoft.com/office/powerpoint/2010/main" val="3705655393"/>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1313158"/>
            <a:ext cx="9143999" cy="6555640"/>
          </a:xfrm>
          <a:prstGeom prst="rect">
            <a:avLst/>
          </a:prstGeom>
          <a:noFill/>
        </p:spPr>
        <p:txBody>
          <a:bodyPr wrap="square" rtlCol="0">
            <a:spAutoFit/>
          </a:bodyPr>
          <a:lstStyle/>
          <a:p>
            <a:pPr marL="457200" lvl="0" indent="-457200">
              <a:buFont typeface="Arial"/>
              <a:buChar char="•"/>
            </a:pPr>
            <a:r>
              <a:rPr lang="en-US" sz="2200" dirty="0" smtClean="0">
                <a:solidFill>
                  <a:srgbClr val="000000"/>
                </a:solidFill>
                <a:latin typeface="Helvetica Neue Light"/>
                <a:cs typeface="Helvetica Neue Light"/>
              </a:rPr>
              <a:t>Arbitrary arrival times, </a:t>
            </a:r>
            <a:r>
              <a:rPr lang="en-US" sz="2200" dirty="0">
                <a:solidFill>
                  <a:srgbClr val="000000"/>
                </a:solidFill>
                <a:latin typeface="Helvetica Neue Light"/>
                <a:cs typeface="Helvetica Neue Light"/>
              </a:rPr>
              <a:t>arbitrary </a:t>
            </a:r>
            <a:r>
              <a:rPr lang="en-US" sz="2200" dirty="0" smtClean="0">
                <a:solidFill>
                  <a:srgbClr val="000000"/>
                </a:solidFill>
                <a:latin typeface="Helvetica Neue Light"/>
                <a:cs typeface="Helvetica Neue Light"/>
              </a:rPr>
              <a:t>delays between encoders, servers and decoders</a:t>
            </a:r>
          </a:p>
          <a:p>
            <a:pPr marL="457200" lvl="0" indent="-457200">
              <a:buFont typeface="Arial"/>
              <a:buChar char="•"/>
            </a:pPr>
            <a:endParaRPr lang="en-US" sz="2200" dirty="0" smtClean="0">
              <a:solidFill>
                <a:srgbClr val="000000"/>
              </a:solidFill>
              <a:latin typeface="Helvetica Neue Light"/>
              <a:cs typeface="Helvetica Neue Light"/>
            </a:endParaRPr>
          </a:p>
          <a:p>
            <a:pPr marL="457200" indent="-457200">
              <a:buFont typeface="Arial"/>
              <a:buChar char="•"/>
            </a:pPr>
            <a:r>
              <a:rPr lang="en-US" sz="2200" dirty="0" smtClean="0">
                <a:latin typeface="Helvetica Neue Light"/>
                <a:cs typeface="Helvetica Neue Light"/>
              </a:rPr>
              <a:t>Clients, servers modeled </a:t>
            </a:r>
            <a:r>
              <a:rPr lang="en-US" sz="2200" dirty="0">
                <a:latin typeface="Helvetica Neue Light"/>
                <a:cs typeface="Helvetica Neue Light"/>
              </a:rPr>
              <a:t>as I/O automata, </a:t>
            </a:r>
            <a:r>
              <a:rPr lang="en-US" sz="2200" dirty="0" smtClean="0">
                <a:latin typeface="Helvetica Neue Light"/>
                <a:cs typeface="Helvetica Neue Light"/>
              </a:rPr>
              <a:t>protocols </a:t>
            </a:r>
            <a:r>
              <a:rPr lang="en-US" sz="2200" dirty="0">
                <a:latin typeface="Helvetica Neue Light"/>
                <a:cs typeface="Helvetica Neue Light"/>
              </a:rPr>
              <a:t>can be designed</a:t>
            </a:r>
            <a:r>
              <a:rPr lang="en-US" sz="2200" dirty="0" smtClean="0">
                <a:latin typeface="Helvetica Neue Light"/>
                <a:cs typeface="Helvetica Neue Light"/>
              </a:rPr>
              <a: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latin typeface="Helvetica Neue Light"/>
                <a:cs typeface="Helvetica Neue Light"/>
              </a:rPr>
              <a:t>Per-server storage cost</a:t>
            </a:r>
          </a:p>
          <a:p>
            <a:pPr marL="457200" indent="-457200">
              <a:buFont typeface="Arial"/>
              <a:buChar char="•"/>
            </a:pPr>
            <a:endParaRPr lang="en-US" sz="2200" dirty="0">
              <a:latin typeface="Helvetica Neue Light"/>
              <a:cs typeface="Helvetica Neue Light"/>
            </a:endParaRPr>
          </a:p>
          <a:p>
            <a:pPr marL="457200" indent="-457200">
              <a:buFont typeface="Arial"/>
              <a:buChar char="•"/>
            </a:pPr>
            <a:r>
              <a:rPr lang="en-US" sz="2600" dirty="0" smtClean="0">
                <a:solidFill>
                  <a:srgbClr val="3366FF"/>
                </a:solidFill>
                <a:latin typeface="Helvetica Neue Light"/>
                <a:cs typeface="Helvetica Neue Light"/>
              </a:rPr>
              <a:t>Generalization of the MVC converse for T=2. </a:t>
            </a:r>
          </a:p>
          <a:p>
            <a:pPr marL="457200" indent="-457200">
              <a:buFont typeface="Arial"/>
              <a:buChar char="•"/>
            </a:pPr>
            <a:endParaRPr lang="en-US" sz="2600" dirty="0">
              <a:latin typeface="Helvetica Neue Light"/>
              <a:cs typeface="Helvetica Neue Light"/>
            </a:endParaRPr>
          </a:p>
          <a:p>
            <a:pPr marL="457200" indent="-457200">
              <a:buFont typeface="Arial"/>
              <a:buChar char="•"/>
            </a:pPr>
            <a:r>
              <a:rPr lang="en-US" sz="2600" dirty="0">
                <a:solidFill>
                  <a:srgbClr val="FF0000"/>
                </a:solidFill>
                <a:latin typeface="Helvetica Neue Light"/>
                <a:cs typeface="Helvetica Neue Light"/>
              </a:rPr>
              <a:t>Generalization of MVC </a:t>
            </a:r>
            <a:r>
              <a:rPr lang="en-US" sz="2600" dirty="0" smtClean="0">
                <a:solidFill>
                  <a:srgbClr val="FF0000"/>
                </a:solidFill>
                <a:latin typeface="Helvetica Neue Light"/>
                <a:cs typeface="Helvetica Neue Light"/>
              </a:rPr>
              <a:t>converse for </a:t>
            </a:r>
            <a:r>
              <a:rPr lang="en-US" sz="2600" dirty="0">
                <a:solidFill>
                  <a:srgbClr val="FF0000"/>
                </a:solidFill>
                <a:latin typeface="Helvetica Neue Light"/>
                <a:cs typeface="Helvetica Neue Light"/>
              </a:rPr>
              <a:t>T &gt; 2 to works for non-interactive </a:t>
            </a:r>
            <a:r>
              <a:rPr lang="en-US" sz="2600" dirty="0" smtClean="0">
                <a:solidFill>
                  <a:srgbClr val="FF0000"/>
                </a:solidFill>
                <a:latin typeface="Helvetica Neue Light"/>
                <a:cs typeface="Helvetica Neue Light"/>
              </a:rPr>
              <a:t>protocols: </a:t>
            </a:r>
          </a:p>
          <a:p>
            <a:r>
              <a:rPr lang="en-US" sz="2600" dirty="0" smtClean="0">
                <a:solidFill>
                  <a:srgbClr val="FF0000"/>
                </a:solidFill>
                <a:latin typeface="Helvetica Neue Light"/>
                <a:cs typeface="Helvetica Neue Light"/>
              </a:rPr>
              <a:t>	</a:t>
            </a:r>
            <a:r>
              <a:rPr lang="en-US" sz="2600" dirty="0">
                <a:solidFill>
                  <a:srgbClr val="FF0000"/>
                </a:solidFill>
                <a:latin typeface="Helvetica Neue Light"/>
                <a:cs typeface="Helvetica Neue Light"/>
              </a:rPr>
              <a:t>	</a:t>
            </a:r>
            <a:r>
              <a:rPr lang="en-US" sz="2600" dirty="0">
                <a:latin typeface="Helvetica Neue Light"/>
                <a:cs typeface="Helvetica Neue Light"/>
              </a:rPr>
              <a:t>Per-server storage </a:t>
            </a:r>
            <a:r>
              <a:rPr lang="en-US" sz="2600" dirty="0" smtClean="0">
                <a:latin typeface="Helvetica Neue Light"/>
                <a:cs typeface="Helvetica Neue Light"/>
              </a:rPr>
              <a:t>cost</a:t>
            </a:r>
          </a:p>
          <a:p>
            <a:endParaRPr lang="en-US" sz="2200" dirty="0" smtClean="0">
              <a:solidFill>
                <a:srgbClr val="000000"/>
              </a:solidFill>
              <a:latin typeface="Helvetica Neue Light"/>
              <a:cs typeface="Helvetica Neue Light"/>
            </a:endParaRPr>
          </a:p>
          <a:p>
            <a:r>
              <a:rPr lang="en-US" sz="2200" dirty="0">
                <a:solidFill>
                  <a:srgbClr val="000000"/>
                </a:solidFill>
                <a:latin typeface="Helvetica Neue Light"/>
                <a:cs typeface="Helvetica Neue Light"/>
              </a:rPr>
              <a:t>	</a:t>
            </a:r>
            <a:r>
              <a:rPr lang="en-US" sz="2200" dirty="0" smtClean="0">
                <a:solidFill>
                  <a:srgbClr val="000000"/>
                </a:solidFill>
                <a:latin typeface="Helvetica Neue Light"/>
                <a:cs typeface="Helvetica Neue Light"/>
              </a:rPr>
              <a:t>	</a:t>
            </a:r>
            <a:r>
              <a:rPr lang="en-US" sz="2200" dirty="0" smtClean="0">
                <a:solidFill>
                  <a:srgbClr val="0000FF"/>
                </a:solidFill>
                <a:latin typeface="Helvetica Neue Light"/>
                <a:cs typeface="Helvetica Neue Light"/>
              </a:rPr>
              <a:t>T = number of concurrent write operations.</a:t>
            </a:r>
          </a:p>
          <a:p>
            <a:r>
              <a:rPr lang="en-US" sz="2200" dirty="0">
                <a:solidFill>
                  <a:srgbClr val="000000"/>
                </a:solidFill>
                <a:latin typeface="Helvetica Neue Light"/>
                <a:cs typeface="Helvetica Neue Light"/>
              </a:rPr>
              <a:t>	</a:t>
            </a:r>
            <a:r>
              <a:rPr lang="en-US" sz="2200" dirty="0" smtClean="0">
                <a:solidFill>
                  <a:srgbClr val="000000"/>
                </a:solidFill>
                <a:latin typeface="Helvetica Neue Light"/>
                <a:cs typeface="Helvetica Neue Light"/>
              </a:rPr>
              <a:t>	</a:t>
            </a:r>
            <a:endParaRPr lang="en-US" sz="2200" dirty="0">
              <a:solidFill>
                <a:srgbClr val="000000"/>
              </a:solidFill>
              <a:latin typeface="Helvetica Neue Light"/>
              <a:cs typeface="Helvetica Neue Light"/>
            </a:endParaRPr>
          </a:p>
          <a:p>
            <a:endParaRPr lang="en-US" sz="2200" dirty="0">
              <a:solidFill>
                <a:srgbClr val="000000"/>
              </a:solidFill>
              <a:latin typeface="Helvetica Neue Light"/>
              <a:cs typeface="Helvetica Neue Light"/>
            </a:endParaRPr>
          </a:p>
          <a:p>
            <a:pPr marL="457200" lvl="0" indent="-457200">
              <a:buFont typeface="Arial"/>
              <a:buChar char="•"/>
            </a:pPr>
            <a:endParaRPr lang="en-US" sz="2200" dirty="0">
              <a:solidFill>
                <a:srgbClr val="000000"/>
              </a:solidFill>
              <a:latin typeface="Helvetica Neue Light"/>
              <a:cs typeface="Helvetica Neue Light"/>
            </a:endParaRPr>
          </a:p>
          <a:p>
            <a:pPr marL="285750" indent="-285750">
              <a:buFont typeface="Arial"/>
              <a:buChar char="•"/>
            </a:pPr>
            <a:endParaRPr lang="en-US" sz="2200" dirty="0"/>
          </a:p>
        </p:txBody>
      </p:sp>
      <p:sp>
        <p:nvSpPr>
          <p:cNvPr id="10" name="TextBox 9"/>
          <p:cNvSpPr txBox="1"/>
          <p:nvPr/>
        </p:nvSpPr>
        <p:spPr>
          <a:xfrm>
            <a:off x="5397245" y="6488668"/>
            <a:ext cx="3696752" cy="369332"/>
          </a:xfrm>
          <a:prstGeom prst="rect">
            <a:avLst/>
          </a:prstGeom>
          <a:noFill/>
        </p:spPr>
        <p:txBody>
          <a:bodyPr wrap="none" rtlCol="0">
            <a:spAutoFit/>
          </a:bodyPr>
          <a:lstStyle/>
          <a:p>
            <a:r>
              <a:rPr lang="en-US" dirty="0" smtClean="0">
                <a:latin typeface="Helvetica Neue Light"/>
                <a:cs typeface="Helvetica Neue Light"/>
              </a:rPr>
              <a:t>[C-Lynch-Wang, ACM PODC 2016]</a:t>
            </a:r>
            <a:endParaRPr lang="en-US" dirty="0">
              <a:latin typeface="Helvetica Neue Light"/>
              <a:cs typeface="Helvetica Neue Light"/>
            </a:endParaRPr>
          </a:p>
        </p:txBody>
      </p:sp>
      <p:pic>
        <p:nvPicPr>
          <p:cNvPr id="11" name="Picture 10"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347" y="3083671"/>
            <a:ext cx="1968500" cy="431800"/>
          </a:xfrm>
          <a:prstGeom prst="rect">
            <a:avLst/>
          </a:prstGeom>
        </p:spPr>
      </p:pic>
      <p:sp>
        <p:nvSpPr>
          <p:cNvPr id="12" name="TextBox 11"/>
          <p:cNvSpPr txBox="1"/>
          <p:nvPr/>
        </p:nvSpPr>
        <p:spPr>
          <a:xfrm>
            <a:off x="2002579" y="7640"/>
            <a:ext cx="6063131" cy="584776"/>
          </a:xfrm>
          <a:prstGeom prst="rect">
            <a:avLst/>
          </a:prstGeom>
          <a:noFill/>
        </p:spPr>
        <p:txBody>
          <a:bodyPr wrap="none" rtlCol="0">
            <a:spAutoFit/>
          </a:bodyPr>
          <a:lstStyle/>
          <a:p>
            <a:r>
              <a:rPr lang="en-US" sz="3200" dirty="0" smtClean="0">
                <a:latin typeface="Helvetica Neue Light"/>
                <a:cs typeface="Helvetica Neue Light"/>
              </a:rPr>
              <a:t>Shared </a:t>
            </a:r>
            <a:r>
              <a:rPr lang="en-US" sz="3200" dirty="0">
                <a:latin typeface="Helvetica Neue Light"/>
                <a:cs typeface="Helvetica Neue Light"/>
              </a:rPr>
              <a:t>Memory Emulation </a:t>
            </a:r>
            <a:r>
              <a:rPr lang="en-US" sz="3200" dirty="0" smtClean="0">
                <a:solidFill>
                  <a:srgbClr val="000000"/>
                </a:solidFill>
                <a:latin typeface="Helvetica Neue Light"/>
                <a:cs typeface="Helvetica Neue Light"/>
              </a:rPr>
              <a:t>model</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0010" y="5399825"/>
            <a:ext cx="2336800" cy="431800"/>
          </a:xfrm>
          <a:prstGeom prst="rect">
            <a:avLst/>
          </a:prstGeom>
        </p:spPr>
      </p:pic>
    </p:spTree>
    <p:extLst>
      <p:ext uri="{BB962C8B-B14F-4D97-AF65-F5344CB8AC3E}">
        <p14:creationId xmlns:p14="http://schemas.microsoft.com/office/powerpoint/2010/main" val="2734902717"/>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methi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618" y="532935"/>
            <a:ext cx="7366000" cy="5156200"/>
          </a:xfrm>
          <a:prstGeom prst="rect">
            <a:avLst/>
          </a:prstGeom>
        </p:spPr>
      </p:pic>
      <p:cxnSp>
        <p:nvCxnSpPr>
          <p:cNvPr id="6" name="Straight Connector 5"/>
          <p:cNvCxnSpPr/>
          <p:nvPr/>
        </p:nvCxnSpPr>
        <p:spPr>
          <a:xfrm flipV="1">
            <a:off x="2607079" y="2115576"/>
            <a:ext cx="5664434"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48808" y="1766484"/>
            <a:ext cx="1798423" cy="400110"/>
          </a:xfrm>
          <a:prstGeom prst="rect">
            <a:avLst/>
          </a:prstGeom>
          <a:noFill/>
        </p:spPr>
        <p:txBody>
          <a:bodyPr wrap="none" rtlCol="0">
            <a:spAutoFit/>
          </a:bodyPr>
          <a:lstStyle/>
          <a:p>
            <a:r>
              <a:rPr lang="en-US" sz="2000" dirty="0" smtClean="0">
                <a:latin typeface="Helvetica Neue Light"/>
                <a:cs typeface="Helvetica Neue Light"/>
              </a:rPr>
              <a:t>ABD algorithm</a:t>
            </a:r>
            <a:endParaRPr lang="en-US" sz="2000" dirty="0">
              <a:latin typeface="Helvetica Neue Light"/>
              <a:cs typeface="Helvetica Neue Light"/>
            </a:endParaRPr>
          </a:p>
        </p:txBody>
      </p:sp>
      <p:cxnSp>
        <p:nvCxnSpPr>
          <p:cNvPr id="8" name="Straight Connector 7"/>
          <p:cNvCxnSpPr/>
          <p:nvPr/>
        </p:nvCxnSpPr>
        <p:spPr>
          <a:xfrm flipV="1">
            <a:off x="2864225" y="4926065"/>
            <a:ext cx="5503283" cy="16280"/>
          </a:xfrm>
          <a:prstGeom prst="line">
            <a:avLst/>
          </a:prstGeom>
          <a:ln w="9525"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18228" y="5487060"/>
            <a:ext cx="2560159" cy="400110"/>
          </a:xfrm>
          <a:prstGeom prst="rect">
            <a:avLst/>
          </a:prstGeom>
          <a:noFill/>
        </p:spPr>
        <p:txBody>
          <a:bodyPr wrap="none" rtlCol="0">
            <a:spAutoFit/>
          </a:bodyPr>
          <a:lstStyle/>
          <a:p>
            <a:r>
              <a:rPr lang="en-US" sz="2000" dirty="0" smtClean="0">
                <a:latin typeface="Helvetica Neue Light"/>
                <a:cs typeface="Helvetica Neue Light"/>
              </a:rPr>
              <a:t>Baseline lower bound</a:t>
            </a:r>
            <a:endParaRPr lang="en-US" sz="2000" dirty="0">
              <a:latin typeface="Helvetica Neue Light"/>
              <a:cs typeface="Helvetica Neue Light"/>
            </a:endParaRPr>
          </a:p>
        </p:txBody>
      </p:sp>
      <p:cxnSp>
        <p:nvCxnSpPr>
          <p:cNvPr id="10" name="Straight Connector 9"/>
          <p:cNvCxnSpPr/>
          <p:nvPr/>
        </p:nvCxnSpPr>
        <p:spPr>
          <a:xfrm flipV="1">
            <a:off x="2864225" y="4724926"/>
            <a:ext cx="5503283" cy="16280"/>
          </a:xfrm>
          <a:prstGeom prst="line">
            <a:avLst/>
          </a:prstGeom>
          <a:ln w="9525" cmpd="sng">
            <a:solidFill>
              <a:srgbClr val="3366FF"/>
            </a:solidFill>
            <a:prstDash val="dash"/>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21368" y="5329272"/>
            <a:ext cx="2099006" cy="400110"/>
          </a:xfrm>
          <a:prstGeom prst="rect">
            <a:avLst/>
          </a:prstGeom>
          <a:noFill/>
        </p:spPr>
        <p:txBody>
          <a:bodyPr wrap="none" rtlCol="0">
            <a:spAutoFit/>
          </a:bodyPr>
          <a:lstStyle/>
          <a:p>
            <a:r>
              <a:rPr lang="en-US" sz="2000" dirty="0" smtClean="0">
                <a:latin typeface="Helvetica Neue Light"/>
                <a:cs typeface="Helvetica Neue Light"/>
              </a:rPr>
              <a:t>First lower bound</a:t>
            </a:r>
            <a:endParaRPr lang="en-US" sz="2000" dirty="0">
              <a:latin typeface="Helvetica Neue Light"/>
              <a:cs typeface="Helvetica Neue Light"/>
            </a:endParaRPr>
          </a:p>
        </p:txBody>
      </p:sp>
      <p:sp>
        <p:nvSpPr>
          <p:cNvPr id="12" name="TextBox 11"/>
          <p:cNvSpPr txBox="1"/>
          <p:nvPr/>
        </p:nvSpPr>
        <p:spPr>
          <a:xfrm>
            <a:off x="5562223" y="4065591"/>
            <a:ext cx="2597450" cy="461665"/>
          </a:xfrm>
          <a:prstGeom prst="rect">
            <a:avLst/>
          </a:prstGeom>
          <a:noFill/>
        </p:spPr>
        <p:txBody>
          <a:bodyPr wrap="none" rtlCol="0">
            <a:spAutoFit/>
          </a:bodyPr>
          <a:lstStyle/>
          <a:p>
            <a:r>
              <a:rPr lang="en-US" sz="2000" dirty="0" smtClean="0">
                <a:latin typeface="Helvetica Neue Light"/>
                <a:cs typeface="Helvetica Neue Light"/>
              </a:rPr>
              <a:t>Second lower bound</a:t>
            </a:r>
            <a:r>
              <a:rPr lang="en-US" sz="2400" dirty="0" smtClean="0">
                <a:latin typeface="Helvetica Neue Light"/>
                <a:cs typeface="Helvetica Neue Light"/>
              </a:rPr>
              <a:t>*</a:t>
            </a:r>
            <a:endParaRPr lang="en-US" sz="2400" dirty="0">
              <a:latin typeface="Helvetica Neue Light"/>
              <a:cs typeface="Helvetica Neue Light"/>
            </a:endParaRPr>
          </a:p>
        </p:txBody>
      </p:sp>
      <p:cxnSp>
        <p:nvCxnSpPr>
          <p:cNvPr id="14" name="Straight Arrow Connector 13"/>
          <p:cNvCxnSpPr/>
          <p:nvPr/>
        </p:nvCxnSpPr>
        <p:spPr>
          <a:xfrm flipH="1" flipV="1">
            <a:off x="7436967" y="4724927"/>
            <a:ext cx="209492" cy="604345"/>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420801" y="4942346"/>
            <a:ext cx="528889" cy="544714"/>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808491" y="3627047"/>
            <a:ext cx="152402" cy="594474"/>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22678" y="2919161"/>
            <a:ext cx="2369333" cy="707886"/>
          </a:xfrm>
          <a:prstGeom prst="rect">
            <a:avLst/>
          </a:prstGeom>
          <a:noFill/>
        </p:spPr>
        <p:txBody>
          <a:bodyPr wrap="square" rtlCol="0">
            <a:spAutoFit/>
          </a:bodyPr>
          <a:lstStyle/>
          <a:p>
            <a:r>
              <a:rPr lang="en-US" sz="2000" dirty="0" smtClean="0">
                <a:latin typeface="Helvetica Neue Light"/>
                <a:cs typeface="Helvetica Neue Light"/>
              </a:rPr>
              <a:t>Erasure coding based algorithms</a:t>
            </a:r>
            <a:endParaRPr lang="en-US" sz="2000" dirty="0">
              <a:latin typeface="Helvetica Neue Light"/>
              <a:cs typeface="Helvetica Neue Light"/>
            </a:endParaRPr>
          </a:p>
        </p:txBody>
      </p:sp>
      <p:cxnSp>
        <p:nvCxnSpPr>
          <p:cNvPr id="21" name="Straight Arrow Connector 20"/>
          <p:cNvCxnSpPr/>
          <p:nvPr/>
        </p:nvCxnSpPr>
        <p:spPr>
          <a:xfrm flipV="1">
            <a:off x="4949690" y="3116380"/>
            <a:ext cx="612533" cy="130940"/>
          </a:xfrm>
          <a:prstGeom prst="straightConnector1">
            <a:avLst/>
          </a:prstGeom>
          <a:ln w="9525" cmpd="sng">
            <a:prstDash val="sysDash"/>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04757" y="3154313"/>
            <a:ext cx="1940818" cy="461665"/>
          </a:xfrm>
          <a:prstGeom prst="rect">
            <a:avLst/>
          </a:prstGeom>
          <a:noFill/>
        </p:spPr>
        <p:txBody>
          <a:bodyPr wrap="none" rtlCol="0">
            <a:spAutoFit/>
          </a:bodyPr>
          <a:lstStyle/>
          <a:p>
            <a:r>
              <a:rPr lang="en-US" sz="2400" dirty="0" smtClean="0">
                <a:latin typeface="Helvetica Neue Light"/>
                <a:cs typeface="Helvetica Neue Light"/>
              </a:rPr>
              <a:t>Storage Cost</a:t>
            </a:r>
            <a:endParaRPr lang="en-US" sz="2400" dirty="0">
              <a:latin typeface="Helvetica Neue Light"/>
              <a:cs typeface="Helvetica Neue Light"/>
            </a:endParaRPr>
          </a:p>
        </p:txBody>
      </p:sp>
      <p:pic>
        <p:nvPicPr>
          <p:cNvPr id="28" name="Picture 2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2305" y="6330153"/>
            <a:ext cx="1489208" cy="248201"/>
          </a:xfrm>
          <a:prstGeom prst="rect">
            <a:avLst/>
          </a:prstGeom>
        </p:spPr>
      </p:pic>
      <p:sp>
        <p:nvSpPr>
          <p:cNvPr id="29" name="TextBox 28"/>
          <p:cNvSpPr txBox="1"/>
          <p:nvPr/>
        </p:nvSpPr>
        <p:spPr>
          <a:xfrm>
            <a:off x="-42333" y="0"/>
            <a:ext cx="9263529" cy="584776"/>
          </a:xfrm>
          <a:prstGeom prst="rect">
            <a:avLst/>
          </a:prstGeom>
          <a:noFill/>
        </p:spPr>
        <p:txBody>
          <a:bodyPr wrap="square" rtlCol="0">
            <a:spAutoFit/>
          </a:bodyPr>
          <a:lstStyle/>
          <a:p>
            <a:r>
              <a:rPr lang="en-US" sz="3200" dirty="0" smtClean="0">
                <a:latin typeface="Helvetica Neue Light"/>
                <a:cs typeface="Helvetica Neue Light"/>
              </a:rPr>
              <a:t>Storage Cost bounds for Shared Memory Emulation</a:t>
            </a:r>
            <a:endParaRPr lang="en-US" sz="3200" dirty="0">
              <a:latin typeface="Helvetica Neue Light"/>
              <a:cs typeface="Helvetica Neue Light"/>
            </a:endParaRPr>
          </a:p>
        </p:txBody>
      </p:sp>
      <p:sp>
        <p:nvSpPr>
          <p:cNvPr id="19" name="TextBox 18"/>
          <p:cNvSpPr txBox="1"/>
          <p:nvPr/>
        </p:nvSpPr>
        <p:spPr>
          <a:xfrm>
            <a:off x="3270469" y="6178174"/>
            <a:ext cx="3980577" cy="461665"/>
          </a:xfrm>
          <a:prstGeom prst="rect">
            <a:avLst/>
          </a:prstGeom>
          <a:noFill/>
        </p:spPr>
        <p:txBody>
          <a:bodyPr wrap="none" rtlCol="0">
            <a:spAutoFit/>
          </a:bodyPr>
          <a:lstStyle/>
          <a:p>
            <a:r>
              <a:rPr lang="en-US" sz="2400" dirty="0" smtClean="0">
                <a:latin typeface="Helvetica Neue Light"/>
                <a:cs typeface="Helvetica Neue Light"/>
              </a:rPr>
              <a:t>Number of concurrent writes</a:t>
            </a:r>
            <a:endParaRPr lang="en-US" sz="2400" dirty="0">
              <a:latin typeface="Helvetica Neue Light"/>
              <a:cs typeface="Helvetica Neue Light"/>
            </a:endParaRPr>
          </a:p>
        </p:txBody>
      </p:sp>
    </p:spTree>
    <p:extLst>
      <p:ext uri="{BB962C8B-B14F-4D97-AF65-F5344CB8AC3E}">
        <p14:creationId xmlns:p14="http://schemas.microsoft.com/office/powerpoint/2010/main" val="1510503055"/>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Table of Contents	</a:t>
            </a:r>
            <a:endParaRPr lang="en-US" sz="3200" dirty="0">
              <a:latin typeface="Helvetica Neue Light"/>
              <a:cs typeface="Helvetica Neue Light"/>
            </a:endParaRPr>
          </a:p>
        </p:txBody>
      </p:sp>
      <p:sp>
        <p:nvSpPr>
          <p:cNvPr id="5" name="Content Placeholder 2"/>
          <p:cNvSpPr>
            <a:spLocks noGrp="1"/>
          </p:cNvSpPr>
          <p:nvPr>
            <p:ph idx="1"/>
          </p:nvPr>
        </p:nvSpPr>
        <p:spPr>
          <a:xfrm>
            <a:off x="226299" y="744933"/>
            <a:ext cx="8735505" cy="5384815"/>
          </a:xfrm>
        </p:spPr>
        <p:txBody>
          <a:bodyPr>
            <a:normAutofit fontScale="92500" lnSpcReduction="20000"/>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Main theme of this tutorial</a:t>
            </a:r>
            <a:endParaRPr lang="en-US" sz="2000" dirty="0" smtClean="0">
              <a:latin typeface="Helvetica Neue Light"/>
              <a:cs typeface="Helvetica Neue Light"/>
            </a:endParaRPr>
          </a:p>
          <a:p>
            <a:pPr lvl="1"/>
            <a:r>
              <a:rPr lang="en-US" sz="2000" dirty="0" smtClean="0">
                <a:solidFill>
                  <a:srgbClr val="A6A6A6"/>
                </a:solidFill>
                <a:latin typeface="Helvetica Neue Light"/>
                <a:cs typeface="Helvetica Neue Light"/>
              </a:rPr>
              <a:t>Distributed algorithms</a:t>
            </a:r>
          </a:p>
          <a:p>
            <a:pPr lvl="1"/>
            <a:r>
              <a:rPr lang="en-US" sz="2000" dirty="0" smtClean="0">
                <a:solidFill>
                  <a:srgbClr val="A6A6A6"/>
                </a:solidFill>
                <a:latin typeface="Helvetica Neue Light"/>
                <a:cs typeface="Helvetica Neue Light"/>
              </a:rPr>
              <a:t>Shared memory emulation problem.</a:t>
            </a:r>
          </a:p>
          <a:p>
            <a:pPr lvl="1"/>
            <a:r>
              <a:rPr lang="en-US" sz="2000" dirty="0" smtClean="0">
                <a:solidFill>
                  <a:srgbClr val="A6A6A6"/>
                </a:solidFill>
                <a:latin typeface="Helvetica Neue Light"/>
                <a:cs typeface="Helvetica Neue Light"/>
              </a:rPr>
              <a:t>Applications to key-value stores</a:t>
            </a: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Shared Memory Emulation in Distributed Computing</a:t>
            </a:r>
          </a:p>
          <a:p>
            <a:pPr lvl="1"/>
            <a:r>
              <a:rPr lang="en-US" sz="2000" dirty="0" smtClean="0">
                <a:solidFill>
                  <a:srgbClr val="A6A6A6"/>
                </a:solidFill>
                <a:latin typeface="Helvetica Neue Light"/>
                <a:cs typeface="Helvetica Neue Light"/>
              </a:rPr>
              <a:t>The concept of consistency</a:t>
            </a:r>
          </a:p>
          <a:p>
            <a:pPr lvl="1"/>
            <a:r>
              <a:rPr lang="en-US" sz="2000" dirty="0" smtClean="0">
                <a:solidFill>
                  <a:srgbClr val="A6A6A6"/>
                </a:solidFill>
                <a:latin typeface="Helvetica Neue Light"/>
                <a:cs typeface="Helvetica Neue Light"/>
              </a:rPr>
              <a:t>Overview of replication-based shared memory emulation algorithm</a:t>
            </a:r>
          </a:p>
          <a:p>
            <a:pPr lvl="1"/>
            <a:r>
              <a:rPr lang="en-US" sz="2000" dirty="0" smtClean="0">
                <a:solidFill>
                  <a:srgbClr val="A6A6A6"/>
                </a:solidFill>
                <a:latin typeface="Helvetica Neue Light"/>
                <a:cs typeface="Helvetica Neue Light"/>
              </a:rPr>
              <a:t>Challenges of erasure </a:t>
            </a:r>
            <a:r>
              <a:rPr lang="en-US" sz="2000" dirty="0">
                <a:solidFill>
                  <a:srgbClr val="A6A6A6"/>
                </a:solidFill>
                <a:latin typeface="Helvetica Neue Light"/>
                <a:cs typeface="Helvetica Neue Light"/>
              </a:rPr>
              <a:t>c</a:t>
            </a:r>
            <a:r>
              <a:rPr lang="en-US" sz="2000" dirty="0" smtClean="0">
                <a:solidFill>
                  <a:srgbClr val="A6A6A6"/>
                </a:solidFill>
                <a:latin typeface="Helvetica Neue Light"/>
                <a:cs typeface="Helvetica Neue Light"/>
              </a:rPr>
              <a:t>oding </a:t>
            </a:r>
            <a:r>
              <a:rPr lang="en-US" sz="2000" dirty="0">
                <a:solidFill>
                  <a:srgbClr val="A6A6A6"/>
                </a:solidFill>
                <a:latin typeface="Helvetica Neue Light"/>
                <a:cs typeface="Helvetica Neue Light"/>
              </a:rPr>
              <a:t>b</a:t>
            </a:r>
            <a:r>
              <a:rPr lang="en-US" sz="2000" dirty="0" smtClean="0">
                <a:solidFill>
                  <a:srgbClr val="A6A6A6"/>
                </a:solidFill>
                <a:latin typeface="Helvetica Neue Light"/>
                <a:cs typeface="Helvetica Neue Light"/>
              </a:rPr>
              <a:t>ased shared memory emulation</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Information-Theoretic Framework</a:t>
            </a:r>
            <a:endParaRPr lang="en-US" sz="2000" dirty="0" smtClean="0">
              <a:latin typeface="Helvetica Neue Light"/>
              <a:cs typeface="Helvetica Neue Light"/>
            </a:endParaRPr>
          </a:p>
          <a:p>
            <a:pPr lvl="1"/>
            <a:r>
              <a:rPr lang="en-US" sz="2000" dirty="0" smtClean="0">
                <a:solidFill>
                  <a:schemeClr val="bg1">
                    <a:lumMod val="65000"/>
                  </a:schemeClr>
                </a:solidFill>
                <a:latin typeface="Helvetica Neue Light"/>
                <a:cs typeface="Helvetica Neue Light"/>
              </a:rPr>
              <a:t>Toy Model for distributed algorithms</a:t>
            </a:r>
          </a:p>
          <a:p>
            <a:pPr lvl="1"/>
            <a:r>
              <a:rPr lang="en-US" sz="2000" dirty="0" smtClean="0">
                <a:solidFill>
                  <a:schemeClr val="bg1">
                    <a:lumMod val="65000"/>
                  </a:schemeClr>
                </a:solidFill>
                <a:latin typeface="Helvetica Neue Light"/>
                <a:cs typeface="Helvetica Neue Light"/>
              </a:rPr>
              <a:t>Multi-version Coding</a:t>
            </a:r>
          </a:p>
          <a:p>
            <a:pPr lvl="1"/>
            <a:r>
              <a:rPr lang="en-US" sz="2000" dirty="0" smtClean="0">
                <a:solidFill>
                  <a:schemeClr val="bg1">
                    <a:lumMod val="65000"/>
                  </a:schemeClr>
                </a:solidFill>
                <a:latin typeface="Helvetica Neue Light"/>
                <a:cs typeface="Helvetica Neue Light"/>
              </a:rPr>
              <a:t>Closing the loop: connection to shared memory emulation</a:t>
            </a:r>
          </a:p>
          <a:p>
            <a:pPr marL="457200" lvl="1" indent="0">
              <a:buNone/>
            </a:pPr>
            <a:endParaRPr lang="en-US" sz="2000" dirty="0" smtClean="0">
              <a:solidFill>
                <a:srgbClr val="FFFFFF"/>
              </a:solidFill>
              <a:latin typeface="Helvetica Neue Light"/>
              <a:cs typeface="Helvetica Neue Light"/>
            </a:endParaRPr>
          </a:p>
          <a:p>
            <a:r>
              <a:rPr lang="en-US" sz="2400" dirty="0" smtClean="0">
                <a:latin typeface="Helvetica Neue Light"/>
                <a:cs typeface="Helvetica Neue Light"/>
              </a:rPr>
              <a:t>Directions of Future Research</a:t>
            </a: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4" name="Rectangle 3"/>
          <p:cNvSpPr/>
          <p:nvPr/>
        </p:nvSpPr>
        <p:spPr>
          <a:xfrm>
            <a:off x="226299" y="5418666"/>
            <a:ext cx="4176368" cy="5926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45180"/>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51"/>
            <a:ext cx="8229600" cy="1143000"/>
          </a:xfrm>
        </p:spPr>
        <p:txBody>
          <a:bodyPr>
            <a:normAutofit/>
          </a:bodyPr>
          <a:lstStyle/>
          <a:p>
            <a:r>
              <a:rPr lang="en-US" sz="3600" dirty="0" smtClean="0">
                <a:latin typeface="Helvetica Neue Light"/>
                <a:cs typeface="Helvetica Neue Light"/>
              </a:rPr>
              <a:t>Directions of Future Research</a:t>
            </a:r>
            <a:endParaRPr lang="en-US" sz="3600" dirty="0">
              <a:latin typeface="Helvetica Neue Light"/>
              <a:cs typeface="Helvetica Neue Light"/>
            </a:endParaRPr>
          </a:p>
        </p:txBody>
      </p:sp>
      <p:sp>
        <p:nvSpPr>
          <p:cNvPr id="11" name="Rectangle 10"/>
          <p:cNvSpPr/>
          <p:nvPr/>
        </p:nvSpPr>
        <p:spPr>
          <a:xfrm>
            <a:off x="1339073" y="1311535"/>
            <a:ext cx="6460678" cy="704093"/>
          </a:xfrm>
          <a:prstGeom prst="rect">
            <a:avLst/>
          </a:prstGeom>
          <a:gradFill flip="none" rotWithShape="1">
            <a:gsLst>
              <a:gs pos="0">
                <a:srgbClr val="FF0000"/>
              </a:gs>
              <a:gs pos="98000">
                <a:srgbClr val="66FF00"/>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2" name="TextBox 11"/>
          <p:cNvSpPr txBox="1"/>
          <p:nvPr/>
        </p:nvSpPr>
        <p:spPr>
          <a:xfrm>
            <a:off x="317511" y="2239943"/>
            <a:ext cx="3147511" cy="923330"/>
          </a:xfrm>
          <a:prstGeom prst="rect">
            <a:avLst/>
          </a:prstGeom>
          <a:noFill/>
        </p:spPr>
        <p:txBody>
          <a:bodyPr wrap="square" rtlCol="0">
            <a:spAutoFit/>
          </a:bodyPr>
          <a:lstStyle/>
          <a:p>
            <a:pPr algn="ctr"/>
            <a:r>
              <a:rPr lang="en-US" dirty="0" smtClean="0">
                <a:latin typeface="Helvetica Neue Light"/>
                <a:cs typeface="Helvetica Neue Light"/>
              </a:rPr>
              <a:t>Classical Codes for Distributed Storage</a:t>
            </a:r>
          </a:p>
          <a:p>
            <a:pPr algn="ctr"/>
            <a:endParaRPr lang="en-US" dirty="0" smtClean="0">
              <a:latin typeface="Helvetica Neue Light"/>
              <a:cs typeface="Helvetica Neue Light"/>
            </a:endParaRPr>
          </a:p>
        </p:txBody>
      </p:sp>
      <p:sp>
        <p:nvSpPr>
          <p:cNvPr id="13" name="TextBox 12"/>
          <p:cNvSpPr txBox="1"/>
          <p:nvPr/>
        </p:nvSpPr>
        <p:spPr>
          <a:xfrm>
            <a:off x="6240346" y="2213753"/>
            <a:ext cx="2636731" cy="369332"/>
          </a:xfrm>
          <a:prstGeom prst="rect">
            <a:avLst/>
          </a:prstGeom>
          <a:noFill/>
        </p:spPr>
        <p:txBody>
          <a:bodyPr wrap="square" rtlCol="0">
            <a:spAutoFit/>
          </a:bodyPr>
          <a:lstStyle/>
          <a:p>
            <a:pPr algn="ctr"/>
            <a:r>
              <a:rPr lang="en-US" dirty="0" smtClean="0">
                <a:latin typeface="Helvetica Neue Light"/>
                <a:cs typeface="Helvetica Neue Light"/>
              </a:rPr>
              <a:t>Multi-version codes</a:t>
            </a:r>
            <a:endParaRPr lang="en-US" dirty="0">
              <a:latin typeface="Helvetica Neue Light"/>
              <a:cs typeface="Helvetica Neue Light"/>
            </a:endParaRPr>
          </a:p>
        </p:txBody>
      </p:sp>
      <p:sp>
        <p:nvSpPr>
          <p:cNvPr id="14" name="Rectangle 13"/>
          <p:cNvSpPr/>
          <p:nvPr/>
        </p:nvSpPr>
        <p:spPr>
          <a:xfrm>
            <a:off x="289901" y="2928575"/>
            <a:ext cx="3603072" cy="2862323"/>
          </a:xfrm>
          <a:prstGeom prst="rect">
            <a:avLst/>
          </a:prstGeom>
        </p:spPr>
        <p:txBody>
          <a:bodyPr wrap="square">
            <a:spAutoFit/>
          </a:bodyPr>
          <a:lstStyle/>
          <a:p>
            <a:endParaRPr lang="en-US" u="sng" dirty="0" smtClean="0">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System is </a:t>
            </a:r>
            <a:r>
              <a:rPr lang="en-US" i="1" dirty="0" smtClean="0">
                <a:solidFill>
                  <a:srgbClr val="FFFFFF"/>
                </a:solidFill>
                <a:latin typeface="Helvetica Neue Light"/>
                <a:cs typeface="Helvetica Neue Light"/>
              </a:rPr>
              <a:t>synchronous</a:t>
            </a:r>
          </a:p>
          <a:p>
            <a:endParaRPr lang="en-US" dirty="0" smtClean="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Nodes </a:t>
            </a:r>
            <a:r>
              <a:rPr lang="en-US" dirty="0">
                <a:solidFill>
                  <a:srgbClr val="FFFFFF"/>
                </a:solidFill>
                <a:latin typeface="Helvetica Neue Light"/>
                <a:cs typeface="Helvetica Neue Light"/>
              </a:rPr>
              <a:t>have </a:t>
            </a:r>
            <a:r>
              <a:rPr lang="en-US" i="1" dirty="0" smtClean="0">
                <a:solidFill>
                  <a:srgbClr val="FFFFFF"/>
                </a:solidFill>
                <a:latin typeface="Helvetica Neue Light"/>
                <a:cs typeface="Helvetica Neue Light"/>
              </a:rPr>
              <a:t>instantaneous</a:t>
            </a:r>
            <a:r>
              <a:rPr lang="en-US" dirty="0">
                <a:solidFill>
                  <a:srgbClr val="FFFFFF"/>
                </a:solidFill>
                <a:latin typeface="Helvetica Neue Light"/>
                <a:cs typeface="Helvetica Neue Light"/>
              </a:rPr>
              <a:t>, </a:t>
            </a:r>
            <a:r>
              <a:rPr lang="en-US" dirty="0" smtClean="0">
                <a:solidFill>
                  <a:srgbClr val="FFFFFF"/>
                </a:solidFill>
                <a:latin typeface="Helvetica Neue Light"/>
                <a:cs typeface="Helvetica Neue Light"/>
              </a:rPr>
              <a:t>system </a:t>
            </a:r>
            <a:r>
              <a:rPr lang="en-US" dirty="0">
                <a:solidFill>
                  <a:srgbClr val="FFFFFF"/>
                </a:solidFill>
                <a:latin typeface="Helvetica Neue Light"/>
                <a:cs typeface="Helvetica Neue Light"/>
              </a:rPr>
              <a:t>state </a:t>
            </a:r>
            <a:r>
              <a:rPr lang="en-US" dirty="0" smtClean="0">
                <a:solidFill>
                  <a:srgbClr val="FFFFFF"/>
                </a:solidFill>
                <a:latin typeface="Helvetica Neue Light"/>
                <a:cs typeface="Helvetica Neue Light"/>
              </a:rPr>
              <a:t>information</a:t>
            </a:r>
          </a:p>
          <a:p>
            <a:pPr marL="285750" indent="-285750">
              <a:buFont typeface="Arial"/>
              <a:buChar char="•"/>
            </a:pPr>
            <a:endParaRPr lang="en-US" dirty="0" smtClean="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Nodes have </a:t>
            </a:r>
            <a:r>
              <a:rPr lang="en-US" i="1" dirty="0" smtClean="0">
                <a:solidFill>
                  <a:srgbClr val="FFFFFF"/>
                </a:solidFill>
                <a:latin typeface="Helvetica Neue Light"/>
                <a:cs typeface="Helvetica Neue Light"/>
              </a:rPr>
              <a:t>global</a:t>
            </a:r>
            <a:r>
              <a:rPr lang="en-US" dirty="0" smtClean="0">
                <a:solidFill>
                  <a:srgbClr val="FFFFFF"/>
                </a:solidFill>
                <a:latin typeface="Helvetica Neue Light"/>
                <a:cs typeface="Helvetica Neue Light"/>
              </a:rPr>
              <a:t> system state information.</a:t>
            </a:r>
          </a:p>
          <a:p>
            <a:pPr marL="285750" indent="-285750">
              <a:buFont typeface="Arial"/>
              <a:buChar char="•"/>
            </a:pPr>
            <a:endParaRPr lang="en-US" dirty="0">
              <a:latin typeface="Helvetica Neue Light"/>
              <a:cs typeface="Helvetica Neue Light"/>
            </a:endParaRPr>
          </a:p>
          <a:p>
            <a:endParaRPr lang="en-US" dirty="0">
              <a:latin typeface="Helvetica Neue Light"/>
              <a:cs typeface="Helvetica Neue Light"/>
            </a:endParaRPr>
          </a:p>
        </p:txBody>
      </p:sp>
      <p:sp>
        <p:nvSpPr>
          <p:cNvPr id="10" name="Rectangle 9"/>
          <p:cNvSpPr/>
          <p:nvPr/>
        </p:nvSpPr>
        <p:spPr>
          <a:xfrm>
            <a:off x="5619126" y="2585388"/>
            <a:ext cx="3603072" cy="3416320"/>
          </a:xfrm>
          <a:prstGeom prst="rect">
            <a:avLst/>
          </a:prstGeom>
        </p:spPr>
        <p:txBody>
          <a:bodyPr wrap="square">
            <a:spAutoFit/>
          </a:bodyPr>
          <a:lstStyle/>
          <a:p>
            <a:endParaRPr lang="en-US" u="sng" dirty="0" smtClean="0">
              <a:latin typeface="Helvetica Neue Light"/>
              <a:cs typeface="Helvetica Neue Light"/>
            </a:endParaRPr>
          </a:p>
          <a:p>
            <a:endParaRPr lang="en-US" u="sng" dirty="0" smtClean="0">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System is </a:t>
            </a:r>
            <a:r>
              <a:rPr lang="en-US" i="1" dirty="0" smtClean="0">
                <a:solidFill>
                  <a:srgbClr val="FFFFFF"/>
                </a:solidFill>
                <a:latin typeface="Helvetica Neue Light"/>
                <a:cs typeface="Helvetica Neue Light"/>
              </a:rPr>
              <a:t>totally asynchronous</a:t>
            </a:r>
            <a:r>
              <a:rPr lang="en-US" dirty="0" smtClean="0">
                <a:solidFill>
                  <a:srgbClr val="FFFFFF"/>
                </a:solidFill>
                <a:latin typeface="Helvetica Neue Light"/>
                <a:cs typeface="Helvetica Neue Light"/>
              </a:rPr>
              <a:t>, every version arrival pattern is possible</a:t>
            </a:r>
          </a:p>
          <a:p>
            <a:endParaRPr lang="en-US" dirty="0" smtClean="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Nodes have </a:t>
            </a:r>
            <a:r>
              <a:rPr lang="en-US" i="1" dirty="0" smtClean="0">
                <a:solidFill>
                  <a:srgbClr val="FFFFFF"/>
                </a:solidFill>
                <a:latin typeface="Helvetica Neue Light"/>
                <a:cs typeface="Helvetica Neue Light"/>
              </a:rPr>
              <a:t>do not even have stale</a:t>
            </a:r>
            <a:r>
              <a:rPr lang="en-US" dirty="0" smtClean="0">
                <a:solidFill>
                  <a:srgbClr val="FFFFFF"/>
                </a:solidFill>
                <a:latin typeface="Helvetica Neue Light"/>
                <a:cs typeface="Helvetica Neue Light"/>
              </a:rPr>
              <a:t> information of system state</a:t>
            </a:r>
          </a:p>
          <a:p>
            <a:pPr marL="285750" indent="-285750">
              <a:buFont typeface="Arial"/>
              <a:buChar char="•"/>
            </a:pPr>
            <a:endParaRPr lang="en-US" dirty="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Nodes </a:t>
            </a:r>
            <a:r>
              <a:rPr lang="en-US" i="1" dirty="0" smtClean="0">
                <a:solidFill>
                  <a:srgbClr val="FFFFFF"/>
                </a:solidFill>
                <a:latin typeface="Helvetica Neue Light"/>
                <a:cs typeface="Helvetica Neue Light"/>
              </a:rPr>
              <a:t>do not even have partial </a:t>
            </a:r>
            <a:r>
              <a:rPr lang="en-US" dirty="0" smtClean="0">
                <a:solidFill>
                  <a:srgbClr val="FFFFFF"/>
                </a:solidFill>
                <a:latin typeface="Helvetica Neue Light"/>
                <a:cs typeface="Helvetica Neue Light"/>
              </a:rPr>
              <a:t>information of system state.  </a:t>
            </a:r>
          </a:p>
        </p:txBody>
      </p:sp>
    </p:spTree>
    <p:extLst>
      <p:ext uri="{BB962C8B-B14F-4D97-AF65-F5344CB8AC3E}">
        <p14:creationId xmlns:p14="http://schemas.microsoft.com/office/powerpoint/2010/main" val="1916440584"/>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51"/>
            <a:ext cx="8229600" cy="1143000"/>
          </a:xfrm>
        </p:spPr>
        <p:txBody>
          <a:bodyPr>
            <a:normAutofit/>
          </a:bodyPr>
          <a:lstStyle/>
          <a:p>
            <a:r>
              <a:rPr lang="en-US" sz="3600" dirty="0" smtClean="0">
                <a:latin typeface="Helvetica Neue Light"/>
                <a:cs typeface="Helvetica Neue Light"/>
              </a:rPr>
              <a:t>Directions of Future Research</a:t>
            </a:r>
            <a:endParaRPr lang="en-US" sz="3600" dirty="0">
              <a:latin typeface="Helvetica Neue Light"/>
              <a:cs typeface="Helvetica Neue Light"/>
            </a:endParaRPr>
          </a:p>
        </p:txBody>
      </p:sp>
      <p:sp>
        <p:nvSpPr>
          <p:cNvPr id="11" name="Rectangle 10"/>
          <p:cNvSpPr/>
          <p:nvPr/>
        </p:nvSpPr>
        <p:spPr>
          <a:xfrm>
            <a:off x="1339073" y="1311535"/>
            <a:ext cx="6460678" cy="704093"/>
          </a:xfrm>
          <a:prstGeom prst="rect">
            <a:avLst/>
          </a:prstGeom>
          <a:gradFill flip="none" rotWithShape="1">
            <a:gsLst>
              <a:gs pos="0">
                <a:srgbClr val="FF0000"/>
              </a:gs>
              <a:gs pos="98000">
                <a:srgbClr val="66FF00"/>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2" name="TextBox 11"/>
          <p:cNvSpPr txBox="1"/>
          <p:nvPr/>
        </p:nvSpPr>
        <p:spPr>
          <a:xfrm>
            <a:off x="317511" y="2239943"/>
            <a:ext cx="3147511" cy="923330"/>
          </a:xfrm>
          <a:prstGeom prst="rect">
            <a:avLst/>
          </a:prstGeom>
          <a:noFill/>
        </p:spPr>
        <p:txBody>
          <a:bodyPr wrap="square" rtlCol="0">
            <a:spAutoFit/>
          </a:bodyPr>
          <a:lstStyle/>
          <a:p>
            <a:pPr algn="ctr"/>
            <a:r>
              <a:rPr lang="en-US" dirty="0" smtClean="0">
                <a:latin typeface="Helvetica Neue Light"/>
                <a:cs typeface="Helvetica Neue Light"/>
              </a:rPr>
              <a:t>Classical Codes for Distributed Storage</a:t>
            </a:r>
          </a:p>
          <a:p>
            <a:pPr algn="ctr"/>
            <a:endParaRPr lang="en-US" dirty="0" smtClean="0">
              <a:latin typeface="Helvetica Neue Light"/>
              <a:cs typeface="Helvetica Neue Light"/>
            </a:endParaRPr>
          </a:p>
        </p:txBody>
      </p:sp>
      <p:sp>
        <p:nvSpPr>
          <p:cNvPr id="13" name="TextBox 12"/>
          <p:cNvSpPr txBox="1"/>
          <p:nvPr/>
        </p:nvSpPr>
        <p:spPr>
          <a:xfrm>
            <a:off x="6240346" y="2213753"/>
            <a:ext cx="2636731" cy="369332"/>
          </a:xfrm>
          <a:prstGeom prst="rect">
            <a:avLst/>
          </a:prstGeom>
          <a:noFill/>
        </p:spPr>
        <p:txBody>
          <a:bodyPr wrap="square" rtlCol="0">
            <a:spAutoFit/>
          </a:bodyPr>
          <a:lstStyle/>
          <a:p>
            <a:pPr algn="ctr"/>
            <a:r>
              <a:rPr lang="en-US" dirty="0" smtClean="0">
                <a:latin typeface="Helvetica Neue Light"/>
                <a:cs typeface="Helvetica Neue Light"/>
              </a:rPr>
              <a:t>Multi-version codes</a:t>
            </a:r>
            <a:endParaRPr lang="en-US" dirty="0">
              <a:latin typeface="Helvetica Neue Light"/>
              <a:cs typeface="Helvetica Neue Light"/>
            </a:endParaRPr>
          </a:p>
        </p:txBody>
      </p:sp>
      <p:sp>
        <p:nvSpPr>
          <p:cNvPr id="14" name="Rectangle 13"/>
          <p:cNvSpPr/>
          <p:nvPr/>
        </p:nvSpPr>
        <p:spPr>
          <a:xfrm>
            <a:off x="289901" y="2928575"/>
            <a:ext cx="3603072" cy="3139321"/>
          </a:xfrm>
          <a:prstGeom prst="rect">
            <a:avLst/>
          </a:prstGeom>
        </p:spPr>
        <p:txBody>
          <a:bodyPr wrap="square">
            <a:spAutoFit/>
          </a:bodyPr>
          <a:lstStyle/>
          <a:p>
            <a:r>
              <a:rPr lang="en-US" u="sng" dirty="0" smtClean="0">
                <a:solidFill>
                  <a:srgbClr val="FFFFFF"/>
                </a:solidFill>
                <a:latin typeface="Helvetica Neue Light"/>
                <a:cs typeface="Helvetica Neue Light"/>
              </a:rPr>
              <a:t>Optimistic model</a:t>
            </a:r>
          </a:p>
          <a:p>
            <a:endParaRPr lang="en-US" u="sng"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System is </a:t>
            </a:r>
            <a:r>
              <a:rPr lang="en-US" i="1" dirty="0" smtClean="0">
                <a:solidFill>
                  <a:schemeClr val="accent3">
                    <a:lumMod val="50000"/>
                  </a:schemeClr>
                </a:solidFill>
                <a:latin typeface="Helvetica Neue Light"/>
                <a:cs typeface="Helvetica Neue Light"/>
              </a:rPr>
              <a:t>synchronous</a:t>
            </a:r>
          </a:p>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Nodes </a:t>
            </a:r>
            <a:r>
              <a:rPr lang="en-US" dirty="0">
                <a:latin typeface="Helvetica Neue Light"/>
                <a:cs typeface="Helvetica Neue Light"/>
              </a:rPr>
              <a:t>have </a:t>
            </a:r>
            <a:r>
              <a:rPr lang="en-US" i="1" dirty="0" smtClean="0">
                <a:solidFill>
                  <a:srgbClr val="4F6228"/>
                </a:solidFill>
                <a:latin typeface="Helvetica Neue Light"/>
                <a:cs typeface="Helvetica Neue Light"/>
              </a:rPr>
              <a:t>instantaneous</a:t>
            </a:r>
            <a:r>
              <a:rPr lang="en-US" dirty="0">
                <a:latin typeface="Helvetica Neue Light"/>
                <a:cs typeface="Helvetica Neue Light"/>
              </a:rPr>
              <a:t>, </a:t>
            </a:r>
            <a:r>
              <a:rPr lang="en-US" dirty="0" smtClean="0">
                <a:latin typeface="Helvetica Neue Light"/>
                <a:cs typeface="Helvetica Neue Light"/>
              </a:rPr>
              <a:t>system </a:t>
            </a:r>
            <a:r>
              <a:rPr lang="en-US" dirty="0">
                <a:latin typeface="Helvetica Neue Light"/>
                <a:cs typeface="Helvetica Neue Light"/>
              </a:rPr>
              <a:t>state </a:t>
            </a:r>
            <a:r>
              <a:rPr lang="en-US" dirty="0" smtClean="0">
                <a:latin typeface="Helvetica Neue Light"/>
                <a:cs typeface="Helvetica Neue Light"/>
              </a:rPr>
              <a:t>information</a:t>
            </a:r>
          </a:p>
          <a:p>
            <a:pPr marL="285750" indent="-285750">
              <a:buFont typeface="Arial"/>
              <a:buChar char="•"/>
            </a:pPr>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Nodes have </a:t>
            </a:r>
            <a:r>
              <a:rPr lang="en-US" i="1" dirty="0" smtClean="0">
                <a:solidFill>
                  <a:srgbClr val="4F6228"/>
                </a:solidFill>
                <a:latin typeface="Helvetica Neue Light"/>
                <a:cs typeface="Helvetica Neue Light"/>
              </a:rPr>
              <a:t>global</a:t>
            </a:r>
            <a:r>
              <a:rPr lang="en-US" dirty="0" smtClean="0">
                <a:solidFill>
                  <a:srgbClr val="4F6228"/>
                </a:solidFill>
                <a:latin typeface="Helvetica Neue Light"/>
                <a:cs typeface="Helvetica Neue Light"/>
              </a:rPr>
              <a:t> </a:t>
            </a:r>
            <a:r>
              <a:rPr lang="en-US" dirty="0" smtClean="0">
                <a:latin typeface="Helvetica Neue Light"/>
                <a:cs typeface="Helvetica Neue Light"/>
              </a:rPr>
              <a:t>system state information.</a:t>
            </a:r>
          </a:p>
          <a:p>
            <a:pPr marL="285750" indent="-285750">
              <a:buFont typeface="Arial"/>
              <a:buChar char="•"/>
            </a:pPr>
            <a:endParaRPr lang="en-US" dirty="0">
              <a:latin typeface="Helvetica Neue Light"/>
              <a:cs typeface="Helvetica Neue Light"/>
            </a:endParaRPr>
          </a:p>
          <a:p>
            <a:endParaRPr lang="en-US" dirty="0">
              <a:latin typeface="Helvetica Neue Light"/>
              <a:cs typeface="Helvetica Neue Light"/>
            </a:endParaRPr>
          </a:p>
        </p:txBody>
      </p:sp>
      <p:sp>
        <p:nvSpPr>
          <p:cNvPr id="15" name="Rectangle 14"/>
          <p:cNvSpPr/>
          <p:nvPr/>
        </p:nvSpPr>
        <p:spPr>
          <a:xfrm>
            <a:off x="5619126" y="2585388"/>
            <a:ext cx="3603072" cy="3693319"/>
          </a:xfrm>
          <a:prstGeom prst="rect">
            <a:avLst/>
          </a:prstGeom>
        </p:spPr>
        <p:txBody>
          <a:bodyPr wrap="square">
            <a:spAutoFit/>
          </a:bodyPr>
          <a:lstStyle/>
          <a:p>
            <a:endParaRPr lang="en-US" u="sng" dirty="0" smtClean="0">
              <a:latin typeface="Helvetica Neue Light"/>
              <a:cs typeface="Helvetica Neue Light"/>
            </a:endParaRPr>
          </a:p>
          <a:p>
            <a:r>
              <a:rPr lang="en-US" u="sng" dirty="0" smtClean="0">
                <a:solidFill>
                  <a:srgbClr val="FFFFFF"/>
                </a:solidFill>
                <a:latin typeface="Helvetica Neue Light"/>
                <a:cs typeface="Helvetica Neue Light"/>
              </a:rPr>
              <a:t>Pessimistic/conservative model</a:t>
            </a:r>
          </a:p>
          <a:p>
            <a:endParaRPr lang="en-US" u="sng"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System is </a:t>
            </a:r>
            <a:r>
              <a:rPr lang="en-US" i="1" dirty="0" smtClean="0">
                <a:solidFill>
                  <a:srgbClr val="FF0000"/>
                </a:solidFill>
                <a:latin typeface="Helvetica Neue Light"/>
                <a:cs typeface="Helvetica Neue Light"/>
              </a:rPr>
              <a:t>totally asynchronous</a:t>
            </a:r>
            <a:r>
              <a:rPr lang="en-US" dirty="0" smtClean="0">
                <a:latin typeface="Helvetica Neue Light"/>
                <a:cs typeface="Helvetica Neue Light"/>
              </a:rPr>
              <a:t>, every version arrival pattern is possible</a:t>
            </a:r>
          </a:p>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Nodes have </a:t>
            </a:r>
            <a:r>
              <a:rPr lang="en-US" i="1" dirty="0" smtClean="0">
                <a:solidFill>
                  <a:srgbClr val="FF0000"/>
                </a:solidFill>
                <a:latin typeface="Helvetica Neue Light"/>
                <a:cs typeface="Helvetica Neue Light"/>
              </a:rPr>
              <a:t>do not even have stale</a:t>
            </a:r>
            <a:r>
              <a:rPr lang="en-US" dirty="0" smtClean="0">
                <a:latin typeface="Helvetica Neue Light"/>
                <a:cs typeface="Helvetica Neue Light"/>
              </a:rPr>
              <a:t> information of system state</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latin typeface="Helvetica Neue Light"/>
                <a:cs typeface="Helvetica Neue Light"/>
              </a:rPr>
              <a:t>Nodes </a:t>
            </a:r>
            <a:r>
              <a:rPr lang="en-US" i="1" dirty="0" smtClean="0">
                <a:solidFill>
                  <a:srgbClr val="FF0000"/>
                </a:solidFill>
                <a:latin typeface="Helvetica Neue Light"/>
                <a:cs typeface="Helvetica Neue Light"/>
              </a:rPr>
              <a:t>do not even have partial </a:t>
            </a:r>
            <a:r>
              <a:rPr lang="en-US" dirty="0" smtClean="0">
                <a:latin typeface="Helvetica Neue Light"/>
                <a:cs typeface="Helvetica Neue Light"/>
              </a:rPr>
              <a:t>information of system state.  </a:t>
            </a:r>
          </a:p>
        </p:txBody>
      </p:sp>
    </p:spTree>
    <p:extLst>
      <p:ext uri="{BB962C8B-B14F-4D97-AF65-F5344CB8AC3E}">
        <p14:creationId xmlns:p14="http://schemas.microsoft.com/office/powerpoint/2010/main" val="2671383750"/>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951"/>
            <a:ext cx="8229600" cy="1143000"/>
          </a:xfrm>
        </p:spPr>
        <p:txBody>
          <a:bodyPr>
            <a:normAutofit/>
          </a:bodyPr>
          <a:lstStyle/>
          <a:p>
            <a:r>
              <a:rPr lang="en-US" sz="3600" dirty="0" smtClean="0">
                <a:latin typeface="Helvetica Neue Light"/>
                <a:cs typeface="Helvetica Neue Light"/>
              </a:rPr>
              <a:t>Directions of Future Research</a:t>
            </a:r>
            <a:endParaRPr lang="en-US" sz="3600" dirty="0">
              <a:latin typeface="Helvetica Neue Light"/>
              <a:cs typeface="Helvetica Neue Light"/>
            </a:endParaRPr>
          </a:p>
        </p:txBody>
      </p:sp>
      <p:sp>
        <p:nvSpPr>
          <p:cNvPr id="11" name="Rectangle 10"/>
          <p:cNvSpPr/>
          <p:nvPr/>
        </p:nvSpPr>
        <p:spPr>
          <a:xfrm>
            <a:off x="1339073" y="1311535"/>
            <a:ext cx="6460678" cy="704093"/>
          </a:xfrm>
          <a:prstGeom prst="rect">
            <a:avLst/>
          </a:prstGeom>
          <a:gradFill flip="none" rotWithShape="1">
            <a:gsLst>
              <a:gs pos="0">
                <a:srgbClr val="FF0000"/>
              </a:gs>
              <a:gs pos="98000">
                <a:srgbClr val="66FF00"/>
              </a:gs>
            </a:gsLst>
            <a:lin ang="108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2" name="TextBox 11"/>
          <p:cNvSpPr txBox="1"/>
          <p:nvPr/>
        </p:nvSpPr>
        <p:spPr>
          <a:xfrm>
            <a:off x="317511" y="2239943"/>
            <a:ext cx="3147511" cy="923330"/>
          </a:xfrm>
          <a:prstGeom prst="rect">
            <a:avLst/>
          </a:prstGeom>
          <a:noFill/>
        </p:spPr>
        <p:txBody>
          <a:bodyPr wrap="square" rtlCol="0">
            <a:spAutoFit/>
          </a:bodyPr>
          <a:lstStyle/>
          <a:p>
            <a:pPr algn="ctr"/>
            <a:r>
              <a:rPr lang="en-US" dirty="0" smtClean="0">
                <a:latin typeface="Helvetica Neue Light"/>
                <a:cs typeface="Helvetica Neue Light"/>
              </a:rPr>
              <a:t>Classical Codes for Distributed Storage</a:t>
            </a:r>
          </a:p>
          <a:p>
            <a:pPr algn="ctr"/>
            <a:endParaRPr lang="en-US" dirty="0" smtClean="0">
              <a:latin typeface="Helvetica Neue Light"/>
              <a:cs typeface="Helvetica Neue Light"/>
            </a:endParaRPr>
          </a:p>
        </p:txBody>
      </p:sp>
      <p:sp>
        <p:nvSpPr>
          <p:cNvPr id="13" name="TextBox 12"/>
          <p:cNvSpPr txBox="1"/>
          <p:nvPr/>
        </p:nvSpPr>
        <p:spPr>
          <a:xfrm>
            <a:off x="6240346" y="2213753"/>
            <a:ext cx="2636731" cy="369332"/>
          </a:xfrm>
          <a:prstGeom prst="rect">
            <a:avLst/>
          </a:prstGeom>
          <a:noFill/>
        </p:spPr>
        <p:txBody>
          <a:bodyPr wrap="square" rtlCol="0">
            <a:spAutoFit/>
          </a:bodyPr>
          <a:lstStyle/>
          <a:p>
            <a:pPr algn="ctr"/>
            <a:r>
              <a:rPr lang="en-US" dirty="0" smtClean="0">
                <a:latin typeface="Helvetica Neue Light"/>
                <a:cs typeface="Helvetica Neue Light"/>
              </a:rPr>
              <a:t>Multi-version codes</a:t>
            </a:r>
            <a:endParaRPr lang="en-US" dirty="0">
              <a:latin typeface="Helvetica Neue Light"/>
              <a:cs typeface="Helvetica Neue Light"/>
            </a:endParaRPr>
          </a:p>
        </p:txBody>
      </p:sp>
      <p:sp>
        <p:nvSpPr>
          <p:cNvPr id="14" name="Rectangle 13"/>
          <p:cNvSpPr/>
          <p:nvPr/>
        </p:nvSpPr>
        <p:spPr>
          <a:xfrm>
            <a:off x="289901" y="2928575"/>
            <a:ext cx="3603072" cy="3139321"/>
          </a:xfrm>
          <a:prstGeom prst="rect">
            <a:avLst/>
          </a:prstGeom>
        </p:spPr>
        <p:txBody>
          <a:bodyPr wrap="square">
            <a:spAutoFit/>
          </a:bodyPr>
          <a:lstStyle/>
          <a:p>
            <a:r>
              <a:rPr lang="en-US" u="sng" dirty="0" smtClean="0">
                <a:solidFill>
                  <a:srgbClr val="FFFFFF"/>
                </a:solidFill>
                <a:latin typeface="Helvetica Neue Light"/>
                <a:cs typeface="Helvetica Neue Light"/>
              </a:rPr>
              <a:t>Optimistic model</a:t>
            </a:r>
          </a:p>
          <a:p>
            <a:endParaRPr lang="en-US" u="sng"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System is </a:t>
            </a:r>
            <a:r>
              <a:rPr lang="en-US" i="1" dirty="0" smtClean="0">
                <a:solidFill>
                  <a:schemeClr val="accent3">
                    <a:lumMod val="50000"/>
                  </a:schemeClr>
                </a:solidFill>
                <a:latin typeface="Helvetica Neue Light"/>
                <a:cs typeface="Helvetica Neue Light"/>
              </a:rPr>
              <a:t>synchronous</a:t>
            </a:r>
          </a:p>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Nodes </a:t>
            </a:r>
            <a:r>
              <a:rPr lang="en-US" dirty="0">
                <a:latin typeface="Helvetica Neue Light"/>
                <a:cs typeface="Helvetica Neue Light"/>
              </a:rPr>
              <a:t>have </a:t>
            </a:r>
            <a:r>
              <a:rPr lang="en-US" i="1" dirty="0" smtClean="0">
                <a:solidFill>
                  <a:srgbClr val="4F6228"/>
                </a:solidFill>
                <a:latin typeface="Helvetica Neue Light"/>
                <a:cs typeface="Helvetica Neue Light"/>
              </a:rPr>
              <a:t>instantaneous</a:t>
            </a:r>
            <a:r>
              <a:rPr lang="en-US" dirty="0">
                <a:latin typeface="Helvetica Neue Light"/>
                <a:cs typeface="Helvetica Neue Light"/>
              </a:rPr>
              <a:t>, </a:t>
            </a:r>
            <a:r>
              <a:rPr lang="en-US" dirty="0" smtClean="0">
                <a:latin typeface="Helvetica Neue Light"/>
                <a:cs typeface="Helvetica Neue Light"/>
              </a:rPr>
              <a:t>system </a:t>
            </a:r>
            <a:r>
              <a:rPr lang="en-US" dirty="0">
                <a:latin typeface="Helvetica Neue Light"/>
                <a:cs typeface="Helvetica Neue Light"/>
              </a:rPr>
              <a:t>state </a:t>
            </a:r>
            <a:r>
              <a:rPr lang="en-US" dirty="0" smtClean="0">
                <a:latin typeface="Helvetica Neue Light"/>
                <a:cs typeface="Helvetica Neue Light"/>
              </a:rPr>
              <a:t>information</a:t>
            </a:r>
          </a:p>
          <a:p>
            <a:pPr marL="285750" indent="-285750">
              <a:buFont typeface="Arial"/>
              <a:buChar char="•"/>
            </a:pPr>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Nodes have </a:t>
            </a:r>
            <a:r>
              <a:rPr lang="en-US" i="1" dirty="0" smtClean="0">
                <a:solidFill>
                  <a:srgbClr val="4F6228"/>
                </a:solidFill>
                <a:latin typeface="Helvetica Neue Light"/>
                <a:cs typeface="Helvetica Neue Light"/>
              </a:rPr>
              <a:t>global</a:t>
            </a:r>
            <a:r>
              <a:rPr lang="en-US" dirty="0" smtClean="0">
                <a:solidFill>
                  <a:srgbClr val="4F6228"/>
                </a:solidFill>
                <a:latin typeface="Helvetica Neue Light"/>
                <a:cs typeface="Helvetica Neue Light"/>
              </a:rPr>
              <a:t> </a:t>
            </a:r>
            <a:r>
              <a:rPr lang="en-US" dirty="0" smtClean="0">
                <a:latin typeface="Helvetica Neue Light"/>
                <a:cs typeface="Helvetica Neue Light"/>
              </a:rPr>
              <a:t>system state information.</a:t>
            </a:r>
          </a:p>
          <a:p>
            <a:pPr marL="285750" indent="-285750">
              <a:buFont typeface="Arial"/>
              <a:buChar char="•"/>
            </a:pPr>
            <a:endParaRPr lang="en-US" dirty="0">
              <a:latin typeface="Helvetica Neue Light"/>
              <a:cs typeface="Helvetica Neue Light"/>
            </a:endParaRPr>
          </a:p>
          <a:p>
            <a:endParaRPr lang="en-US" dirty="0">
              <a:latin typeface="Helvetica Neue Light"/>
              <a:cs typeface="Helvetica Neue Light"/>
            </a:endParaRPr>
          </a:p>
        </p:txBody>
      </p:sp>
      <p:sp>
        <p:nvSpPr>
          <p:cNvPr id="15" name="Rectangle 14"/>
          <p:cNvSpPr/>
          <p:nvPr/>
        </p:nvSpPr>
        <p:spPr>
          <a:xfrm>
            <a:off x="5619126" y="2585388"/>
            <a:ext cx="3603072" cy="3693319"/>
          </a:xfrm>
          <a:prstGeom prst="rect">
            <a:avLst/>
          </a:prstGeom>
        </p:spPr>
        <p:txBody>
          <a:bodyPr wrap="square">
            <a:spAutoFit/>
          </a:bodyPr>
          <a:lstStyle/>
          <a:p>
            <a:endParaRPr lang="en-US" u="sng" dirty="0" smtClean="0">
              <a:latin typeface="Helvetica Neue Light"/>
              <a:cs typeface="Helvetica Neue Light"/>
            </a:endParaRPr>
          </a:p>
          <a:p>
            <a:r>
              <a:rPr lang="en-US" u="sng" dirty="0" smtClean="0">
                <a:solidFill>
                  <a:srgbClr val="FFFFFF"/>
                </a:solidFill>
                <a:latin typeface="Helvetica Neue Light"/>
                <a:cs typeface="Helvetica Neue Light"/>
              </a:rPr>
              <a:t>Pessimistic/conservative model</a:t>
            </a:r>
          </a:p>
          <a:p>
            <a:endParaRPr lang="en-US" u="sng"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System is </a:t>
            </a:r>
            <a:r>
              <a:rPr lang="en-US" i="1" dirty="0" smtClean="0">
                <a:solidFill>
                  <a:srgbClr val="FF0000"/>
                </a:solidFill>
                <a:latin typeface="Helvetica Neue Light"/>
                <a:cs typeface="Helvetica Neue Light"/>
              </a:rPr>
              <a:t>totally asynchronous</a:t>
            </a:r>
            <a:r>
              <a:rPr lang="en-US" dirty="0" smtClean="0">
                <a:latin typeface="Helvetica Neue Light"/>
                <a:cs typeface="Helvetica Neue Light"/>
              </a:rPr>
              <a:t>, every version arrival pattern is possible</a:t>
            </a:r>
          </a:p>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Nodes have </a:t>
            </a:r>
            <a:r>
              <a:rPr lang="en-US" i="1" dirty="0" smtClean="0">
                <a:solidFill>
                  <a:srgbClr val="FF0000"/>
                </a:solidFill>
                <a:latin typeface="Helvetica Neue Light"/>
                <a:cs typeface="Helvetica Neue Light"/>
              </a:rPr>
              <a:t>do not even have stale</a:t>
            </a:r>
            <a:r>
              <a:rPr lang="en-US" dirty="0" smtClean="0">
                <a:latin typeface="Helvetica Neue Light"/>
                <a:cs typeface="Helvetica Neue Light"/>
              </a:rPr>
              <a:t> information of system state</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latin typeface="Helvetica Neue Light"/>
                <a:cs typeface="Helvetica Neue Light"/>
              </a:rPr>
              <a:t>Nodes </a:t>
            </a:r>
            <a:r>
              <a:rPr lang="en-US" i="1" dirty="0" smtClean="0">
                <a:solidFill>
                  <a:srgbClr val="FF0000"/>
                </a:solidFill>
                <a:latin typeface="Helvetica Neue Light"/>
                <a:cs typeface="Helvetica Neue Light"/>
              </a:rPr>
              <a:t>do not even have partial </a:t>
            </a:r>
            <a:r>
              <a:rPr lang="en-US" dirty="0" smtClean="0">
                <a:latin typeface="Helvetica Neue Light"/>
                <a:cs typeface="Helvetica Neue Light"/>
              </a:rPr>
              <a:t>information of system state.  </a:t>
            </a:r>
          </a:p>
        </p:txBody>
      </p:sp>
      <p:sp>
        <p:nvSpPr>
          <p:cNvPr id="16" name="Up Arrow 15"/>
          <p:cNvSpPr/>
          <p:nvPr/>
        </p:nvSpPr>
        <p:spPr>
          <a:xfrm>
            <a:off x="4472778" y="2117113"/>
            <a:ext cx="248487" cy="657830"/>
          </a:xfrm>
          <a:prstGeom prst="upArrow">
            <a:avLst>
              <a:gd name="adj1" fmla="val 57692"/>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124620" y="2921800"/>
            <a:ext cx="1082849" cy="400110"/>
          </a:xfrm>
          <a:prstGeom prst="rect">
            <a:avLst/>
          </a:prstGeom>
          <a:noFill/>
        </p:spPr>
        <p:txBody>
          <a:bodyPr wrap="none" rtlCol="0">
            <a:spAutoFit/>
          </a:bodyPr>
          <a:lstStyle/>
          <a:p>
            <a:r>
              <a:rPr lang="en-US" sz="2000" dirty="0" smtClean="0">
                <a:latin typeface="Helvetica Neue Light"/>
                <a:cs typeface="Helvetica Neue Light"/>
              </a:rPr>
              <a:t>Practice</a:t>
            </a:r>
            <a:endParaRPr lang="en-US" sz="2000" dirty="0">
              <a:latin typeface="Helvetica Neue Light"/>
              <a:cs typeface="Helvetica Neue Light"/>
            </a:endParaRPr>
          </a:p>
        </p:txBody>
      </p:sp>
    </p:spTree>
    <p:extLst>
      <p:ext uri="{BB962C8B-B14F-4D97-AF65-F5344CB8AC3E}">
        <p14:creationId xmlns:p14="http://schemas.microsoft.com/office/powerpoint/2010/main" val="362838069"/>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Directions of </a:t>
            </a:r>
            <a:r>
              <a:rPr lang="en-US" sz="3200" dirty="0">
                <a:latin typeface="Helvetica Neue Light"/>
                <a:cs typeface="Helvetica Neue Light"/>
              </a:rPr>
              <a:t>f</a:t>
            </a:r>
            <a:r>
              <a:rPr lang="en-US" sz="3200" dirty="0" smtClean="0">
                <a:latin typeface="Helvetica Neue Light"/>
                <a:cs typeface="Helvetica Neue Light"/>
              </a:rPr>
              <a:t>uture research</a:t>
            </a:r>
            <a:endParaRPr lang="en-US" sz="3200" dirty="0">
              <a:latin typeface="Helvetica Neue Light"/>
              <a:cs typeface="Helvetica Neue Light"/>
            </a:endParaRPr>
          </a:p>
        </p:txBody>
      </p:sp>
      <p:sp>
        <p:nvSpPr>
          <p:cNvPr id="3" name="Content Placeholder 2"/>
          <p:cNvSpPr>
            <a:spLocks noGrp="1"/>
          </p:cNvSpPr>
          <p:nvPr>
            <p:ph idx="1"/>
          </p:nvPr>
        </p:nvSpPr>
        <p:spPr>
          <a:xfrm>
            <a:off x="457200" y="1196746"/>
            <a:ext cx="8229600" cy="4525963"/>
          </a:xfrm>
        </p:spPr>
        <p:txBody>
          <a:bodyPr/>
          <a:lstStyle/>
          <a:p>
            <a:pPr marL="0" indent="0">
              <a:buNone/>
            </a:pPr>
            <a:r>
              <a:rPr lang="en-US" u="sng" dirty="0" smtClean="0">
                <a:latin typeface="Helvetica Neue Light"/>
                <a:cs typeface="Helvetica Neue Light"/>
              </a:rPr>
              <a:t>Beyond the worst-case model</a:t>
            </a:r>
            <a:endParaRPr lang="en-US" dirty="0" smtClean="0">
              <a:latin typeface="Helvetica Neue Light"/>
              <a:cs typeface="Helvetica Neue Light"/>
            </a:endParaRPr>
          </a:p>
          <a:p>
            <a:r>
              <a:rPr lang="en-US" dirty="0" smtClean="0">
                <a:latin typeface="Helvetica Neue Light"/>
                <a:cs typeface="Helvetica Neue Light"/>
              </a:rPr>
              <a:t>Correlated versions</a:t>
            </a:r>
            <a:endParaRPr lang="en-US" dirty="0">
              <a:latin typeface="Helvetica Neue Light"/>
              <a:cs typeface="Helvetica Neue Light"/>
            </a:endParaRPr>
          </a:p>
        </p:txBody>
      </p:sp>
    </p:spTree>
    <p:extLst>
      <p:ext uri="{BB962C8B-B14F-4D97-AF65-F5344CB8AC3E}">
        <p14:creationId xmlns:p14="http://schemas.microsoft.com/office/powerpoint/2010/main" val="1073944408"/>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61805" y="1593928"/>
            <a:ext cx="1706607" cy="400110"/>
          </a:xfrm>
          <a:prstGeom prst="rect">
            <a:avLst/>
          </a:prstGeom>
          <a:noFill/>
        </p:spPr>
        <p:txBody>
          <a:bodyPr wrap="none" rtlCol="0">
            <a:spAutoFit/>
          </a:bodyPr>
          <a:lstStyle/>
          <a:p>
            <a:r>
              <a:rPr lang="en-US" sz="2000" dirty="0" smtClean="0">
                <a:latin typeface="Helvetica Neue Light"/>
                <a:cs typeface="Helvetica Neue Light"/>
              </a:rPr>
              <a:t>Markov Chain</a:t>
            </a:r>
            <a:endParaRPr lang="en-US" sz="2000" dirty="0">
              <a:latin typeface="Helvetica Neue Light"/>
              <a:cs typeface="Helvetica Neue Light"/>
            </a:endParaRPr>
          </a:p>
        </p:txBody>
      </p:sp>
      <p:pic>
        <p:nvPicPr>
          <p:cNvPr id="9" name="Picture 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5" y="1620982"/>
            <a:ext cx="3886200" cy="317500"/>
          </a:xfrm>
          <a:prstGeom prst="rect">
            <a:avLst/>
          </a:prstGeom>
        </p:spPr>
      </p:pic>
      <p:pic>
        <p:nvPicPr>
          <p:cNvPr id="12" name="Picture 1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5" y="2057788"/>
            <a:ext cx="6045200" cy="355600"/>
          </a:xfrm>
          <a:prstGeom prst="rect">
            <a:avLst/>
          </a:prstGeom>
        </p:spPr>
      </p:pic>
      <p:sp>
        <p:nvSpPr>
          <p:cNvPr id="10"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11" name="TextBox 1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20" y="2578806"/>
            <a:ext cx="8648700" cy="317500"/>
          </a:xfrm>
          <a:prstGeom prst="rect">
            <a:avLst/>
          </a:prstGeom>
        </p:spPr>
      </p:pic>
      <p:grpSp>
        <p:nvGrpSpPr>
          <p:cNvPr id="15" name="Group 14"/>
          <p:cNvGrpSpPr/>
          <p:nvPr/>
        </p:nvGrpSpPr>
        <p:grpSpPr>
          <a:xfrm>
            <a:off x="3515266" y="3727290"/>
            <a:ext cx="1762169" cy="1654426"/>
            <a:chOff x="3492936" y="3553519"/>
            <a:chExt cx="2109034" cy="2003952"/>
          </a:xfrm>
        </p:grpSpPr>
        <p:sp>
          <p:nvSpPr>
            <p:cNvPr id="3" name="Oval 2"/>
            <p:cNvSpPr/>
            <p:nvPr/>
          </p:nvSpPr>
          <p:spPr>
            <a:xfrm>
              <a:off x="3492936" y="3553519"/>
              <a:ext cx="2109034" cy="20039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6278" y="4189214"/>
              <a:ext cx="1257300" cy="317500"/>
            </a:xfrm>
            <a:prstGeom prst="rect">
              <a:avLst/>
            </a:prstGeom>
          </p:spPr>
        </p:pic>
        <p:sp>
          <p:nvSpPr>
            <p:cNvPr id="5" name="TextBox 4"/>
            <p:cNvSpPr txBox="1"/>
            <p:nvPr/>
          </p:nvSpPr>
          <p:spPr>
            <a:xfrm>
              <a:off x="4404928" y="4254756"/>
              <a:ext cx="266870" cy="461665"/>
            </a:xfrm>
            <a:prstGeom prst="rect">
              <a:avLst/>
            </a:prstGeom>
            <a:noFill/>
          </p:spPr>
          <p:txBody>
            <a:bodyPr wrap="none" rtlCol="0">
              <a:spAutoFit/>
            </a:bodyPr>
            <a:lstStyle/>
            <a:p>
              <a:r>
                <a:rPr lang="en-US" sz="2400" b="1" dirty="0" smtClean="0"/>
                <a:t>.</a:t>
              </a:r>
              <a:endParaRPr lang="en-US" sz="2400" b="1" dirty="0"/>
            </a:p>
          </p:txBody>
        </p:sp>
      </p:grpSp>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220" y="4347964"/>
            <a:ext cx="1790700" cy="317500"/>
          </a:xfrm>
          <a:prstGeom prst="rect">
            <a:avLst/>
          </a:prstGeom>
        </p:spPr>
      </p:pic>
      <p:sp>
        <p:nvSpPr>
          <p:cNvPr id="8" name="TextBox 7"/>
          <p:cNvSpPr txBox="1"/>
          <p:nvPr/>
        </p:nvSpPr>
        <p:spPr>
          <a:xfrm>
            <a:off x="2167294" y="4275881"/>
            <a:ext cx="1221857" cy="461665"/>
          </a:xfrm>
          <a:prstGeom prst="rect">
            <a:avLst/>
          </a:prstGeom>
          <a:noFill/>
        </p:spPr>
        <p:txBody>
          <a:bodyPr wrap="none" rtlCol="0">
            <a:spAutoFit/>
          </a:bodyPr>
          <a:lstStyle/>
          <a:p>
            <a:r>
              <a:rPr lang="en-US" sz="2400" dirty="0" smtClean="0">
                <a:latin typeface="Helvetica Neue Light"/>
                <a:cs typeface="Helvetica Neue Light"/>
              </a:rPr>
              <a:t>Uniform</a:t>
            </a:r>
            <a:endParaRPr lang="en-US" dirty="0">
              <a:latin typeface="Helvetica Neue Light"/>
              <a:cs typeface="Helvetica Neue Light"/>
            </a:endParaRPr>
          </a:p>
        </p:txBody>
      </p:sp>
      <p:pic>
        <p:nvPicPr>
          <p:cNvPr id="13" name="Picture 1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55577" y="4466480"/>
            <a:ext cx="1141469" cy="103770"/>
          </a:xfrm>
          <a:prstGeom prst="rect">
            <a:avLst/>
          </a:prstGeom>
        </p:spPr>
      </p:pic>
      <p:pic>
        <p:nvPicPr>
          <p:cNvPr id="16" name="Picture 1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7628" y="3727290"/>
            <a:ext cx="850900" cy="1654426"/>
          </a:xfrm>
          <a:prstGeom prst="rect">
            <a:avLst/>
          </a:prstGeom>
        </p:spPr>
      </p:pic>
      <p:pic>
        <p:nvPicPr>
          <p:cNvPr id="17" name="Picture 1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5948" y="3745272"/>
            <a:ext cx="850900" cy="1654426"/>
          </a:xfrm>
          <a:prstGeom prst="rect">
            <a:avLst/>
          </a:prstGeom>
        </p:spPr>
      </p:pic>
    </p:spTree>
    <p:extLst>
      <p:ext uri="{BB962C8B-B14F-4D97-AF65-F5344CB8AC3E}">
        <p14:creationId xmlns:p14="http://schemas.microsoft.com/office/powerpoint/2010/main" val="13180084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442518"/>
            <a:ext cx="8601487" cy="2092881"/>
          </a:xfrm>
          <a:prstGeom prst="rect">
            <a:avLst/>
          </a:prstGeom>
          <a:noFill/>
        </p:spPr>
        <p:txBody>
          <a:bodyPr wrap="square" rtlCol="0">
            <a:spAutoFit/>
          </a:bodyPr>
          <a:lstStyle/>
          <a:p>
            <a:pPr marL="342900" indent="-342900">
              <a:buFont typeface="Arial"/>
              <a:buChar char="•"/>
            </a:pPr>
            <a:r>
              <a:rPr lang="en-US" sz="2200" dirty="0" smtClean="0">
                <a:latin typeface="Helvetica Neue Light"/>
                <a:cs typeface="Helvetica Neue Light"/>
              </a:rPr>
              <a:t>  Algorithms for distributed networks and multi-processors.</a:t>
            </a:r>
          </a:p>
          <a:p>
            <a:pPr marL="800100" lvl="1" indent="-342900">
              <a:buFont typeface="Arial"/>
              <a:buChar char="•"/>
            </a:pPr>
            <a:r>
              <a:rPr lang="en-US" sz="2000" dirty="0" smtClean="0">
                <a:latin typeface="Helvetica Neue Light"/>
                <a:cs typeface="Helvetica Neue Light"/>
              </a:rPr>
              <a:t>  ~50 years of research</a:t>
            </a:r>
          </a:p>
          <a:p>
            <a:pPr marL="285750" indent="-285750">
              <a:buFont typeface="Arial"/>
              <a:buChar char="•"/>
            </a:pPr>
            <a:endParaRPr lang="en-US" sz="2200" dirty="0" smtClean="0">
              <a:latin typeface="Helvetica Neue Light"/>
              <a:cs typeface="Helvetica Neue Light"/>
            </a:endParaRPr>
          </a:p>
          <a:p>
            <a:pPr marL="342900" indent="-342900">
              <a:buFont typeface="Arial"/>
              <a:buChar char="•"/>
            </a:pPr>
            <a:r>
              <a:rPr lang="en-US" sz="2200" dirty="0" smtClean="0">
                <a:latin typeface="Helvetica Neue Light"/>
                <a:cs typeface="Helvetica Neue Light"/>
              </a:rPr>
              <a:t>Applications: Cloud Computing, networking, multiprocessor programming, Internet of Things</a:t>
            </a:r>
            <a:r>
              <a:rPr lang="en-US" sz="2200" baseline="30000" dirty="0" smtClean="0">
                <a:latin typeface="Helvetica Neue Light"/>
                <a:cs typeface="Helvetica Neue Light"/>
              </a:rPr>
              <a:t>1</a:t>
            </a:r>
            <a:r>
              <a:rPr lang="en-US" sz="2200" dirty="0" smtClean="0">
                <a:latin typeface="Helvetica Neue Light"/>
                <a:cs typeface="Helvetica Neue Light"/>
              </a:rPr>
              <a:t> </a:t>
            </a:r>
          </a:p>
          <a:p>
            <a:endParaRPr lang="en-US" sz="2200" dirty="0">
              <a:latin typeface="Helvetica Neue Light"/>
              <a:cs typeface="Helvetica Neue Light"/>
            </a:endParaRPr>
          </a:p>
        </p:txBody>
      </p:sp>
      <p:sp>
        <p:nvSpPr>
          <p:cNvPr id="13" name="TextBox 12"/>
          <p:cNvSpPr txBox="1"/>
          <p:nvPr/>
        </p:nvSpPr>
        <p:spPr>
          <a:xfrm>
            <a:off x="2570396" y="10306"/>
            <a:ext cx="3595440" cy="523220"/>
          </a:xfrm>
          <a:prstGeom prst="rect">
            <a:avLst/>
          </a:prstGeom>
          <a:noFill/>
        </p:spPr>
        <p:txBody>
          <a:bodyPr wrap="none" rtlCol="0">
            <a:spAutoFit/>
          </a:bodyPr>
          <a:lstStyle/>
          <a:p>
            <a:r>
              <a:rPr lang="en-US" sz="2800" dirty="0" smtClean="0">
                <a:latin typeface="Helvetica Neue Light"/>
                <a:cs typeface="Helvetica Neue Light"/>
              </a:rPr>
              <a:t>Distributed Algorithms</a:t>
            </a:r>
            <a:endParaRPr lang="en-US" sz="2800" dirty="0">
              <a:latin typeface="Helvetica Neue Light"/>
              <a:cs typeface="Helvetica Neue Light"/>
            </a:endParaRPr>
          </a:p>
        </p:txBody>
      </p:sp>
      <p:sp>
        <p:nvSpPr>
          <p:cNvPr id="2" name="TextBox 1"/>
          <p:cNvSpPr txBox="1"/>
          <p:nvPr/>
        </p:nvSpPr>
        <p:spPr>
          <a:xfrm>
            <a:off x="84684" y="5598404"/>
            <a:ext cx="8762983" cy="769441"/>
          </a:xfrm>
          <a:prstGeom prst="rect">
            <a:avLst/>
          </a:prstGeom>
          <a:noFill/>
        </p:spPr>
        <p:txBody>
          <a:bodyPr wrap="square" rtlCol="0">
            <a:spAutoFit/>
          </a:bodyPr>
          <a:lstStyle/>
          <a:p>
            <a:pPr algn="ctr"/>
            <a:r>
              <a:rPr lang="en-US" sz="2200" dirty="0" smtClean="0">
                <a:solidFill>
                  <a:srgbClr val="FF0000"/>
                </a:solidFill>
                <a:latin typeface="Helvetica Neue Light"/>
                <a:cs typeface="Helvetica Neue Light"/>
              </a:rPr>
              <a:t>Theme of this (part) of the tutorial: A marriage of ideas between information theory and distributed algorithms</a:t>
            </a:r>
            <a:endParaRPr lang="en-US" sz="2200" dirty="0">
              <a:solidFill>
                <a:srgbClr val="FF0000"/>
              </a:solidFill>
              <a:latin typeface="Helvetica Neue Light"/>
              <a:cs typeface="Helvetica Neue Light"/>
            </a:endParaRPr>
          </a:p>
        </p:txBody>
      </p:sp>
      <p:pic>
        <p:nvPicPr>
          <p:cNvPr id="5" name="Picture 2" descr="http://www.jifang360.com/files/Content/QQ%BD%D8%CD%BC20141208153644-1.jpg"/>
          <p:cNvPicPr>
            <a:picLocks noChangeAspect="1" noChangeArrowheads="1"/>
          </p:cNvPicPr>
          <p:nvPr/>
        </p:nvPicPr>
        <p:blipFill>
          <a:blip r:embed="rId3"/>
          <a:srcRect/>
          <a:stretch>
            <a:fillRect/>
          </a:stretch>
        </p:blipFill>
        <p:spPr bwMode="auto">
          <a:xfrm>
            <a:off x="2428520" y="1053932"/>
            <a:ext cx="3582813" cy="2201489"/>
          </a:xfrm>
          <a:prstGeom prst="rect">
            <a:avLst/>
          </a:prstGeom>
          <a:noFill/>
        </p:spPr>
      </p:pic>
      <p:sp>
        <p:nvSpPr>
          <p:cNvPr id="3" name="Rectangle 2"/>
          <p:cNvSpPr/>
          <p:nvPr/>
        </p:nvSpPr>
        <p:spPr>
          <a:xfrm>
            <a:off x="84684" y="6581001"/>
            <a:ext cx="6433642" cy="276999"/>
          </a:xfrm>
          <a:prstGeom prst="rect">
            <a:avLst/>
          </a:prstGeom>
        </p:spPr>
        <p:txBody>
          <a:bodyPr wrap="none">
            <a:spAutoFit/>
          </a:bodyPr>
          <a:lstStyle/>
          <a:p>
            <a:r>
              <a:rPr lang="en-US" sz="1200" baseline="30000" dirty="0" smtClean="0">
                <a:latin typeface="Helvetica Neue Light"/>
                <a:cs typeface="Helvetica Neue Light"/>
              </a:rPr>
              <a:t>1</a:t>
            </a:r>
            <a:r>
              <a:rPr lang="en-US" sz="1200" dirty="0" smtClean="0">
                <a:latin typeface="Helvetica Neue Light"/>
                <a:cs typeface="Helvetica Neue Light"/>
              </a:rPr>
              <a:t>Typical publication venues: PODC, DISC, OPODIS, SODA, FOCS, </a:t>
            </a:r>
            <a:r>
              <a:rPr lang="en-US" sz="1200" dirty="0" err="1" smtClean="0">
                <a:latin typeface="Helvetica Neue Light"/>
                <a:cs typeface="Helvetica Neue Light"/>
              </a:rPr>
              <a:t>Usenix</a:t>
            </a:r>
            <a:r>
              <a:rPr lang="en-US" sz="1200" dirty="0" smtClean="0">
                <a:latin typeface="Helvetica Neue Light"/>
                <a:cs typeface="Helvetica Neue Light"/>
              </a:rPr>
              <a:t> Fast, </a:t>
            </a:r>
            <a:r>
              <a:rPr lang="en-US" sz="1200" dirty="0" err="1" smtClean="0">
                <a:latin typeface="Helvetica Neue Light"/>
                <a:cs typeface="Helvetica Neue Light"/>
              </a:rPr>
              <a:t>Usenix</a:t>
            </a:r>
            <a:r>
              <a:rPr lang="en-US" sz="1200" dirty="0" smtClean="0">
                <a:latin typeface="Helvetica Neue Light"/>
                <a:cs typeface="Helvetica Neue Light"/>
              </a:rPr>
              <a:t> ATC, </a:t>
            </a:r>
            <a:endParaRPr lang="en-US" sz="1200" dirty="0"/>
          </a:p>
        </p:txBody>
      </p:sp>
    </p:spTree>
    <p:extLst>
      <p:ext uri="{BB962C8B-B14F-4D97-AF65-F5344CB8AC3E}">
        <p14:creationId xmlns:p14="http://schemas.microsoft.com/office/powerpoint/2010/main" val="2938079641"/>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25" name="Rounded Rectangle 24"/>
          <p:cNvSpPr/>
          <p:nvPr/>
        </p:nvSpPr>
        <p:spPr>
          <a:xfrm>
            <a:off x="1157288" y="234297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7" name="Rounded Rectangle 26"/>
          <p:cNvSpPr/>
          <p:nvPr/>
        </p:nvSpPr>
        <p:spPr>
          <a:xfrm>
            <a:off x="2619375" y="2311406"/>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9" name="Rounded Rectangle 28"/>
          <p:cNvSpPr/>
          <p:nvPr/>
        </p:nvSpPr>
        <p:spPr>
          <a:xfrm>
            <a:off x="4081463" y="2307052"/>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1" name="Rounded Rectangle 30"/>
          <p:cNvSpPr/>
          <p:nvPr/>
        </p:nvSpPr>
        <p:spPr>
          <a:xfrm>
            <a:off x="5543550" y="227548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2" name="Rounded Rectangle 31"/>
          <p:cNvSpPr/>
          <p:nvPr/>
        </p:nvSpPr>
        <p:spPr>
          <a:xfrm>
            <a:off x="1143000"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sp>
        <p:nvSpPr>
          <p:cNvPr id="33" name="Rounded Rectangle 32"/>
          <p:cNvSpPr/>
          <p:nvPr/>
        </p:nvSpPr>
        <p:spPr>
          <a:xfrm>
            <a:off x="4081463"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pic>
        <p:nvPicPr>
          <p:cNvPr id="34" name="Picture 33"/>
          <p:cNvPicPr>
            <a:picLocks noChangeAspect="1"/>
          </p:cNvPicPr>
          <p:nvPr/>
        </p:nvPicPr>
        <p:blipFill>
          <a:blip r:embed="rId2"/>
          <a:stretch>
            <a:fillRect/>
          </a:stretch>
        </p:blipFill>
        <p:spPr>
          <a:xfrm>
            <a:off x="4265846" y="1142774"/>
            <a:ext cx="491309" cy="757322"/>
          </a:xfrm>
          <a:prstGeom prst="rect">
            <a:avLst/>
          </a:prstGeom>
        </p:spPr>
      </p:pic>
      <p:pic>
        <p:nvPicPr>
          <p:cNvPr id="35" name="Picture 34"/>
          <p:cNvPicPr>
            <a:picLocks noChangeAspect="1"/>
          </p:cNvPicPr>
          <p:nvPr/>
        </p:nvPicPr>
        <p:blipFill>
          <a:blip r:embed="rId2"/>
          <a:stretch>
            <a:fillRect/>
          </a:stretch>
        </p:blipFill>
        <p:spPr>
          <a:xfrm>
            <a:off x="3022169" y="1142774"/>
            <a:ext cx="491309" cy="757322"/>
          </a:xfrm>
          <a:prstGeom prst="rect">
            <a:avLst/>
          </a:prstGeom>
        </p:spPr>
      </p:pic>
      <p:pic>
        <p:nvPicPr>
          <p:cNvPr id="36" name="Picture 35"/>
          <p:cNvPicPr>
            <a:picLocks noChangeAspect="1"/>
          </p:cNvPicPr>
          <p:nvPr/>
        </p:nvPicPr>
        <p:blipFill>
          <a:blip r:embed="rId2"/>
          <a:stretch>
            <a:fillRect/>
          </a:stretch>
        </p:blipFill>
        <p:spPr>
          <a:xfrm>
            <a:off x="1684962" y="1142774"/>
            <a:ext cx="491309" cy="757322"/>
          </a:xfrm>
          <a:prstGeom prst="rect">
            <a:avLst/>
          </a:prstGeom>
        </p:spPr>
      </p:pic>
      <p:pic>
        <p:nvPicPr>
          <p:cNvPr id="37" name="Picture 36"/>
          <p:cNvPicPr>
            <a:picLocks noChangeAspect="1"/>
          </p:cNvPicPr>
          <p:nvPr/>
        </p:nvPicPr>
        <p:blipFill>
          <a:blip r:embed="rId2"/>
          <a:stretch>
            <a:fillRect/>
          </a:stretch>
        </p:blipFill>
        <p:spPr>
          <a:xfrm>
            <a:off x="5691306" y="1142774"/>
            <a:ext cx="491309" cy="757322"/>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3884309"/>
            <a:ext cx="1308100" cy="3175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2743806"/>
            <a:ext cx="1308100" cy="317500"/>
          </a:xfrm>
          <a:prstGeom prst="rect">
            <a:avLst/>
          </a:prstGeom>
        </p:spPr>
      </p:pic>
      <p:sp>
        <p:nvSpPr>
          <p:cNvPr id="40" name="TextBox 39"/>
          <p:cNvSpPr txBox="1"/>
          <p:nvPr/>
        </p:nvSpPr>
        <p:spPr>
          <a:xfrm>
            <a:off x="7619311" y="1969415"/>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
        <p:nvSpPr>
          <p:cNvPr id="41" name="TextBox 4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sp>
        <p:nvSpPr>
          <p:cNvPr id="43" name="Rectangle 42"/>
          <p:cNvSpPr/>
          <p:nvPr/>
        </p:nvSpPr>
        <p:spPr>
          <a:xfrm>
            <a:off x="894737" y="782905"/>
            <a:ext cx="1558575" cy="4124268"/>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127" y="4910735"/>
            <a:ext cx="2527300" cy="355600"/>
          </a:xfrm>
          <a:prstGeom prst="rect">
            <a:avLst/>
          </a:prstGeom>
        </p:spPr>
      </p:pic>
      <p:pic>
        <p:nvPicPr>
          <p:cNvPr id="2" name="Picture 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850" y="4948835"/>
            <a:ext cx="3327400" cy="317500"/>
          </a:xfrm>
          <a:prstGeom prst="rect">
            <a:avLst/>
          </a:prstGeom>
        </p:spPr>
      </p:pic>
    </p:spTree>
    <p:extLst>
      <p:ext uri="{BB962C8B-B14F-4D97-AF65-F5344CB8AC3E}">
        <p14:creationId xmlns:p14="http://schemas.microsoft.com/office/powerpoint/2010/main" val="3440419989"/>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22" name="TextBox 21"/>
          <p:cNvSpPr txBox="1"/>
          <p:nvPr/>
        </p:nvSpPr>
        <p:spPr>
          <a:xfrm>
            <a:off x="-59760" y="6004014"/>
            <a:ext cx="3115662" cy="430887"/>
          </a:xfrm>
          <a:prstGeom prst="rect">
            <a:avLst/>
          </a:prstGeom>
          <a:noFill/>
        </p:spPr>
        <p:txBody>
          <a:bodyPr wrap="none" rtlCol="0">
            <a:spAutoFit/>
          </a:bodyPr>
          <a:lstStyle/>
          <a:p>
            <a:r>
              <a:rPr lang="en-US" sz="2200" dirty="0" smtClean="0">
                <a:latin typeface="Helvetica Neue Light"/>
                <a:cs typeface="Helvetica Neue Light"/>
              </a:rPr>
              <a:t>“Closeness” in message  </a:t>
            </a:r>
            <a:endParaRPr lang="en-US" sz="2200" dirty="0">
              <a:latin typeface="Helvetica Neue Light"/>
              <a:cs typeface="Helvetica Neue Light"/>
            </a:endParaRPr>
          </a:p>
        </p:txBody>
      </p:sp>
      <p:cxnSp>
        <p:nvCxnSpPr>
          <p:cNvPr id="24" name="Straight Arrow Connector 23"/>
          <p:cNvCxnSpPr/>
          <p:nvPr/>
        </p:nvCxnSpPr>
        <p:spPr>
          <a:xfrm>
            <a:off x="3058270" y="6263759"/>
            <a:ext cx="636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27772" y="6048315"/>
            <a:ext cx="3236413" cy="430887"/>
          </a:xfrm>
          <a:prstGeom prst="rect">
            <a:avLst/>
          </a:prstGeom>
          <a:noFill/>
        </p:spPr>
        <p:txBody>
          <a:bodyPr wrap="none" rtlCol="0">
            <a:spAutoFit/>
          </a:bodyPr>
          <a:lstStyle/>
          <a:p>
            <a:r>
              <a:rPr lang="en-US" sz="2200" dirty="0" smtClean="0">
                <a:latin typeface="Helvetica Neue Light"/>
                <a:cs typeface="Helvetica Neue Light"/>
              </a:rPr>
              <a:t>“Closeness” in </a:t>
            </a:r>
            <a:r>
              <a:rPr lang="en-US" sz="2200" dirty="0" err="1" smtClean="0">
                <a:latin typeface="Helvetica Neue Light"/>
                <a:cs typeface="Helvetica Neue Light"/>
              </a:rPr>
              <a:t>codeword</a:t>
            </a:r>
            <a:endParaRPr lang="en-US" sz="2200" dirty="0">
              <a:latin typeface="Helvetica Neue Light"/>
              <a:cs typeface="Helvetica Neue Light"/>
            </a:endParaRPr>
          </a:p>
        </p:txBody>
      </p:sp>
      <p:cxnSp>
        <p:nvCxnSpPr>
          <p:cNvPr id="28" name="Straight Arrow Connector 27"/>
          <p:cNvCxnSpPr/>
          <p:nvPr/>
        </p:nvCxnSpPr>
        <p:spPr>
          <a:xfrm>
            <a:off x="7064185" y="6263759"/>
            <a:ext cx="6361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729181" y="5993844"/>
            <a:ext cx="1443682" cy="769441"/>
          </a:xfrm>
          <a:prstGeom prst="rect">
            <a:avLst/>
          </a:prstGeom>
          <a:noFill/>
        </p:spPr>
        <p:txBody>
          <a:bodyPr wrap="square" rtlCol="0">
            <a:spAutoFit/>
          </a:bodyPr>
          <a:lstStyle/>
          <a:p>
            <a:r>
              <a:rPr lang="en-US" sz="2200" dirty="0" smtClean="0">
                <a:latin typeface="Helvetica Neue Light"/>
                <a:cs typeface="Helvetica Neue Light"/>
              </a:rPr>
              <a:t>Delta coding</a:t>
            </a:r>
            <a:endParaRPr lang="en-US" sz="2200" dirty="0">
              <a:latin typeface="Helvetica Neue Light"/>
              <a:cs typeface="Helvetica Neue Light"/>
            </a:endParaRPr>
          </a:p>
        </p:txBody>
      </p:sp>
      <p:sp>
        <p:nvSpPr>
          <p:cNvPr id="25" name="Rounded Rectangle 24"/>
          <p:cNvSpPr/>
          <p:nvPr/>
        </p:nvSpPr>
        <p:spPr>
          <a:xfrm>
            <a:off x="1157288" y="234297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7" name="Rounded Rectangle 26"/>
          <p:cNvSpPr/>
          <p:nvPr/>
        </p:nvSpPr>
        <p:spPr>
          <a:xfrm>
            <a:off x="2619375" y="2311406"/>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9" name="Rounded Rectangle 28"/>
          <p:cNvSpPr/>
          <p:nvPr/>
        </p:nvSpPr>
        <p:spPr>
          <a:xfrm>
            <a:off x="4081463" y="2307052"/>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1" name="Rounded Rectangle 30"/>
          <p:cNvSpPr/>
          <p:nvPr/>
        </p:nvSpPr>
        <p:spPr>
          <a:xfrm>
            <a:off x="5543550" y="227548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2" name="Rounded Rectangle 31"/>
          <p:cNvSpPr/>
          <p:nvPr/>
        </p:nvSpPr>
        <p:spPr>
          <a:xfrm>
            <a:off x="1143000"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sp>
        <p:nvSpPr>
          <p:cNvPr id="33" name="Rounded Rectangle 32"/>
          <p:cNvSpPr/>
          <p:nvPr/>
        </p:nvSpPr>
        <p:spPr>
          <a:xfrm>
            <a:off x="4081463"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pic>
        <p:nvPicPr>
          <p:cNvPr id="34" name="Picture 33"/>
          <p:cNvPicPr>
            <a:picLocks noChangeAspect="1"/>
          </p:cNvPicPr>
          <p:nvPr/>
        </p:nvPicPr>
        <p:blipFill>
          <a:blip r:embed="rId2"/>
          <a:stretch>
            <a:fillRect/>
          </a:stretch>
        </p:blipFill>
        <p:spPr>
          <a:xfrm>
            <a:off x="4265846" y="1142774"/>
            <a:ext cx="491309" cy="757322"/>
          </a:xfrm>
          <a:prstGeom prst="rect">
            <a:avLst/>
          </a:prstGeom>
        </p:spPr>
      </p:pic>
      <p:pic>
        <p:nvPicPr>
          <p:cNvPr id="35" name="Picture 34"/>
          <p:cNvPicPr>
            <a:picLocks noChangeAspect="1"/>
          </p:cNvPicPr>
          <p:nvPr/>
        </p:nvPicPr>
        <p:blipFill>
          <a:blip r:embed="rId2"/>
          <a:stretch>
            <a:fillRect/>
          </a:stretch>
        </p:blipFill>
        <p:spPr>
          <a:xfrm>
            <a:off x="3022169" y="1142774"/>
            <a:ext cx="491309" cy="757322"/>
          </a:xfrm>
          <a:prstGeom prst="rect">
            <a:avLst/>
          </a:prstGeom>
        </p:spPr>
      </p:pic>
      <p:pic>
        <p:nvPicPr>
          <p:cNvPr id="36" name="Picture 35"/>
          <p:cNvPicPr>
            <a:picLocks noChangeAspect="1"/>
          </p:cNvPicPr>
          <p:nvPr/>
        </p:nvPicPr>
        <p:blipFill>
          <a:blip r:embed="rId2"/>
          <a:stretch>
            <a:fillRect/>
          </a:stretch>
        </p:blipFill>
        <p:spPr>
          <a:xfrm>
            <a:off x="1684962" y="1142774"/>
            <a:ext cx="491309" cy="757322"/>
          </a:xfrm>
          <a:prstGeom prst="rect">
            <a:avLst/>
          </a:prstGeom>
        </p:spPr>
      </p:pic>
      <p:pic>
        <p:nvPicPr>
          <p:cNvPr id="37" name="Picture 36"/>
          <p:cNvPicPr>
            <a:picLocks noChangeAspect="1"/>
          </p:cNvPicPr>
          <p:nvPr/>
        </p:nvPicPr>
        <p:blipFill>
          <a:blip r:embed="rId2"/>
          <a:stretch>
            <a:fillRect/>
          </a:stretch>
        </p:blipFill>
        <p:spPr>
          <a:xfrm>
            <a:off x="5691306" y="1142774"/>
            <a:ext cx="491309" cy="757322"/>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3884309"/>
            <a:ext cx="1308100" cy="3175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2743806"/>
            <a:ext cx="1308100" cy="317500"/>
          </a:xfrm>
          <a:prstGeom prst="rect">
            <a:avLst/>
          </a:prstGeom>
        </p:spPr>
      </p:pic>
      <p:sp>
        <p:nvSpPr>
          <p:cNvPr id="40" name="TextBox 39"/>
          <p:cNvSpPr txBox="1"/>
          <p:nvPr/>
        </p:nvSpPr>
        <p:spPr>
          <a:xfrm>
            <a:off x="7619311" y="1969415"/>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
        <p:nvSpPr>
          <p:cNvPr id="41" name="TextBox 4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sp>
        <p:nvSpPr>
          <p:cNvPr id="43" name="Rectangle 42"/>
          <p:cNvSpPr/>
          <p:nvPr/>
        </p:nvSpPr>
        <p:spPr>
          <a:xfrm>
            <a:off x="894737" y="782905"/>
            <a:ext cx="1558575" cy="4124268"/>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127" y="4910735"/>
            <a:ext cx="2527300" cy="355600"/>
          </a:xfrm>
          <a:prstGeom prst="rect">
            <a:avLst/>
          </a:prstGeom>
        </p:spPr>
      </p:pic>
      <p:pic>
        <p:nvPicPr>
          <p:cNvPr id="2" name="Picture 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850" y="4948835"/>
            <a:ext cx="3327400" cy="317500"/>
          </a:xfrm>
          <a:prstGeom prst="rect">
            <a:avLst/>
          </a:prstGeom>
        </p:spPr>
      </p:pic>
      <p:pic>
        <p:nvPicPr>
          <p:cNvPr id="3" name="Picture 2"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532967"/>
            <a:ext cx="2552700" cy="279400"/>
          </a:xfrm>
          <a:prstGeom prst="rect">
            <a:avLst/>
          </a:prstGeom>
        </p:spPr>
      </p:pic>
    </p:spTree>
    <p:extLst>
      <p:ext uri="{BB962C8B-B14F-4D97-AF65-F5344CB8AC3E}">
        <p14:creationId xmlns:p14="http://schemas.microsoft.com/office/powerpoint/2010/main" val="2165372859"/>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25" name="Rounded Rectangle 24"/>
          <p:cNvSpPr/>
          <p:nvPr/>
        </p:nvSpPr>
        <p:spPr>
          <a:xfrm>
            <a:off x="1157288" y="234297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7" name="Rounded Rectangle 26"/>
          <p:cNvSpPr/>
          <p:nvPr/>
        </p:nvSpPr>
        <p:spPr>
          <a:xfrm>
            <a:off x="2619375" y="2311406"/>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9" name="Rounded Rectangle 28"/>
          <p:cNvSpPr/>
          <p:nvPr/>
        </p:nvSpPr>
        <p:spPr>
          <a:xfrm>
            <a:off x="4081463" y="2307052"/>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1" name="Rounded Rectangle 30"/>
          <p:cNvSpPr/>
          <p:nvPr/>
        </p:nvSpPr>
        <p:spPr>
          <a:xfrm>
            <a:off x="5543550" y="227548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2" name="Rounded Rectangle 31"/>
          <p:cNvSpPr/>
          <p:nvPr/>
        </p:nvSpPr>
        <p:spPr>
          <a:xfrm>
            <a:off x="1143000"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sp>
        <p:nvSpPr>
          <p:cNvPr id="33" name="Rounded Rectangle 32"/>
          <p:cNvSpPr/>
          <p:nvPr/>
        </p:nvSpPr>
        <p:spPr>
          <a:xfrm>
            <a:off x="4081463"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pic>
        <p:nvPicPr>
          <p:cNvPr id="34" name="Picture 33"/>
          <p:cNvPicPr>
            <a:picLocks noChangeAspect="1"/>
          </p:cNvPicPr>
          <p:nvPr/>
        </p:nvPicPr>
        <p:blipFill>
          <a:blip r:embed="rId2"/>
          <a:stretch>
            <a:fillRect/>
          </a:stretch>
        </p:blipFill>
        <p:spPr>
          <a:xfrm>
            <a:off x="4265846" y="1142774"/>
            <a:ext cx="491309" cy="757322"/>
          </a:xfrm>
          <a:prstGeom prst="rect">
            <a:avLst/>
          </a:prstGeom>
        </p:spPr>
      </p:pic>
      <p:pic>
        <p:nvPicPr>
          <p:cNvPr id="35" name="Picture 34"/>
          <p:cNvPicPr>
            <a:picLocks noChangeAspect="1"/>
          </p:cNvPicPr>
          <p:nvPr/>
        </p:nvPicPr>
        <p:blipFill>
          <a:blip r:embed="rId2"/>
          <a:stretch>
            <a:fillRect/>
          </a:stretch>
        </p:blipFill>
        <p:spPr>
          <a:xfrm>
            <a:off x="3022169" y="1142774"/>
            <a:ext cx="491309" cy="757322"/>
          </a:xfrm>
          <a:prstGeom prst="rect">
            <a:avLst/>
          </a:prstGeom>
        </p:spPr>
      </p:pic>
      <p:pic>
        <p:nvPicPr>
          <p:cNvPr id="36" name="Picture 35"/>
          <p:cNvPicPr>
            <a:picLocks noChangeAspect="1"/>
          </p:cNvPicPr>
          <p:nvPr/>
        </p:nvPicPr>
        <p:blipFill>
          <a:blip r:embed="rId2"/>
          <a:stretch>
            <a:fillRect/>
          </a:stretch>
        </p:blipFill>
        <p:spPr>
          <a:xfrm>
            <a:off x="1684962" y="1142774"/>
            <a:ext cx="491309" cy="757322"/>
          </a:xfrm>
          <a:prstGeom prst="rect">
            <a:avLst/>
          </a:prstGeom>
        </p:spPr>
      </p:pic>
      <p:pic>
        <p:nvPicPr>
          <p:cNvPr id="37" name="Picture 36"/>
          <p:cNvPicPr>
            <a:picLocks noChangeAspect="1"/>
          </p:cNvPicPr>
          <p:nvPr/>
        </p:nvPicPr>
        <p:blipFill>
          <a:blip r:embed="rId2"/>
          <a:stretch>
            <a:fillRect/>
          </a:stretch>
        </p:blipFill>
        <p:spPr>
          <a:xfrm>
            <a:off x="5691306" y="1142774"/>
            <a:ext cx="491309" cy="757322"/>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3884309"/>
            <a:ext cx="1308100" cy="3175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2743806"/>
            <a:ext cx="1308100" cy="317500"/>
          </a:xfrm>
          <a:prstGeom prst="rect">
            <a:avLst/>
          </a:prstGeom>
        </p:spPr>
      </p:pic>
      <p:sp>
        <p:nvSpPr>
          <p:cNvPr id="40" name="TextBox 39"/>
          <p:cNvSpPr txBox="1"/>
          <p:nvPr/>
        </p:nvSpPr>
        <p:spPr>
          <a:xfrm>
            <a:off x="7619311" y="1969415"/>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
        <p:nvSpPr>
          <p:cNvPr id="41" name="TextBox 4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sp>
        <p:nvSpPr>
          <p:cNvPr id="43" name="Rectangle 42"/>
          <p:cNvSpPr/>
          <p:nvPr/>
        </p:nvSpPr>
        <p:spPr>
          <a:xfrm>
            <a:off x="894737" y="782905"/>
            <a:ext cx="1558575" cy="4124268"/>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40895" y="5694310"/>
            <a:ext cx="8366269" cy="1107996"/>
          </a:xfrm>
          <a:prstGeom prst="rect">
            <a:avLst/>
          </a:prstGeom>
          <a:noFill/>
        </p:spPr>
        <p:txBody>
          <a:bodyPr wrap="square" rtlCol="0">
            <a:spAutoFit/>
          </a:bodyPr>
          <a:lstStyle/>
          <a:p>
            <a:endParaRPr lang="en-US" sz="2200" dirty="0">
              <a:latin typeface="Helvetica Neue Light"/>
              <a:cs typeface="Helvetica Neue Light"/>
            </a:endParaRPr>
          </a:p>
          <a:p>
            <a:r>
              <a:rPr lang="en-US" sz="2200" dirty="0" smtClean="0">
                <a:latin typeface="Helvetica Neue Light"/>
                <a:cs typeface="Helvetica Neue Light"/>
              </a:rPr>
              <a:t>Storage cost                                                            as opposed to</a:t>
            </a:r>
          </a:p>
          <a:p>
            <a:endParaRPr lang="en-US" sz="2200" dirty="0" smtClean="0">
              <a:latin typeface="Helvetica Neue Light"/>
              <a:cs typeface="Helvetica Neue Light"/>
            </a:endParaRPr>
          </a:p>
        </p:txBody>
      </p: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127" y="4910735"/>
            <a:ext cx="2527300" cy="355600"/>
          </a:xfrm>
          <a:prstGeom prst="rect">
            <a:avLst/>
          </a:prstGeom>
        </p:spPr>
      </p:pic>
      <p:pic>
        <p:nvPicPr>
          <p:cNvPr id="51" name="Picture 5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850" y="4948835"/>
            <a:ext cx="3327400" cy="317500"/>
          </a:xfrm>
          <a:prstGeom prst="rect">
            <a:avLst/>
          </a:prstGeom>
        </p:spPr>
      </p:pic>
      <p:pic>
        <p:nvPicPr>
          <p:cNvPr id="5" name="Picture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2439" y="6095915"/>
            <a:ext cx="1701800" cy="381000"/>
          </a:xfrm>
          <a:prstGeom prst="rect">
            <a:avLst/>
          </a:prstGeom>
        </p:spPr>
      </p:pic>
      <p:pic>
        <p:nvPicPr>
          <p:cNvPr id="52" name="Picture 51"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532967"/>
            <a:ext cx="2552700" cy="279400"/>
          </a:xfrm>
          <a:prstGeom prst="rect">
            <a:avLst/>
          </a:prstGeom>
        </p:spPr>
      </p:pic>
      <p:pic>
        <p:nvPicPr>
          <p:cNvPr id="2" name="Picture 1"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84326" y="6105518"/>
            <a:ext cx="5054449" cy="308587"/>
          </a:xfrm>
          <a:prstGeom prst="rect">
            <a:avLst/>
          </a:prstGeom>
        </p:spPr>
      </p:pic>
    </p:spTree>
    <p:extLst>
      <p:ext uri="{BB962C8B-B14F-4D97-AF65-F5344CB8AC3E}">
        <p14:creationId xmlns:p14="http://schemas.microsoft.com/office/powerpoint/2010/main" val="3683842856"/>
      </p:ext>
    </p:extLst>
  </p:cSld>
  <p:clrMapOvr>
    <a:masterClrMapping/>
  </p:clrMapOvr>
  <p:timing>
    <p:tnLst>
      <p:par>
        <p:cTn xmlns:p14="http://schemas.microsoft.com/office/powerpoint/2010/mai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25" name="Rounded Rectangle 24"/>
          <p:cNvSpPr/>
          <p:nvPr/>
        </p:nvSpPr>
        <p:spPr>
          <a:xfrm>
            <a:off x="1157288" y="234297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7" name="Rounded Rectangle 26"/>
          <p:cNvSpPr/>
          <p:nvPr/>
        </p:nvSpPr>
        <p:spPr>
          <a:xfrm>
            <a:off x="2619375" y="2311406"/>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9" name="Rounded Rectangle 28"/>
          <p:cNvSpPr/>
          <p:nvPr/>
        </p:nvSpPr>
        <p:spPr>
          <a:xfrm>
            <a:off x="4081463" y="2307052"/>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1" name="Rounded Rectangle 30"/>
          <p:cNvSpPr/>
          <p:nvPr/>
        </p:nvSpPr>
        <p:spPr>
          <a:xfrm>
            <a:off x="5543550" y="227548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2" name="Rounded Rectangle 31"/>
          <p:cNvSpPr/>
          <p:nvPr/>
        </p:nvSpPr>
        <p:spPr>
          <a:xfrm>
            <a:off x="1143000"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sp>
        <p:nvSpPr>
          <p:cNvPr id="33" name="Rounded Rectangle 32"/>
          <p:cNvSpPr/>
          <p:nvPr/>
        </p:nvSpPr>
        <p:spPr>
          <a:xfrm>
            <a:off x="4081463"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pic>
        <p:nvPicPr>
          <p:cNvPr id="34" name="Picture 33"/>
          <p:cNvPicPr>
            <a:picLocks noChangeAspect="1"/>
          </p:cNvPicPr>
          <p:nvPr/>
        </p:nvPicPr>
        <p:blipFill>
          <a:blip r:embed="rId2"/>
          <a:stretch>
            <a:fillRect/>
          </a:stretch>
        </p:blipFill>
        <p:spPr>
          <a:xfrm>
            <a:off x="4265846" y="1142774"/>
            <a:ext cx="491309" cy="757322"/>
          </a:xfrm>
          <a:prstGeom prst="rect">
            <a:avLst/>
          </a:prstGeom>
        </p:spPr>
      </p:pic>
      <p:pic>
        <p:nvPicPr>
          <p:cNvPr id="35" name="Picture 34"/>
          <p:cNvPicPr>
            <a:picLocks noChangeAspect="1"/>
          </p:cNvPicPr>
          <p:nvPr/>
        </p:nvPicPr>
        <p:blipFill>
          <a:blip r:embed="rId2"/>
          <a:stretch>
            <a:fillRect/>
          </a:stretch>
        </p:blipFill>
        <p:spPr>
          <a:xfrm>
            <a:off x="3022169" y="1142774"/>
            <a:ext cx="491309" cy="757322"/>
          </a:xfrm>
          <a:prstGeom prst="rect">
            <a:avLst/>
          </a:prstGeom>
        </p:spPr>
      </p:pic>
      <p:pic>
        <p:nvPicPr>
          <p:cNvPr id="36" name="Picture 35"/>
          <p:cNvPicPr>
            <a:picLocks noChangeAspect="1"/>
          </p:cNvPicPr>
          <p:nvPr/>
        </p:nvPicPr>
        <p:blipFill>
          <a:blip r:embed="rId2"/>
          <a:stretch>
            <a:fillRect/>
          </a:stretch>
        </p:blipFill>
        <p:spPr>
          <a:xfrm>
            <a:off x="1684962" y="1142774"/>
            <a:ext cx="491309" cy="757322"/>
          </a:xfrm>
          <a:prstGeom prst="rect">
            <a:avLst/>
          </a:prstGeom>
        </p:spPr>
      </p:pic>
      <p:pic>
        <p:nvPicPr>
          <p:cNvPr id="37" name="Picture 36"/>
          <p:cNvPicPr>
            <a:picLocks noChangeAspect="1"/>
          </p:cNvPicPr>
          <p:nvPr/>
        </p:nvPicPr>
        <p:blipFill>
          <a:blip r:embed="rId2"/>
          <a:stretch>
            <a:fillRect/>
          </a:stretch>
        </p:blipFill>
        <p:spPr>
          <a:xfrm>
            <a:off x="5691306" y="1142774"/>
            <a:ext cx="491309" cy="757322"/>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3884309"/>
            <a:ext cx="1308100" cy="3175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2743806"/>
            <a:ext cx="1308100" cy="317500"/>
          </a:xfrm>
          <a:prstGeom prst="rect">
            <a:avLst/>
          </a:prstGeom>
        </p:spPr>
      </p:pic>
      <p:sp>
        <p:nvSpPr>
          <p:cNvPr id="40" name="TextBox 39"/>
          <p:cNvSpPr txBox="1"/>
          <p:nvPr/>
        </p:nvSpPr>
        <p:spPr>
          <a:xfrm>
            <a:off x="7619311" y="1969415"/>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
        <p:nvSpPr>
          <p:cNvPr id="41" name="TextBox 4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sp>
        <p:nvSpPr>
          <p:cNvPr id="43" name="Rectangle 42"/>
          <p:cNvSpPr/>
          <p:nvPr/>
        </p:nvSpPr>
        <p:spPr>
          <a:xfrm>
            <a:off x="894737" y="782905"/>
            <a:ext cx="1558575" cy="4124268"/>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88390" y="5011684"/>
            <a:ext cx="7928732" cy="1569660"/>
          </a:xfrm>
          <a:prstGeom prst="rect">
            <a:avLst/>
          </a:prstGeom>
          <a:noFill/>
        </p:spPr>
        <p:txBody>
          <a:bodyPr wrap="square" rtlCol="0">
            <a:spAutoFit/>
          </a:bodyPr>
          <a:lstStyle/>
          <a:p>
            <a:endParaRPr lang="en-US" sz="2400" dirty="0" smtClean="0">
              <a:latin typeface="Helvetica Neue Light"/>
              <a:cs typeface="Helvetica Neue Light"/>
            </a:endParaRPr>
          </a:p>
          <a:p>
            <a:endParaRPr lang="en-US" sz="2400" dirty="0">
              <a:latin typeface="Helvetica Neue Light"/>
              <a:cs typeface="Helvetica Neue Light"/>
            </a:endParaRPr>
          </a:p>
          <a:p>
            <a:endParaRPr lang="en-US" sz="2400" dirty="0">
              <a:latin typeface="Helvetica Neue Light"/>
              <a:cs typeface="Helvetica Neue Light"/>
            </a:endParaRPr>
          </a:p>
          <a:p>
            <a:endParaRPr lang="en-US" sz="2400" dirty="0" smtClean="0">
              <a:latin typeface="Helvetica Neue Light"/>
              <a:cs typeface="Helvetica Neue Light"/>
            </a:endParaRPr>
          </a:p>
        </p:txBody>
      </p: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127" y="4910735"/>
            <a:ext cx="2527300" cy="355600"/>
          </a:xfrm>
          <a:prstGeom prst="rect">
            <a:avLst/>
          </a:prstGeom>
        </p:spPr>
      </p:pic>
      <p:pic>
        <p:nvPicPr>
          <p:cNvPr id="51" name="Picture 5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850" y="4948835"/>
            <a:ext cx="3327400" cy="317500"/>
          </a:xfrm>
          <a:prstGeom prst="rect">
            <a:avLst/>
          </a:prstGeom>
        </p:spPr>
      </p:pic>
      <p:pic>
        <p:nvPicPr>
          <p:cNvPr id="2" name="Picture 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828" y="5561189"/>
            <a:ext cx="1739900" cy="279400"/>
          </a:xfrm>
          <a:prstGeom prst="rect">
            <a:avLst/>
          </a:prstGeom>
        </p:spPr>
      </p:pic>
    </p:spTree>
    <p:extLst>
      <p:ext uri="{BB962C8B-B14F-4D97-AF65-F5344CB8AC3E}">
        <p14:creationId xmlns:p14="http://schemas.microsoft.com/office/powerpoint/2010/main" val="1205051259"/>
      </p:ext>
    </p:extLst>
  </p:cSld>
  <p:clrMapOvr>
    <a:masterClrMapping/>
  </p:clrMapOvr>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25" name="Rounded Rectangle 24"/>
          <p:cNvSpPr/>
          <p:nvPr/>
        </p:nvSpPr>
        <p:spPr>
          <a:xfrm>
            <a:off x="1157288" y="234297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7" name="Rounded Rectangle 26"/>
          <p:cNvSpPr/>
          <p:nvPr/>
        </p:nvSpPr>
        <p:spPr>
          <a:xfrm>
            <a:off x="2619375" y="2311406"/>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9" name="Rounded Rectangle 28"/>
          <p:cNvSpPr/>
          <p:nvPr/>
        </p:nvSpPr>
        <p:spPr>
          <a:xfrm>
            <a:off x="4081463" y="2307052"/>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1" name="Rounded Rectangle 30"/>
          <p:cNvSpPr/>
          <p:nvPr/>
        </p:nvSpPr>
        <p:spPr>
          <a:xfrm>
            <a:off x="5543550" y="227548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2" name="Rounded Rectangle 31"/>
          <p:cNvSpPr/>
          <p:nvPr/>
        </p:nvSpPr>
        <p:spPr>
          <a:xfrm>
            <a:off x="1143000"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sp>
        <p:nvSpPr>
          <p:cNvPr id="33" name="Rounded Rectangle 32"/>
          <p:cNvSpPr/>
          <p:nvPr/>
        </p:nvSpPr>
        <p:spPr>
          <a:xfrm>
            <a:off x="4081463"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pic>
        <p:nvPicPr>
          <p:cNvPr id="34" name="Picture 33"/>
          <p:cNvPicPr>
            <a:picLocks noChangeAspect="1"/>
          </p:cNvPicPr>
          <p:nvPr/>
        </p:nvPicPr>
        <p:blipFill>
          <a:blip r:embed="rId2"/>
          <a:stretch>
            <a:fillRect/>
          </a:stretch>
        </p:blipFill>
        <p:spPr>
          <a:xfrm>
            <a:off x="4265846" y="1142774"/>
            <a:ext cx="491309" cy="757322"/>
          </a:xfrm>
          <a:prstGeom prst="rect">
            <a:avLst/>
          </a:prstGeom>
        </p:spPr>
      </p:pic>
      <p:pic>
        <p:nvPicPr>
          <p:cNvPr id="35" name="Picture 34"/>
          <p:cNvPicPr>
            <a:picLocks noChangeAspect="1"/>
          </p:cNvPicPr>
          <p:nvPr/>
        </p:nvPicPr>
        <p:blipFill>
          <a:blip r:embed="rId2"/>
          <a:stretch>
            <a:fillRect/>
          </a:stretch>
        </p:blipFill>
        <p:spPr>
          <a:xfrm>
            <a:off x="3022169" y="1142774"/>
            <a:ext cx="491309" cy="757322"/>
          </a:xfrm>
          <a:prstGeom prst="rect">
            <a:avLst/>
          </a:prstGeom>
        </p:spPr>
      </p:pic>
      <p:pic>
        <p:nvPicPr>
          <p:cNvPr id="36" name="Picture 35"/>
          <p:cNvPicPr>
            <a:picLocks noChangeAspect="1"/>
          </p:cNvPicPr>
          <p:nvPr/>
        </p:nvPicPr>
        <p:blipFill>
          <a:blip r:embed="rId2"/>
          <a:stretch>
            <a:fillRect/>
          </a:stretch>
        </p:blipFill>
        <p:spPr>
          <a:xfrm>
            <a:off x="1684962" y="1142774"/>
            <a:ext cx="491309" cy="757322"/>
          </a:xfrm>
          <a:prstGeom prst="rect">
            <a:avLst/>
          </a:prstGeom>
        </p:spPr>
      </p:pic>
      <p:pic>
        <p:nvPicPr>
          <p:cNvPr id="37" name="Picture 36"/>
          <p:cNvPicPr>
            <a:picLocks noChangeAspect="1"/>
          </p:cNvPicPr>
          <p:nvPr/>
        </p:nvPicPr>
        <p:blipFill>
          <a:blip r:embed="rId2"/>
          <a:stretch>
            <a:fillRect/>
          </a:stretch>
        </p:blipFill>
        <p:spPr>
          <a:xfrm>
            <a:off x="5691306" y="1142774"/>
            <a:ext cx="491309" cy="757322"/>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3884309"/>
            <a:ext cx="1308100" cy="3175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2743806"/>
            <a:ext cx="1308100" cy="317500"/>
          </a:xfrm>
          <a:prstGeom prst="rect">
            <a:avLst/>
          </a:prstGeom>
        </p:spPr>
      </p:pic>
      <p:sp>
        <p:nvSpPr>
          <p:cNvPr id="40" name="TextBox 39"/>
          <p:cNvSpPr txBox="1"/>
          <p:nvPr/>
        </p:nvSpPr>
        <p:spPr>
          <a:xfrm>
            <a:off x="7619311" y="1969415"/>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
        <p:nvSpPr>
          <p:cNvPr id="41" name="TextBox 4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sp>
        <p:nvSpPr>
          <p:cNvPr id="43" name="Rectangle 42"/>
          <p:cNvSpPr/>
          <p:nvPr/>
        </p:nvSpPr>
        <p:spPr>
          <a:xfrm>
            <a:off x="894737" y="782905"/>
            <a:ext cx="1558575" cy="4124268"/>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88390" y="5011684"/>
            <a:ext cx="7928732" cy="1569660"/>
          </a:xfrm>
          <a:prstGeom prst="rect">
            <a:avLst/>
          </a:prstGeom>
          <a:noFill/>
        </p:spPr>
        <p:txBody>
          <a:bodyPr wrap="square" rtlCol="0">
            <a:spAutoFit/>
          </a:bodyPr>
          <a:lstStyle/>
          <a:p>
            <a:endParaRPr lang="en-US" sz="2400" dirty="0" smtClean="0">
              <a:latin typeface="Helvetica Neue Light"/>
              <a:cs typeface="Helvetica Neue Light"/>
            </a:endParaRPr>
          </a:p>
          <a:p>
            <a:endParaRPr lang="en-US" sz="2400" dirty="0">
              <a:latin typeface="Helvetica Neue Light"/>
              <a:cs typeface="Helvetica Neue Light"/>
            </a:endParaRPr>
          </a:p>
          <a:p>
            <a:endParaRPr lang="en-US" sz="2400" dirty="0">
              <a:latin typeface="Helvetica Neue Light"/>
              <a:cs typeface="Helvetica Neue Light"/>
            </a:endParaRPr>
          </a:p>
          <a:p>
            <a:endParaRPr lang="en-US" sz="2400" dirty="0" smtClean="0">
              <a:latin typeface="Helvetica Neue Light"/>
              <a:cs typeface="Helvetica Neue Light"/>
            </a:endParaRPr>
          </a:p>
        </p:txBody>
      </p: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127" y="4910735"/>
            <a:ext cx="2527300" cy="355600"/>
          </a:xfrm>
          <a:prstGeom prst="rect">
            <a:avLst/>
          </a:prstGeom>
        </p:spPr>
      </p:pic>
      <p:pic>
        <p:nvPicPr>
          <p:cNvPr id="51" name="Picture 5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850" y="4948835"/>
            <a:ext cx="3327400" cy="317500"/>
          </a:xfrm>
          <a:prstGeom prst="rect">
            <a:avLst/>
          </a:prstGeom>
        </p:spPr>
      </p:pic>
      <p:sp>
        <p:nvSpPr>
          <p:cNvPr id="4" name="TextBox 3"/>
          <p:cNvSpPr txBox="1"/>
          <p:nvPr/>
        </p:nvSpPr>
        <p:spPr>
          <a:xfrm>
            <a:off x="1807796" y="5491812"/>
            <a:ext cx="2941831" cy="400110"/>
          </a:xfrm>
          <a:prstGeom prst="rect">
            <a:avLst/>
          </a:prstGeom>
          <a:noFill/>
        </p:spPr>
        <p:txBody>
          <a:bodyPr wrap="none" rtlCol="0">
            <a:spAutoFit/>
          </a:bodyPr>
          <a:lstStyle/>
          <a:p>
            <a:r>
              <a:rPr lang="en-US" sz="2000" dirty="0" smtClean="0">
                <a:latin typeface="Helvetica Neue Light"/>
                <a:cs typeface="Helvetica Neue Light"/>
              </a:rPr>
              <a:t>Apply </a:t>
            </a:r>
            <a:r>
              <a:rPr lang="en-US" sz="2000" dirty="0" err="1" smtClean="0">
                <a:latin typeface="Helvetica Neue Light"/>
                <a:cs typeface="Helvetica Neue Light"/>
              </a:rPr>
              <a:t>Slepian</a:t>
            </a:r>
            <a:r>
              <a:rPr lang="en-US" sz="2000" dirty="0" smtClean="0">
                <a:latin typeface="Helvetica Neue Light"/>
                <a:cs typeface="Helvetica Neue Light"/>
              </a:rPr>
              <a:t>-Wolf ideas</a:t>
            </a:r>
            <a:endParaRPr lang="en-US" sz="2000" dirty="0">
              <a:latin typeface="Helvetica Neue Light"/>
              <a:cs typeface="Helvetica Neue Light"/>
            </a:endParaRPr>
          </a:p>
        </p:txBody>
      </p:sp>
      <p:pic>
        <p:nvPicPr>
          <p:cNvPr id="5" name="Picture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2108" y="5545931"/>
            <a:ext cx="1879600" cy="279400"/>
          </a:xfrm>
          <a:prstGeom prst="rect">
            <a:avLst/>
          </a:prstGeom>
        </p:spPr>
      </p:pic>
    </p:spTree>
    <p:extLst>
      <p:ext uri="{BB962C8B-B14F-4D97-AF65-F5344CB8AC3E}">
        <p14:creationId xmlns:p14="http://schemas.microsoft.com/office/powerpoint/2010/main" val="4077414662"/>
      </p:ext>
    </p:extLst>
  </p:cSld>
  <p:clrMapOvr>
    <a:masterClrMapping/>
  </p:clrMapOvr>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25" name="Rounded Rectangle 24"/>
          <p:cNvSpPr/>
          <p:nvPr/>
        </p:nvSpPr>
        <p:spPr>
          <a:xfrm>
            <a:off x="1157288" y="234297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7" name="Rounded Rectangle 26"/>
          <p:cNvSpPr/>
          <p:nvPr/>
        </p:nvSpPr>
        <p:spPr>
          <a:xfrm>
            <a:off x="2619375" y="2311406"/>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9" name="Rounded Rectangle 28"/>
          <p:cNvSpPr/>
          <p:nvPr/>
        </p:nvSpPr>
        <p:spPr>
          <a:xfrm>
            <a:off x="4081463" y="2307052"/>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1" name="Rounded Rectangle 30"/>
          <p:cNvSpPr/>
          <p:nvPr/>
        </p:nvSpPr>
        <p:spPr>
          <a:xfrm>
            <a:off x="5543550" y="227548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2" name="Rounded Rectangle 31"/>
          <p:cNvSpPr/>
          <p:nvPr/>
        </p:nvSpPr>
        <p:spPr>
          <a:xfrm>
            <a:off x="1143000"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sp>
        <p:nvSpPr>
          <p:cNvPr id="33" name="Rounded Rectangle 32"/>
          <p:cNvSpPr/>
          <p:nvPr/>
        </p:nvSpPr>
        <p:spPr>
          <a:xfrm>
            <a:off x="4081463"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pic>
        <p:nvPicPr>
          <p:cNvPr id="34" name="Picture 33"/>
          <p:cNvPicPr>
            <a:picLocks noChangeAspect="1"/>
          </p:cNvPicPr>
          <p:nvPr/>
        </p:nvPicPr>
        <p:blipFill>
          <a:blip r:embed="rId2"/>
          <a:stretch>
            <a:fillRect/>
          </a:stretch>
        </p:blipFill>
        <p:spPr>
          <a:xfrm>
            <a:off x="4265846" y="1142774"/>
            <a:ext cx="491309" cy="757322"/>
          </a:xfrm>
          <a:prstGeom prst="rect">
            <a:avLst/>
          </a:prstGeom>
        </p:spPr>
      </p:pic>
      <p:pic>
        <p:nvPicPr>
          <p:cNvPr id="35" name="Picture 34"/>
          <p:cNvPicPr>
            <a:picLocks noChangeAspect="1"/>
          </p:cNvPicPr>
          <p:nvPr/>
        </p:nvPicPr>
        <p:blipFill>
          <a:blip r:embed="rId2"/>
          <a:stretch>
            <a:fillRect/>
          </a:stretch>
        </p:blipFill>
        <p:spPr>
          <a:xfrm>
            <a:off x="3022169" y="1142774"/>
            <a:ext cx="491309" cy="757322"/>
          </a:xfrm>
          <a:prstGeom prst="rect">
            <a:avLst/>
          </a:prstGeom>
        </p:spPr>
      </p:pic>
      <p:pic>
        <p:nvPicPr>
          <p:cNvPr id="36" name="Picture 35"/>
          <p:cNvPicPr>
            <a:picLocks noChangeAspect="1"/>
          </p:cNvPicPr>
          <p:nvPr/>
        </p:nvPicPr>
        <p:blipFill>
          <a:blip r:embed="rId2"/>
          <a:stretch>
            <a:fillRect/>
          </a:stretch>
        </p:blipFill>
        <p:spPr>
          <a:xfrm>
            <a:off x="1684962" y="1142774"/>
            <a:ext cx="491309" cy="757322"/>
          </a:xfrm>
          <a:prstGeom prst="rect">
            <a:avLst/>
          </a:prstGeom>
        </p:spPr>
      </p:pic>
      <p:pic>
        <p:nvPicPr>
          <p:cNvPr id="37" name="Picture 36"/>
          <p:cNvPicPr>
            <a:picLocks noChangeAspect="1"/>
          </p:cNvPicPr>
          <p:nvPr/>
        </p:nvPicPr>
        <p:blipFill>
          <a:blip r:embed="rId2"/>
          <a:stretch>
            <a:fillRect/>
          </a:stretch>
        </p:blipFill>
        <p:spPr>
          <a:xfrm>
            <a:off x="5691306" y="1142774"/>
            <a:ext cx="491309" cy="757322"/>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3884309"/>
            <a:ext cx="1308100" cy="3175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2743806"/>
            <a:ext cx="1308100" cy="317500"/>
          </a:xfrm>
          <a:prstGeom prst="rect">
            <a:avLst/>
          </a:prstGeom>
        </p:spPr>
      </p:pic>
      <p:sp>
        <p:nvSpPr>
          <p:cNvPr id="40" name="TextBox 39"/>
          <p:cNvSpPr txBox="1"/>
          <p:nvPr/>
        </p:nvSpPr>
        <p:spPr>
          <a:xfrm>
            <a:off x="7619311" y="1969415"/>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
        <p:nvSpPr>
          <p:cNvPr id="41" name="TextBox 4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sp>
        <p:nvSpPr>
          <p:cNvPr id="43" name="Rectangle 42"/>
          <p:cNvSpPr/>
          <p:nvPr/>
        </p:nvSpPr>
        <p:spPr>
          <a:xfrm>
            <a:off x="894737" y="782905"/>
            <a:ext cx="1558575" cy="4124268"/>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306420" y="5717612"/>
            <a:ext cx="8366269" cy="1107996"/>
          </a:xfrm>
          <a:prstGeom prst="rect">
            <a:avLst/>
          </a:prstGeom>
          <a:noFill/>
        </p:spPr>
        <p:txBody>
          <a:bodyPr wrap="square" rtlCol="0">
            <a:spAutoFit/>
          </a:bodyPr>
          <a:lstStyle/>
          <a:p>
            <a:endParaRPr lang="en-US" sz="2200" dirty="0">
              <a:latin typeface="Helvetica Neue Light"/>
              <a:cs typeface="Helvetica Neue Light"/>
            </a:endParaRPr>
          </a:p>
          <a:p>
            <a:r>
              <a:rPr lang="en-US" sz="2200" dirty="0" smtClean="0">
                <a:latin typeface="Helvetica Neue Light"/>
                <a:cs typeface="Helvetica Neue Light"/>
              </a:rPr>
              <a:t>Storage cost is                                            as opposed to</a:t>
            </a:r>
          </a:p>
          <a:p>
            <a:endParaRPr lang="en-US" sz="2200" dirty="0" smtClean="0">
              <a:latin typeface="Helvetica Neue Light"/>
              <a:cs typeface="Helvetica Neue Light"/>
            </a:endParaRPr>
          </a:p>
        </p:txBody>
      </p: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127" y="4910735"/>
            <a:ext cx="2527300" cy="355600"/>
          </a:xfrm>
          <a:prstGeom prst="rect">
            <a:avLst/>
          </a:prstGeom>
        </p:spPr>
      </p:pic>
      <p:pic>
        <p:nvPicPr>
          <p:cNvPr id="51" name="Picture 5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850" y="4948835"/>
            <a:ext cx="3327400" cy="317500"/>
          </a:xfrm>
          <a:prstGeom prst="rect">
            <a:avLst/>
          </a:prstGeom>
        </p:spPr>
      </p:pic>
      <p:pic>
        <p:nvPicPr>
          <p:cNvPr id="5" name="Picture 4"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9733" y="6117169"/>
            <a:ext cx="1701800" cy="381000"/>
          </a:xfrm>
          <a:prstGeom prst="rect">
            <a:avLst/>
          </a:prstGeom>
        </p:spPr>
      </p:pic>
      <p:pic>
        <p:nvPicPr>
          <p:cNvPr id="7" name="Picture 6"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97770" y="6145390"/>
            <a:ext cx="4000500" cy="317500"/>
          </a:xfrm>
          <a:prstGeom prst="rect">
            <a:avLst/>
          </a:prstGeom>
        </p:spPr>
      </p:pic>
      <p:sp>
        <p:nvSpPr>
          <p:cNvPr id="28" name="TextBox 27"/>
          <p:cNvSpPr txBox="1"/>
          <p:nvPr/>
        </p:nvSpPr>
        <p:spPr>
          <a:xfrm>
            <a:off x="1807796" y="5491812"/>
            <a:ext cx="2941831" cy="400110"/>
          </a:xfrm>
          <a:prstGeom prst="rect">
            <a:avLst/>
          </a:prstGeom>
          <a:noFill/>
        </p:spPr>
        <p:txBody>
          <a:bodyPr wrap="none" rtlCol="0">
            <a:spAutoFit/>
          </a:bodyPr>
          <a:lstStyle/>
          <a:p>
            <a:r>
              <a:rPr lang="en-US" sz="2000" dirty="0" smtClean="0">
                <a:latin typeface="Helvetica Neue Light"/>
                <a:cs typeface="Helvetica Neue Light"/>
              </a:rPr>
              <a:t>Apply </a:t>
            </a:r>
            <a:r>
              <a:rPr lang="en-US" sz="2000" dirty="0" err="1" smtClean="0">
                <a:latin typeface="Helvetica Neue Light"/>
                <a:cs typeface="Helvetica Neue Light"/>
              </a:rPr>
              <a:t>Slepian</a:t>
            </a:r>
            <a:r>
              <a:rPr lang="en-US" sz="2000" dirty="0" smtClean="0">
                <a:latin typeface="Helvetica Neue Light"/>
                <a:cs typeface="Helvetica Neue Light"/>
              </a:rPr>
              <a:t>-Wolf ideas</a:t>
            </a:r>
            <a:endParaRPr lang="en-US" sz="2000" dirty="0">
              <a:latin typeface="Helvetica Neue Light"/>
              <a:cs typeface="Helvetica Neue Light"/>
            </a:endParaRPr>
          </a:p>
        </p:txBody>
      </p:sp>
      <p:pic>
        <p:nvPicPr>
          <p:cNvPr id="30" name="Picture 2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108" y="5545931"/>
            <a:ext cx="1879600" cy="279400"/>
          </a:xfrm>
          <a:prstGeom prst="rect">
            <a:avLst/>
          </a:prstGeom>
        </p:spPr>
      </p:pic>
    </p:spTree>
    <p:extLst>
      <p:ext uri="{BB962C8B-B14F-4D97-AF65-F5344CB8AC3E}">
        <p14:creationId xmlns:p14="http://schemas.microsoft.com/office/powerpoint/2010/main" val="2876704622"/>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18489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Helvetica Neue Light"/>
                <a:cs typeface="Helvetica Neue Light"/>
              </a:rPr>
              <a:t>Codes with Correlated Versions</a:t>
            </a:r>
            <a:endParaRPr lang="en-US" sz="3200" dirty="0">
              <a:latin typeface="Helvetica Neue Light"/>
              <a:cs typeface="Helvetica Neue Light"/>
            </a:endParaRPr>
          </a:p>
        </p:txBody>
      </p:sp>
      <p:sp>
        <p:nvSpPr>
          <p:cNvPr id="25" name="Rounded Rectangle 24"/>
          <p:cNvSpPr/>
          <p:nvPr/>
        </p:nvSpPr>
        <p:spPr>
          <a:xfrm>
            <a:off x="1157288" y="234297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7" name="Rounded Rectangle 26"/>
          <p:cNvSpPr/>
          <p:nvPr/>
        </p:nvSpPr>
        <p:spPr>
          <a:xfrm>
            <a:off x="2619375" y="2311406"/>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29" name="Rounded Rectangle 28"/>
          <p:cNvSpPr/>
          <p:nvPr/>
        </p:nvSpPr>
        <p:spPr>
          <a:xfrm>
            <a:off x="4081463" y="2307052"/>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1" name="Rounded Rectangle 30"/>
          <p:cNvSpPr/>
          <p:nvPr/>
        </p:nvSpPr>
        <p:spPr>
          <a:xfrm>
            <a:off x="5543550" y="2275484"/>
            <a:ext cx="10287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smtClean="0">
                <a:solidFill>
                  <a:schemeClr val="tx1"/>
                </a:solidFill>
                <a:latin typeface="Helvetica Neue Light"/>
                <a:cs typeface="Times New Roman" panose="02020603050405020304" pitchFamily="18" charset="0"/>
              </a:rPr>
              <a:t>1/2</a:t>
            </a:r>
            <a:endParaRPr lang="en-US" b="1" dirty="0">
              <a:solidFill>
                <a:schemeClr val="tx1"/>
              </a:solidFill>
              <a:latin typeface="Helvetica Neue Light"/>
              <a:cs typeface="Times New Roman" panose="02020603050405020304" pitchFamily="18" charset="0"/>
            </a:endParaRPr>
          </a:p>
        </p:txBody>
      </p:sp>
      <p:sp>
        <p:nvSpPr>
          <p:cNvPr id="32" name="Rounded Rectangle 31"/>
          <p:cNvSpPr/>
          <p:nvPr/>
        </p:nvSpPr>
        <p:spPr>
          <a:xfrm>
            <a:off x="1143000"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sp>
        <p:nvSpPr>
          <p:cNvPr id="33" name="Rounded Rectangle 32"/>
          <p:cNvSpPr/>
          <p:nvPr/>
        </p:nvSpPr>
        <p:spPr>
          <a:xfrm>
            <a:off x="4081463" y="3611159"/>
            <a:ext cx="10287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a:solidFill>
                  <a:schemeClr val="tx1"/>
                </a:solidFill>
                <a:latin typeface="Helvetica Neue Light"/>
                <a:cs typeface="Times New Roman" panose="02020603050405020304" pitchFamily="18" charset="0"/>
              </a:rPr>
              <a:t>?</a:t>
            </a:r>
          </a:p>
        </p:txBody>
      </p:sp>
      <p:pic>
        <p:nvPicPr>
          <p:cNvPr id="34" name="Picture 33"/>
          <p:cNvPicPr>
            <a:picLocks noChangeAspect="1"/>
          </p:cNvPicPr>
          <p:nvPr/>
        </p:nvPicPr>
        <p:blipFill>
          <a:blip r:embed="rId2"/>
          <a:stretch>
            <a:fillRect/>
          </a:stretch>
        </p:blipFill>
        <p:spPr>
          <a:xfrm>
            <a:off x="4265846" y="1142774"/>
            <a:ext cx="491309" cy="757322"/>
          </a:xfrm>
          <a:prstGeom prst="rect">
            <a:avLst/>
          </a:prstGeom>
        </p:spPr>
      </p:pic>
      <p:pic>
        <p:nvPicPr>
          <p:cNvPr id="35" name="Picture 34"/>
          <p:cNvPicPr>
            <a:picLocks noChangeAspect="1"/>
          </p:cNvPicPr>
          <p:nvPr/>
        </p:nvPicPr>
        <p:blipFill>
          <a:blip r:embed="rId2"/>
          <a:stretch>
            <a:fillRect/>
          </a:stretch>
        </p:blipFill>
        <p:spPr>
          <a:xfrm>
            <a:off x="3022169" y="1142774"/>
            <a:ext cx="491309" cy="757322"/>
          </a:xfrm>
          <a:prstGeom prst="rect">
            <a:avLst/>
          </a:prstGeom>
        </p:spPr>
      </p:pic>
      <p:pic>
        <p:nvPicPr>
          <p:cNvPr id="36" name="Picture 35"/>
          <p:cNvPicPr>
            <a:picLocks noChangeAspect="1"/>
          </p:cNvPicPr>
          <p:nvPr/>
        </p:nvPicPr>
        <p:blipFill>
          <a:blip r:embed="rId2"/>
          <a:stretch>
            <a:fillRect/>
          </a:stretch>
        </p:blipFill>
        <p:spPr>
          <a:xfrm>
            <a:off x="1684962" y="1142774"/>
            <a:ext cx="491309" cy="757322"/>
          </a:xfrm>
          <a:prstGeom prst="rect">
            <a:avLst/>
          </a:prstGeom>
        </p:spPr>
      </p:pic>
      <p:pic>
        <p:nvPicPr>
          <p:cNvPr id="37" name="Picture 36"/>
          <p:cNvPicPr>
            <a:picLocks noChangeAspect="1"/>
          </p:cNvPicPr>
          <p:nvPr/>
        </p:nvPicPr>
        <p:blipFill>
          <a:blip r:embed="rId2"/>
          <a:stretch>
            <a:fillRect/>
          </a:stretch>
        </p:blipFill>
        <p:spPr>
          <a:xfrm>
            <a:off x="5691306" y="1142774"/>
            <a:ext cx="491309" cy="757322"/>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67" y="3884309"/>
            <a:ext cx="1308100" cy="317500"/>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812" y="2743806"/>
            <a:ext cx="1308100" cy="317500"/>
          </a:xfrm>
          <a:prstGeom prst="rect">
            <a:avLst/>
          </a:prstGeom>
        </p:spPr>
      </p:pic>
      <p:sp>
        <p:nvSpPr>
          <p:cNvPr id="40" name="TextBox 39"/>
          <p:cNvSpPr txBox="1"/>
          <p:nvPr/>
        </p:nvSpPr>
        <p:spPr>
          <a:xfrm>
            <a:off x="7619311" y="1969415"/>
            <a:ext cx="787853" cy="1107996"/>
          </a:xfrm>
          <a:prstGeom prst="rect">
            <a:avLst/>
          </a:prstGeom>
          <a:noFill/>
        </p:spPr>
        <p:txBody>
          <a:bodyPr wrap="none" rtlCol="0">
            <a:spAutoFit/>
          </a:bodyPr>
          <a:lstStyle/>
          <a:p>
            <a:r>
              <a:rPr lang="en-US" sz="2200" dirty="0" smtClean="0">
                <a:latin typeface="Helvetica Neue Light"/>
                <a:cs typeface="Helvetica Neue Light"/>
              </a:rPr>
              <a:t>N=4,</a:t>
            </a:r>
          </a:p>
          <a:p>
            <a:r>
              <a:rPr lang="en-US" sz="2200" dirty="0" smtClean="0">
                <a:latin typeface="Helvetica Neue Light"/>
                <a:cs typeface="Helvetica Neue Light"/>
              </a:rPr>
              <a:t>T=2, </a:t>
            </a:r>
          </a:p>
          <a:p>
            <a:r>
              <a:rPr lang="en-US" sz="2200" dirty="0" smtClean="0">
                <a:latin typeface="Helvetica Neue Light"/>
                <a:cs typeface="Helvetica Neue Light"/>
              </a:rPr>
              <a:t>c=</a:t>
            </a:r>
            <a:r>
              <a:rPr lang="en-US" sz="2200" dirty="0">
                <a:latin typeface="Helvetica Neue Light"/>
                <a:cs typeface="Helvetica Neue Light"/>
              </a:rPr>
              <a:t>2</a:t>
            </a:r>
          </a:p>
        </p:txBody>
      </p:sp>
      <p:sp>
        <p:nvSpPr>
          <p:cNvPr id="41" name="TextBox 40"/>
          <p:cNvSpPr txBox="1"/>
          <p:nvPr/>
        </p:nvSpPr>
        <p:spPr>
          <a:xfrm>
            <a:off x="6995755" y="773442"/>
            <a:ext cx="1869499" cy="369332"/>
          </a:xfrm>
          <a:prstGeom prst="rect">
            <a:avLst/>
          </a:prstGeom>
          <a:noFill/>
        </p:spPr>
        <p:txBody>
          <a:bodyPr wrap="none" rtlCol="0">
            <a:spAutoFit/>
          </a:bodyPr>
          <a:lstStyle/>
          <a:p>
            <a:r>
              <a:rPr lang="en-US" dirty="0" smtClean="0">
                <a:latin typeface="Helvetica Neue Light"/>
                <a:cs typeface="Helvetica Neue Light"/>
              </a:rPr>
              <a:t>[Ali-C, ITW 2016]</a:t>
            </a:r>
            <a:endParaRPr lang="en-US" dirty="0">
              <a:latin typeface="Helvetica Neue Light"/>
              <a:cs typeface="Helvetica Neue Light"/>
            </a:endParaRPr>
          </a:p>
        </p:txBody>
      </p:sp>
      <p:sp>
        <p:nvSpPr>
          <p:cNvPr id="43" name="Rectangle 42"/>
          <p:cNvSpPr/>
          <p:nvPr/>
        </p:nvSpPr>
        <p:spPr>
          <a:xfrm>
            <a:off x="894737" y="782905"/>
            <a:ext cx="1558575" cy="4124268"/>
          </a:xfrm>
          <a:prstGeom prst="rect">
            <a:avLst/>
          </a:prstGeom>
          <a:noFill/>
          <a:ln>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0" y="5576502"/>
            <a:ext cx="9144000" cy="430887"/>
          </a:xfrm>
          <a:prstGeom prst="rect">
            <a:avLst/>
          </a:prstGeom>
          <a:noFill/>
        </p:spPr>
        <p:txBody>
          <a:bodyPr wrap="square" rtlCol="0">
            <a:spAutoFit/>
          </a:bodyPr>
          <a:lstStyle/>
          <a:p>
            <a:r>
              <a:rPr lang="en-US" sz="2200" dirty="0" smtClean="0">
                <a:latin typeface="Helvetica Neue Light"/>
                <a:cs typeface="Helvetica Neue Light"/>
              </a:rPr>
              <a:t>Open: Information-theoretically optimal schemes for all regimes of </a:t>
            </a:r>
          </a:p>
        </p:txBody>
      </p:sp>
      <p:pic>
        <p:nvPicPr>
          <p:cNvPr id="3"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3127" y="4910735"/>
            <a:ext cx="2527300" cy="355600"/>
          </a:xfrm>
          <a:prstGeom prst="rect">
            <a:avLst/>
          </a:prstGeom>
        </p:spPr>
      </p:pic>
      <p:pic>
        <p:nvPicPr>
          <p:cNvPr id="51" name="Picture 5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850" y="4948835"/>
            <a:ext cx="3327400" cy="317500"/>
          </a:xfrm>
          <a:prstGeom prst="rect">
            <a:avLst/>
          </a:prstGeom>
        </p:spPr>
      </p:pic>
      <p:pic>
        <p:nvPicPr>
          <p:cNvPr id="4" name="Picture 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5811" y="5699767"/>
            <a:ext cx="1016000" cy="279400"/>
          </a:xfrm>
          <a:prstGeom prst="rect">
            <a:avLst/>
          </a:prstGeom>
        </p:spPr>
      </p:pic>
      <p:sp>
        <p:nvSpPr>
          <p:cNvPr id="26" name="TextBox 25"/>
          <p:cNvSpPr txBox="1"/>
          <p:nvPr/>
        </p:nvSpPr>
        <p:spPr>
          <a:xfrm>
            <a:off x="29738" y="6113622"/>
            <a:ext cx="8366269" cy="430887"/>
          </a:xfrm>
          <a:prstGeom prst="rect">
            <a:avLst/>
          </a:prstGeom>
          <a:noFill/>
        </p:spPr>
        <p:txBody>
          <a:bodyPr wrap="square" rtlCol="0">
            <a:spAutoFit/>
          </a:bodyPr>
          <a:lstStyle/>
          <a:p>
            <a:r>
              <a:rPr lang="en-US" sz="2200" dirty="0" smtClean="0">
                <a:latin typeface="Helvetica Neue Light"/>
                <a:cs typeface="Helvetica Neue Light"/>
              </a:rPr>
              <a:t>Open: Practical code constructions</a:t>
            </a:r>
          </a:p>
        </p:txBody>
      </p:sp>
    </p:spTree>
    <p:extLst>
      <p:ext uri="{BB962C8B-B14F-4D97-AF65-F5344CB8AC3E}">
        <p14:creationId xmlns:p14="http://schemas.microsoft.com/office/powerpoint/2010/main" val="656247911"/>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Directions of </a:t>
            </a:r>
            <a:r>
              <a:rPr lang="en-US" sz="3200" dirty="0">
                <a:latin typeface="Helvetica Neue Light"/>
                <a:cs typeface="Helvetica Neue Light"/>
              </a:rPr>
              <a:t>f</a:t>
            </a:r>
            <a:r>
              <a:rPr lang="en-US" sz="3200" dirty="0" smtClean="0">
                <a:latin typeface="Helvetica Neue Light"/>
                <a:cs typeface="Helvetica Neue Light"/>
              </a:rPr>
              <a:t>uture research</a:t>
            </a:r>
            <a:endParaRPr lang="en-US" sz="3200" dirty="0">
              <a:latin typeface="Helvetica Neue Light"/>
              <a:cs typeface="Helvetica Neue Light"/>
            </a:endParaRPr>
          </a:p>
        </p:txBody>
      </p:sp>
      <p:sp>
        <p:nvSpPr>
          <p:cNvPr id="3" name="Content Placeholder 2"/>
          <p:cNvSpPr>
            <a:spLocks noGrp="1"/>
          </p:cNvSpPr>
          <p:nvPr>
            <p:ph idx="1"/>
          </p:nvPr>
        </p:nvSpPr>
        <p:spPr>
          <a:xfrm>
            <a:off x="457199" y="1196746"/>
            <a:ext cx="8488355" cy="4525963"/>
          </a:xfrm>
        </p:spPr>
        <p:txBody>
          <a:bodyPr>
            <a:normAutofit lnSpcReduction="10000"/>
          </a:bodyPr>
          <a:lstStyle/>
          <a:p>
            <a:pPr marL="0" indent="0">
              <a:buNone/>
            </a:pPr>
            <a:r>
              <a:rPr lang="en-US" sz="2800" u="sng" dirty="0" smtClean="0">
                <a:latin typeface="Helvetica Neue Light"/>
                <a:cs typeface="Helvetica Neue Light"/>
              </a:rPr>
              <a:t>Beyond the worst-case model</a:t>
            </a:r>
            <a:endParaRPr lang="en-US" sz="2800" dirty="0" smtClean="0">
              <a:latin typeface="Helvetica Neue Light"/>
              <a:cs typeface="Helvetica Neue Light"/>
            </a:endParaRPr>
          </a:p>
          <a:p>
            <a:r>
              <a:rPr lang="en-US" sz="2400" dirty="0" smtClean="0">
                <a:latin typeface="Helvetica Neue Light"/>
                <a:cs typeface="Helvetica Neue Light"/>
              </a:rPr>
              <a:t>Correlated versions</a:t>
            </a:r>
          </a:p>
          <a:p>
            <a:r>
              <a:rPr lang="en-US" sz="2400" dirty="0" smtClean="0">
                <a:latin typeface="Helvetica Neue Light"/>
                <a:cs typeface="Helvetica Neue Light"/>
              </a:rPr>
              <a:t>(Limited) server co-operation, exchange possibly partial state information</a:t>
            </a:r>
          </a:p>
          <a:p>
            <a:r>
              <a:rPr lang="en-US" sz="2400" dirty="0" smtClean="0">
                <a:solidFill>
                  <a:srgbClr val="FFFFFF"/>
                </a:solidFill>
                <a:latin typeface="Helvetica Neue Light"/>
                <a:cs typeface="Helvetica Neue Light"/>
              </a:rPr>
              <a:t>Average-case storage cost, good storage cost in </a:t>
            </a:r>
            <a:r>
              <a:rPr lang="en-US" sz="2400" i="1" dirty="0" smtClean="0">
                <a:solidFill>
                  <a:srgbClr val="FFFFFF"/>
                </a:solidFill>
                <a:latin typeface="Helvetica Neue Light"/>
                <a:cs typeface="Helvetica Neue Light"/>
              </a:rPr>
              <a:t>typical</a:t>
            </a:r>
            <a:r>
              <a:rPr lang="en-US" sz="2400" dirty="0" smtClean="0">
                <a:solidFill>
                  <a:srgbClr val="FFFFFF"/>
                </a:solidFill>
                <a:latin typeface="Helvetica Neue Light"/>
                <a:cs typeface="Helvetica Neue Light"/>
              </a:rPr>
              <a:t> states, larger worst-case storage cost. </a:t>
            </a:r>
          </a:p>
          <a:p>
            <a:pPr marL="0" indent="0">
              <a:buNone/>
            </a:pPr>
            <a:r>
              <a:rPr lang="en-US" sz="2800" u="sng" dirty="0" smtClean="0">
                <a:solidFill>
                  <a:srgbClr val="FFFFFF"/>
                </a:solidFill>
                <a:latin typeface="Helvetica Neue Light"/>
                <a:cs typeface="Helvetica Neue Light"/>
              </a:rPr>
              <a:t>Beyond the toy model</a:t>
            </a:r>
            <a:endParaRPr lang="en-US" sz="2400" dirty="0">
              <a:solidFill>
                <a:srgbClr val="FFFFFF"/>
              </a:solidFill>
              <a:latin typeface="Helvetica Neue Light"/>
              <a:cs typeface="Helvetica Neue Light"/>
            </a:endParaRPr>
          </a:p>
          <a:p>
            <a:r>
              <a:rPr lang="en-US" sz="2400" dirty="0" smtClean="0">
                <a:solidFill>
                  <a:srgbClr val="FFFFFF"/>
                </a:solidFill>
                <a:latin typeface="Helvetica Neue Light"/>
                <a:cs typeface="Helvetica Neue Light"/>
              </a:rPr>
              <a:t>Explore relations between timing assumptions and storage cost</a:t>
            </a:r>
          </a:p>
          <a:p>
            <a:r>
              <a:rPr lang="en-US" sz="2400" dirty="0" smtClean="0">
                <a:solidFill>
                  <a:srgbClr val="FFFFFF"/>
                </a:solidFill>
                <a:latin typeface="Helvetica Neue Light"/>
                <a:cs typeface="Helvetica Neue Light"/>
              </a:rPr>
              <a:t>Open question: Can interactive protocols help?, or does the storage cost necessarily grow with </a:t>
            </a: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3435920323"/>
      </p:ext>
    </p:extLst>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Directions of </a:t>
            </a:r>
            <a:r>
              <a:rPr lang="en-US" sz="3200" dirty="0">
                <a:latin typeface="Helvetica Neue Light"/>
                <a:cs typeface="Helvetica Neue Light"/>
              </a:rPr>
              <a:t>f</a:t>
            </a:r>
            <a:r>
              <a:rPr lang="en-US" sz="3200" dirty="0" smtClean="0">
                <a:latin typeface="Helvetica Neue Light"/>
                <a:cs typeface="Helvetica Neue Light"/>
              </a:rPr>
              <a:t>uture research</a:t>
            </a:r>
            <a:endParaRPr lang="en-US" sz="3200" dirty="0">
              <a:latin typeface="Helvetica Neue Light"/>
              <a:cs typeface="Helvetica Neue Light"/>
            </a:endParaRPr>
          </a:p>
        </p:txBody>
      </p:sp>
      <p:sp>
        <p:nvSpPr>
          <p:cNvPr id="3" name="Content Placeholder 2"/>
          <p:cNvSpPr>
            <a:spLocks noGrp="1"/>
          </p:cNvSpPr>
          <p:nvPr>
            <p:ph idx="1"/>
          </p:nvPr>
        </p:nvSpPr>
        <p:spPr>
          <a:xfrm>
            <a:off x="457199" y="1196746"/>
            <a:ext cx="8488355" cy="4525963"/>
          </a:xfrm>
        </p:spPr>
        <p:txBody>
          <a:bodyPr>
            <a:normAutofit lnSpcReduction="10000"/>
          </a:bodyPr>
          <a:lstStyle/>
          <a:p>
            <a:pPr marL="0" indent="0">
              <a:buNone/>
            </a:pPr>
            <a:r>
              <a:rPr lang="en-US" sz="2800" u="sng" dirty="0" smtClean="0">
                <a:latin typeface="Helvetica Neue Light"/>
                <a:cs typeface="Helvetica Neue Light"/>
              </a:rPr>
              <a:t>Beyond the worst-case model</a:t>
            </a:r>
            <a:endParaRPr lang="en-US" sz="2800" dirty="0" smtClean="0">
              <a:latin typeface="Helvetica Neue Light"/>
              <a:cs typeface="Helvetica Neue Light"/>
            </a:endParaRPr>
          </a:p>
          <a:p>
            <a:r>
              <a:rPr lang="en-US" sz="2400" dirty="0" smtClean="0">
                <a:latin typeface="Helvetica Neue Light"/>
                <a:cs typeface="Helvetica Neue Light"/>
              </a:rPr>
              <a:t>Correlated versions</a:t>
            </a:r>
          </a:p>
          <a:p>
            <a:r>
              <a:rPr lang="en-US" sz="2400" dirty="0" smtClean="0">
                <a:latin typeface="Helvetica Neue Light"/>
                <a:cs typeface="Helvetica Neue Light"/>
              </a:rPr>
              <a:t>(Limited) server co-operation, exchange possibly partial state information</a:t>
            </a:r>
          </a:p>
          <a:p>
            <a:r>
              <a:rPr lang="en-US" sz="2400" dirty="0" smtClean="0">
                <a:latin typeface="Helvetica Neue Light"/>
                <a:cs typeface="Helvetica Neue Light"/>
              </a:rPr>
              <a:t>Average-case storage cost: good storage cost in </a:t>
            </a:r>
            <a:r>
              <a:rPr lang="en-US" sz="2400" i="1" dirty="0" smtClean="0">
                <a:latin typeface="Helvetica Neue Light"/>
                <a:cs typeface="Helvetica Neue Light"/>
              </a:rPr>
              <a:t>typical</a:t>
            </a:r>
            <a:r>
              <a:rPr lang="en-US" sz="2400" dirty="0" smtClean="0">
                <a:latin typeface="Helvetica Neue Light"/>
                <a:cs typeface="Helvetica Neue Light"/>
              </a:rPr>
              <a:t> states, possibly with larger worst-case storage cost. </a:t>
            </a:r>
          </a:p>
          <a:p>
            <a:pPr marL="0" indent="0">
              <a:buNone/>
            </a:pPr>
            <a:r>
              <a:rPr lang="en-US" sz="2800" u="sng" dirty="0" smtClean="0">
                <a:solidFill>
                  <a:srgbClr val="FFFFFF"/>
                </a:solidFill>
                <a:latin typeface="Helvetica Neue Light"/>
                <a:cs typeface="Helvetica Neue Light"/>
              </a:rPr>
              <a:t>Beyond the toy model</a:t>
            </a:r>
            <a:endParaRPr lang="en-US" sz="2400" dirty="0">
              <a:solidFill>
                <a:srgbClr val="FFFFFF"/>
              </a:solidFill>
              <a:latin typeface="Helvetica Neue Light"/>
              <a:cs typeface="Helvetica Neue Light"/>
            </a:endParaRPr>
          </a:p>
          <a:p>
            <a:r>
              <a:rPr lang="en-US" sz="2400" dirty="0" smtClean="0">
                <a:solidFill>
                  <a:srgbClr val="FFFFFF"/>
                </a:solidFill>
                <a:latin typeface="Helvetica Neue Light"/>
                <a:cs typeface="Helvetica Neue Light"/>
              </a:rPr>
              <a:t>Explore relations between timing assumptions and storage cost</a:t>
            </a:r>
          </a:p>
          <a:p>
            <a:r>
              <a:rPr lang="en-US" sz="2400" dirty="0" smtClean="0">
                <a:solidFill>
                  <a:srgbClr val="FFFFFF"/>
                </a:solidFill>
                <a:latin typeface="Helvetica Neue Light"/>
                <a:cs typeface="Helvetica Neue Light"/>
              </a:rPr>
              <a:t>Open question: Can interactive protocols help?, or does the storage cost necessarily grow with </a:t>
            </a: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371103570"/>
      </p:ext>
    </p:extLst>
  </p:cSld>
  <p:clrMapOvr>
    <a:masterClrMapping/>
  </p:clrMapOvr>
  <p:timing>
    <p:tnLst>
      <p:par>
        <p:cTn xmlns:p14="http://schemas.microsoft.com/office/powerpoint/2010/mai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Beyond the toy model</a:t>
            </a:r>
            <a:endParaRPr lang="en-US" sz="3200" dirty="0">
              <a:latin typeface="Helvetica Neue Light"/>
              <a:cs typeface="Helvetica Neue Light"/>
            </a:endParaRPr>
          </a:p>
        </p:txBody>
      </p:sp>
      <p:sp>
        <p:nvSpPr>
          <p:cNvPr id="5" name="Content Placeholder 2"/>
          <p:cNvSpPr>
            <a:spLocks noGrp="1"/>
          </p:cNvSpPr>
          <p:nvPr>
            <p:ph idx="1"/>
          </p:nvPr>
        </p:nvSpPr>
        <p:spPr>
          <a:xfrm>
            <a:off x="655645" y="1027414"/>
            <a:ext cx="8488355" cy="4525963"/>
          </a:xfrm>
        </p:spPr>
        <p:txBody>
          <a:bodyPr>
            <a:normAutofit/>
          </a:bodyPr>
          <a:lstStyle/>
          <a:p>
            <a:endParaRPr lang="en-US" sz="2400" dirty="0">
              <a:latin typeface="Helvetica Neue Light"/>
              <a:cs typeface="Helvetica Neue Light"/>
            </a:endParaRPr>
          </a:p>
          <a:p>
            <a:r>
              <a:rPr lang="en-US" sz="2400" dirty="0" smtClean="0">
                <a:latin typeface="Helvetica Neue Light"/>
                <a:cs typeface="Helvetica Neue Light"/>
              </a:rPr>
              <a:t>Toy model serves as a bridge between shared memory emulation and our network information theoretic formulation </a:t>
            </a:r>
          </a:p>
          <a:p>
            <a:endParaRPr lang="en-US" sz="2400" dirty="0">
              <a:latin typeface="Helvetica Neue Light"/>
              <a:cs typeface="Helvetica Neue Light"/>
            </a:endParaRPr>
          </a:p>
          <a:p>
            <a:r>
              <a:rPr lang="en-US" sz="2400" dirty="0">
                <a:solidFill>
                  <a:srgbClr val="FFFFFF"/>
                </a:solidFill>
                <a:latin typeface="Helvetica Neue Light"/>
                <a:cs typeface="Helvetica Neue Light"/>
              </a:rPr>
              <a:t>Open: Can an interactive write protocol improve storage cost</a:t>
            </a:r>
            <a:r>
              <a:rPr lang="en-US" sz="2400" dirty="0" smtClean="0">
                <a:solidFill>
                  <a:srgbClr val="FFFFFF"/>
                </a:solidFill>
                <a:latin typeface="Helvetica Neue Light"/>
                <a:cs typeface="Helvetica Neue Light"/>
              </a:rPr>
              <a:t>?</a:t>
            </a:r>
          </a:p>
          <a:p>
            <a:endParaRPr lang="en-US" sz="2400" dirty="0" smtClean="0">
              <a:solidFill>
                <a:srgbClr val="FFFFFF"/>
              </a:solidFill>
              <a:latin typeface="Helvetica Neue Light"/>
              <a:cs typeface="Helvetica Neue Light"/>
            </a:endParaRPr>
          </a:p>
          <a:p>
            <a:r>
              <a:rPr lang="en-US" sz="2400" dirty="0" smtClean="0">
                <a:solidFill>
                  <a:srgbClr val="FFFFFF"/>
                </a:solidFill>
                <a:latin typeface="Helvetica Neue Light"/>
                <a:cs typeface="Helvetica Neue Light"/>
              </a:rPr>
              <a:t>Future: realistic model, expose connections between: </a:t>
            </a:r>
          </a:p>
          <a:p>
            <a:pPr lvl="1"/>
            <a:r>
              <a:rPr lang="en-US" sz="2000" dirty="0" smtClean="0">
                <a:solidFill>
                  <a:srgbClr val="FFFFFF"/>
                </a:solidFill>
                <a:latin typeface="Helvetica Neue Light"/>
                <a:cs typeface="Helvetica Neue Light"/>
              </a:rPr>
              <a:t>channel delay uncertainty</a:t>
            </a:r>
          </a:p>
          <a:p>
            <a:pPr lvl="1"/>
            <a:r>
              <a:rPr lang="en-US" sz="2000" dirty="0" smtClean="0">
                <a:solidFill>
                  <a:srgbClr val="FFFFFF"/>
                </a:solidFill>
                <a:latin typeface="Helvetica Neue Light"/>
                <a:cs typeface="Helvetica Neue Light"/>
              </a:rPr>
              <a:t>staleness of read.</a:t>
            </a:r>
          </a:p>
          <a:p>
            <a:pPr lvl="1"/>
            <a:r>
              <a:rPr lang="en-US" sz="2000" dirty="0">
                <a:solidFill>
                  <a:srgbClr val="FFFFFF"/>
                </a:solidFill>
                <a:latin typeface="Helvetica Neue Light"/>
                <a:cs typeface="Helvetica Neue Light"/>
              </a:rPr>
              <a:t>s</a:t>
            </a:r>
            <a:r>
              <a:rPr lang="en-US" sz="2000" dirty="0" smtClean="0">
                <a:solidFill>
                  <a:srgbClr val="FFFFFF"/>
                </a:solidFill>
                <a:latin typeface="Helvetica Neue Light"/>
                <a:cs typeface="Helvetica Neue Light"/>
              </a:rPr>
              <a:t>torage cost</a:t>
            </a:r>
          </a:p>
          <a:p>
            <a:endParaRPr lang="en-US" sz="2400" dirty="0">
              <a:solidFill>
                <a:srgbClr val="FFFFFF"/>
              </a:solidFill>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25380865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7976"/>
            <a:ext cx="8229600" cy="4276707"/>
          </a:xfrm>
        </p:spPr>
        <p:txBody>
          <a:bodyPr>
            <a:normAutofit fontScale="85000" lnSpcReduction="10000"/>
          </a:bodyPr>
          <a:lstStyle/>
          <a:p>
            <a:r>
              <a:rPr lang="en-US" sz="2400" u="sng" dirty="0" smtClean="0">
                <a:latin typeface="Helvetica Neue Light"/>
                <a:cs typeface="Helvetica Neue Light"/>
              </a:rPr>
              <a:t>Modeling assumptions</a:t>
            </a:r>
          </a:p>
          <a:p>
            <a:pPr marL="0" indent="0">
              <a:buNone/>
            </a:pPr>
            <a:r>
              <a:rPr lang="en-US" sz="2400" dirty="0" smtClean="0">
                <a:latin typeface="Helvetica Neue Light"/>
                <a:cs typeface="Helvetica Neue Light"/>
              </a:rPr>
              <a:t>	Unreliability</a:t>
            </a:r>
          </a:p>
          <a:p>
            <a:pPr marL="0" indent="0">
              <a:buNone/>
            </a:pPr>
            <a:r>
              <a:rPr lang="en-US" sz="2400" dirty="0" smtClean="0">
                <a:latin typeface="Helvetica Neue Light"/>
                <a:cs typeface="Helvetica Neue Light"/>
              </a:rPr>
              <a:t>	Asynchrony </a:t>
            </a:r>
          </a:p>
          <a:p>
            <a:pPr marL="0" indent="0">
              <a:buNone/>
            </a:pPr>
            <a:r>
              <a:rPr lang="en-US" sz="2400" dirty="0" smtClean="0">
                <a:latin typeface="Helvetica Neue Light"/>
                <a:cs typeface="Helvetica Neue Light"/>
              </a:rPr>
              <a:t>	Decentralized nature</a:t>
            </a:r>
          </a:p>
          <a:p>
            <a:endParaRPr lang="en-US" sz="2600" dirty="0">
              <a:latin typeface="Helvetica Neue Light"/>
              <a:cs typeface="Helvetica Neue Light"/>
            </a:endParaRPr>
          </a:p>
          <a:p>
            <a:r>
              <a:rPr lang="en-US" sz="2400" u="sng" dirty="0" smtClean="0">
                <a:latin typeface="Helvetica Neue Light"/>
                <a:cs typeface="Helvetica Neue Light"/>
              </a:rPr>
              <a:t>Requirements</a:t>
            </a:r>
          </a:p>
          <a:p>
            <a:pPr marL="0" indent="0">
              <a:buNone/>
            </a:pPr>
            <a:r>
              <a:rPr lang="en-US" sz="2400" dirty="0" smtClean="0">
                <a:latin typeface="Helvetica Neue Light"/>
                <a:cs typeface="Helvetica Neue Light"/>
              </a:rPr>
              <a:t>	</a:t>
            </a:r>
            <a:r>
              <a:rPr lang="en-US" sz="2400" dirty="0" smtClean="0">
                <a:solidFill>
                  <a:schemeClr val="bg1"/>
                </a:solidFill>
                <a:latin typeface="Helvetica Neue Light"/>
                <a:cs typeface="Helvetica Neue Light"/>
              </a:rPr>
              <a:t>Fault tolerance</a:t>
            </a:r>
            <a:endParaRPr lang="en-US" sz="2400" dirty="0">
              <a:solidFill>
                <a:schemeClr val="bg1"/>
              </a:solidFill>
              <a:latin typeface="Helvetica Neue Light"/>
              <a:cs typeface="Helvetica Neue Light"/>
            </a:endParaRPr>
          </a:p>
          <a:p>
            <a:pPr marL="0" indent="0">
              <a:buNone/>
            </a:pPr>
            <a:r>
              <a:rPr lang="en-US" sz="2400" dirty="0" smtClean="0">
                <a:solidFill>
                  <a:schemeClr val="bg1"/>
                </a:solidFill>
                <a:latin typeface="Helvetica Neue Light"/>
                <a:cs typeface="Helvetica Neue Light"/>
              </a:rPr>
              <a:t>	Consistency: Service provided by system “looks as if centralized” despite  unreliability/asynchrony/decentralized nature of system</a:t>
            </a:r>
            <a:endParaRPr lang="en-US" sz="2000" dirty="0" smtClean="0">
              <a:solidFill>
                <a:schemeClr val="bg1"/>
              </a:solidFill>
              <a:latin typeface="Helvetica Neue Light"/>
              <a:cs typeface="Helvetica Neue Light"/>
            </a:endParaRPr>
          </a:p>
          <a:p>
            <a:pPr marL="457200" lvl="1" indent="0">
              <a:buNone/>
            </a:pPr>
            <a:endParaRPr lang="en-US" sz="2000" dirty="0">
              <a:latin typeface="Helvetica Neue Light"/>
              <a:cs typeface="Helvetica Neue Light"/>
            </a:endParaRPr>
          </a:p>
          <a:p>
            <a:r>
              <a:rPr lang="en-US" sz="2400" u="sng" dirty="0" smtClean="0">
                <a:latin typeface="Helvetica Neue Light"/>
                <a:cs typeface="Helvetica Neue Light"/>
              </a:rPr>
              <a:t>Consequences</a:t>
            </a:r>
          </a:p>
          <a:p>
            <a:pPr lvl="1"/>
            <a:r>
              <a:rPr lang="en-US" sz="2000" dirty="0">
                <a:solidFill>
                  <a:srgbClr val="FFFFFF"/>
                </a:solidFill>
                <a:latin typeface="Helvetica Neue Light"/>
                <a:cs typeface="Helvetica Neue Light"/>
              </a:rPr>
              <a:t>Simple-looking tasks difficult to achieve or sometimes impossible.</a:t>
            </a:r>
          </a:p>
          <a:p>
            <a:pPr lvl="1"/>
            <a:r>
              <a:rPr lang="en-US" sz="2000" dirty="0">
                <a:solidFill>
                  <a:srgbClr val="FFFFFF"/>
                </a:solidFill>
                <a:latin typeface="Helvetica Neue Light"/>
                <a:cs typeface="Helvetica Neue Light"/>
              </a:rPr>
              <a:t>Careful algorithm design, non-trivial correctness </a:t>
            </a:r>
            <a:r>
              <a:rPr lang="en-US" sz="2000" dirty="0" smtClean="0">
                <a:solidFill>
                  <a:srgbClr val="FFFFFF"/>
                </a:solidFill>
                <a:latin typeface="Helvetica Neue Light"/>
                <a:cs typeface="Helvetica Neue Light"/>
              </a:rPr>
              <a:t>proofs</a:t>
            </a:r>
            <a:endParaRPr lang="en-US" sz="2000" dirty="0">
              <a:solidFill>
                <a:srgbClr val="FFFFFF"/>
              </a:solidFill>
              <a:latin typeface="Helvetica Neue Light"/>
              <a:cs typeface="Helvetica Neue Light"/>
            </a:endParaRPr>
          </a:p>
        </p:txBody>
      </p:sp>
      <p:sp>
        <p:nvSpPr>
          <p:cNvPr id="2" name="TextBox 1"/>
          <p:cNvSpPr txBox="1"/>
          <p:nvPr/>
        </p:nvSpPr>
        <p:spPr>
          <a:xfrm>
            <a:off x="225778" y="5065890"/>
            <a:ext cx="8918222" cy="1200328"/>
          </a:xfrm>
          <a:prstGeom prst="rect">
            <a:avLst/>
          </a:prstGeom>
          <a:noFill/>
        </p:spPr>
        <p:txBody>
          <a:bodyPr wrap="square" rtlCol="0">
            <a:spAutoFit/>
          </a:bodyPr>
          <a:lstStyle/>
          <a:p>
            <a:endParaRPr lang="en-US" sz="2400" dirty="0" smtClean="0">
              <a:latin typeface="Helvetica Neue Light"/>
              <a:cs typeface="Helvetica Neue Light"/>
            </a:endParaRPr>
          </a:p>
          <a:p>
            <a:endParaRPr lang="en-US" sz="2400" dirty="0" smtClean="0"/>
          </a:p>
          <a:p>
            <a:endParaRPr lang="en-US" sz="2400" dirty="0"/>
          </a:p>
        </p:txBody>
      </p:sp>
      <p:sp>
        <p:nvSpPr>
          <p:cNvPr id="5" name="TextBox 4"/>
          <p:cNvSpPr txBox="1"/>
          <p:nvPr/>
        </p:nvSpPr>
        <p:spPr>
          <a:xfrm>
            <a:off x="0" y="10306"/>
            <a:ext cx="9431012" cy="954107"/>
          </a:xfrm>
          <a:prstGeom prst="rect">
            <a:avLst/>
          </a:prstGeom>
          <a:noFill/>
        </p:spPr>
        <p:txBody>
          <a:bodyPr wrap="square" rtlCol="0">
            <a:spAutoFit/>
          </a:bodyPr>
          <a:lstStyle/>
          <a:p>
            <a:r>
              <a:rPr lang="en-US" sz="2800" dirty="0" smtClean="0">
                <a:latin typeface="Helvetica Neue Light"/>
                <a:cs typeface="Helvetica Neue Light"/>
              </a:rPr>
              <a:t>Distributed Algorithms: Central </a:t>
            </a:r>
            <a:r>
              <a:rPr lang="en-US" sz="2800" dirty="0">
                <a:latin typeface="Helvetica Neue Light"/>
                <a:cs typeface="Helvetica Neue Light"/>
              </a:rPr>
              <a:t>assumptions and </a:t>
            </a:r>
            <a:r>
              <a:rPr lang="en-US" sz="2800" dirty="0" smtClean="0">
                <a:latin typeface="Helvetica Neue Light"/>
                <a:cs typeface="Helvetica Neue Light"/>
              </a:rPr>
              <a:t>requirements</a:t>
            </a:r>
            <a:endParaRPr lang="en-US" sz="2800" dirty="0">
              <a:latin typeface="Helvetica Neue Light"/>
              <a:cs typeface="Helvetica Neue Light"/>
            </a:endParaRPr>
          </a:p>
        </p:txBody>
      </p:sp>
    </p:spTree>
    <p:extLst>
      <p:ext uri="{BB962C8B-B14F-4D97-AF65-F5344CB8AC3E}">
        <p14:creationId xmlns:p14="http://schemas.microsoft.com/office/powerpoint/2010/main" val="483930403"/>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Beyond the toy model</a:t>
            </a:r>
            <a:endParaRPr lang="en-US" sz="3200" dirty="0">
              <a:latin typeface="Helvetica Neue Light"/>
              <a:cs typeface="Helvetica Neue Light"/>
            </a:endParaRPr>
          </a:p>
        </p:txBody>
      </p:sp>
      <p:sp>
        <p:nvSpPr>
          <p:cNvPr id="5" name="Content Placeholder 2"/>
          <p:cNvSpPr>
            <a:spLocks noGrp="1"/>
          </p:cNvSpPr>
          <p:nvPr>
            <p:ph idx="1"/>
          </p:nvPr>
        </p:nvSpPr>
        <p:spPr>
          <a:xfrm>
            <a:off x="655645" y="1027414"/>
            <a:ext cx="8488355" cy="4525963"/>
          </a:xfrm>
        </p:spPr>
        <p:txBody>
          <a:bodyPr>
            <a:normAutofit/>
          </a:bodyPr>
          <a:lstStyle/>
          <a:p>
            <a:endParaRPr lang="en-US" sz="2400" dirty="0">
              <a:latin typeface="Helvetica Neue Light"/>
              <a:cs typeface="Helvetica Neue Light"/>
            </a:endParaRPr>
          </a:p>
          <a:p>
            <a:r>
              <a:rPr lang="en-US" sz="2400" dirty="0" smtClean="0">
                <a:latin typeface="Helvetica Neue Light"/>
                <a:cs typeface="Helvetica Neue Light"/>
              </a:rPr>
              <a:t>Toy model serves as a bridge between shared memory emulation and our network information theoretic formulation </a:t>
            </a:r>
          </a:p>
          <a:p>
            <a:endParaRPr lang="en-US" sz="2400" dirty="0" smtClean="0">
              <a:latin typeface="Helvetica Neue Light"/>
              <a:cs typeface="Helvetica Neue Light"/>
            </a:endParaRPr>
          </a:p>
          <a:p>
            <a:r>
              <a:rPr lang="en-US" sz="2400" dirty="0">
                <a:latin typeface="Helvetica Neue Light"/>
                <a:cs typeface="Helvetica Neue Light"/>
              </a:rPr>
              <a:t>Future work: realistic model, expose connections between </a:t>
            </a:r>
          </a:p>
          <a:p>
            <a:pPr lvl="1"/>
            <a:r>
              <a:rPr lang="en-US" sz="2000" dirty="0">
                <a:latin typeface="Helvetica Neue Light"/>
                <a:cs typeface="Helvetica Neue Light"/>
              </a:rPr>
              <a:t>channel delay uncertainty</a:t>
            </a:r>
          </a:p>
          <a:p>
            <a:pPr lvl="1"/>
            <a:r>
              <a:rPr lang="en-US" sz="2000" dirty="0">
                <a:latin typeface="Helvetica Neue Light"/>
                <a:cs typeface="Helvetica Neue Light"/>
              </a:rPr>
              <a:t>staleness of read.</a:t>
            </a:r>
          </a:p>
          <a:p>
            <a:pPr lvl="1"/>
            <a:r>
              <a:rPr lang="en-US" sz="2000" dirty="0">
                <a:latin typeface="Helvetica Neue Light"/>
                <a:cs typeface="Helvetica Neue Light"/>
              </a:rPr>
              <a:t>storage </a:t>
            </a:r>
            <a:r>
              <a:rPr lang="en-US" sz="2000" dirty="0" smtClean="0">
                <a:latin typeface="Helvetica Neue Light"/>
                <a:cs typeface="Helvetica Neue Light"/>
              </a:rPr>
              <a:t>cost</a:t>
            </a:r>
            <a:endParaRPr lang="en-US" sz="2400" dirty="0" smtClean="0">
              <a:latin typeface="Helvetica Neue Light"/>
              <a:cs typeface="Helvetica Neue Light"/>
            </a:endParaRPr>
          </a:p>
          <a:p>
            <a:endParaRPr lang="en-US" sz="2400" dirty="0">
              <a:solidFill>
                <a:srgbClr val="FFFFFF"/>
              </a:solidFill>
              <a:latin typeface="Helvetica Neue Light"/>
              <a:cs typeface="Helvetica Neue Light"/>
            </a:endParaRPr>
          </a:p>
          <a:p>
            <a:r>
              <a:rPr lang="en-US" sz="2400" dirty="0">
                <a:solidFill>
                  <a:srgbClr val="FFFFFF"/>
                </a:solidFill>
                <a:latin typeface="Helvetica Neue Light"/>
                <a:cs typeface="Helvetica Neue Light"/>
              </a:rPr>
              <a:t>Open: Can an interactive write protocol improve storage cost</a:t>
            </a:r>
            <a:r>
              <a:rPr lang="en-US" sz="2400" dirty="0" smtClean="0">
                <a:solidFill>
                  <a:srgbClr val="FFFFFF"/>
                </a:solidFill>
                <a:latin typeface="Helvetica Neue Light"/>
                <a:cs typeface="Helvetica Neue Light"/>
              </a:rPr>
              <a:t>?</a:t>
            </a:r>
          </a:p>
          <a:p>
            <a:endParaRPr lang="en-US" sz="2400" dirty="0" smtClean="0">
              <a:latin typeface="Helvetica Neue Light"/>
              <a:cs typeface="Helvetica Neue Light"/>
            </a:endParaRPr>
          </a:p>
          <a:p>
            <a:endParaRPr lang="en-US" sz="2400" dirty="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2359416650"/>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Beyond the toy model</a:t>
            </a:r>
            <a:endParaRPr lang="en-US" sz="3200" dirty="0">
              <a:latin typeface="Helvetica Neue Light"/>
              <a:cs typeface="Helvetica Neue Light"/>
            </a:endParaRPr>
          </a:p>
        </p:txBody>
      </p:sp>
      <p:sp>
        <p:nvSpPr>
          <p:cNvPr id="5" name="Content Placeholder 2"/>
          <p:cNvSpPr>
            <a:spLocks noGrp="1"/>
          </p:cNvSpPr>
          <p:nvPr>
            <p:ph idx="1"/>
          </p:nvPr>
        </p:nvSpPr>
        <p:spPr>
          <a:xfrm>
            <a:off x="655645" y="1027414"/>
            <a:ext cx="8488355" cy="4525963"/>
          </a:xfrm>
        </p:spPr>
        <p:txBody>
          <a:bodyPr>
            <a:normAutofit/>
          </a:bodyPr>
          <a:lstStyle/>
          <a:p>
            <a:endParaRPr lang="en-US" sz="2400" dirty="0">
              <a:latin typeface="Helvetica Neue Light"/>
              <a:cs typeface="Helvetica Neue Light"/>
            </a:endParaRPr>
          </a:p>
          <a:p>
            <a:r>
              <a:rPr lang="en-US" sz="2400" dirty="0" smtClean="0">
                <a:latin typeface="Helvetica Neue Light"/>
                <a:cs typeface="Helvetica Neue Light"/>
              </a:rPr>
              <a:t>Toy model serves as a bridge between shared memory emulation and our network information theoretic formulation </a:t>
            </a:r>
          </a:p>
          <a:p>
            <a:endParaRPr lang="en-US" sz="2400" dirty="0" smtClean="0">
              <a:latin typeface="Helvetica Neue Light"/>
              <a:cs typeface="Helvetica Neue Light"/>
            </a:endParaRPr>
          </a:p>
          <a:p>
            <a:r>
              <a:rPr lang="en-US" sz="2400" dirty="0">
                <a:latin typeface="Helvetica Neue Light"/>
                <a:cs typeface="Helvetica Neue Light"/>
              </a:rPr>
              <a:t>Future work: realistic model, expose connections between </a:t>
            </a:r>
          </a:p>
          <a:p>
            <a:pPr lvl="1"/>
            <a:r>
              <a:rPr lang="en-US" sz="2000" dirty="0">
                <a:latin typeface="Helvetica Neue Light"/>
                <a:cs typeface="Helvetica Neue Light"/>
              </a:rPr>
              <a:t>channel delay uncertainty</a:t>
            </a:r>
          </a:p>
          <a:p>
            <a:pPr lvl="1"/>
            <a:r>
              <a:rPr lang="en-US" sz="2000" dirty="0">
                <a:latin typeface="Helvetica Neue Light"/>
                <a:cs typeface="Helvetica Neue Light"/>
              </a:rPr>
              <a:t>staleness of read.</a:t>
            </a:r>
          </a:p>
          <a:p>
            <a:pPr lvl="1"/>
            <a:r>
              <a:rPr lang="en-US" sz="2000" dirty="0">
                <a:latin typeface="Helvetica Neue Light"/>
                <a:cs typeface="Helvetica Neue Light"/>
              </a:rPr>
              <a:t>storage </a:t>
            </a:r>
            <a:r>
              <a:rPr lang="en-US" sz="2000" dirty="0" smtClean="0">
                <a:latin typeface="Helvetica Neue Light"/>
                <a:cs typeface="Helvetica Neue Light"/>
              </a:rPr>
              <a:t>cost</a:t>
            </a:r>
            <a:endParaRPr lang="en-US" sz="2400" dirty="0" smtClean="0">
              <a:latin typeface="Helvetica Neue Light"/>
              <a:cs typeface="Helvetica Neue Light"/>
            </a:endParaRPr>
          </a:p>
          <a:p>
            <a:endParaRPr lang="en-US" sz="2400" dirty="0">
              <a:latin typeface="Helvetica Neue Light"/>
              <a:cs typeface="Helvetica Neue Light"/>
            </a:endParaRPr>
          </a:p>
          <a:p>
            <a:r>
              <a:rPr lang="en-US" sz="2400" dirty="0">
                <a:latin typeface="Helvetica Neue Light"/>
                <a:cs typeface="Helvetica Neue Light"/>
              </a:rPr>
              <a:t>Open: Can an interactive write protocol improve storage cost</a:t>
            </a:r>
            <a:r>
              <a:rPr lang="en-US" sz="2400" dirty="0" smtClean="0">
                <a:latin typeface="Helvetica Neue Light"/>
                <a:cs typeface="Helvetica Neue Light"/>
              </a:rPr>
              <a:t>?</a:t>
            </a:r>
          </a:p>
          <a:p>
            <a:endParaRPr lang="en-US" sz="2400" dirty="0" smtClean="0">
              <a:latin typeface="Helvetica Neue Light"/>
              <a:cs typeface="Helvetica Neue Light"/>
            </a:endParaRPr>
          </a:p>
          <a:p>
            <a:endParaRPr lang="en-US" sz="2400" dirty="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3649840941"/>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Directions of </a:t>
            </a:r>
            <a:r>
              <a:rPr lang="en-US" sz="3200" dirty="0">
                <a:latin typeface="Helvetica Neue Light"/>
                <a:cs typeface="Helvetica Neue Light"/>
              </a:rPr>
              <a:t>f</a:t>
            </a:r>
            <a:r>
              <a:rPr lang="en-US" sz="3200" dirty="0" smtClean="0">
                <a:latin typeface="Helvetica Neue Light"/>
                <a:cs typeface="Helvetica Neue Light"/>
              </a:rPr>
              <a:t>uture research</a:t>
            </a:r>
            <a:endParaRPr lang="en-US" sz="3200" dirty="0">
              <a:latin typeface="Helvetica Neue Light"/>
              <a:cs typeface="Helvetica Neue Light"/>
            </a:endParaRPr>
          </a:p>
        </p:txBody>
      </p:sp>
      <p:sp>
        <p:nvSpPr>
          <p:cNvPr id="3" name="Content Placeholder 2"/>
          <p:cNvSpPr>
            <a:spLocks noGrp="1"/>
          </p:cNvSpPr>
          <p:nvPr>
            <p:ph idx="1"/>
          </p:nvPr>
        </p:nvSpPr>
        <p:spPr>
          <a:xfrm>
            <a:off x="457199" y="1196746"/>
            <a:ext cx="8488355" cy="4525963"/>
          </a:xfrm>
        </p:spPr>
        <p:txBody>
          <a:bodyPr>
            <a:normAutofit lnSpcReduction="10000"/>
          </a:bodyPr>
          <a:lstStyle/>
          <a:p>
            <a:pPr marL="0" indent="0">
              <a:buNone/>
            </a:pPr>
            <a:r>
              <a:rPr lang="en-US" sz="2800" u="sng" dirty="0" smtClean="0">
                <a:latin typeface="Helvetica Neue Light"/>
                <a:cs typeface="Helvetica Neue Light"/>
              </a:rPr>
              <a:t>Beyond the worst-case model</a:t>
            </a:r>
            <a:endParaRPr lang="en-US" sz="2800" dirty="0" smtClean="0">
              <a:latin typeface="Helvetica Neue Light"/>
              <a:cs typeface="Helvetica Neue Light"/>
            </a:endParaRPr>
          </a:p>
          <a:p>
            <a:r>
              <a:rPr lang="en-US" sz="2400" dirty="0" smtClean="0">
                <a:latin typeface="Helvetica Neue Light"/>
                <a:cs typeface="Helvetica Neue Light"/>
              </a:rPr>
              <a:t>Correlated versions</a:t>
            </a:r>
          </a:p>
          <a:p>
            <a:r>
              <a:rPr lang="en-US" sz="2400" dirty="0" smtClean="0">
                <a:latin typeface="Helvetica Neue Light"/>
                <a:cs typeface="Helvetica Neue Light"/>
              </a:rPr>
              <a:t>(Limited) server co-operation, exchange possibly partial state information</a:t>
            </a:r>
          </a:p>
          <a:p>
            <a:r>
              <a:rPr lang="en-US" sz="2400" dirty="0">
                <a:latin typeface="Helvetica Neue Light"/>
                <a:cs typeface="Helvetica Neue Light"/>
              </a:rPr>
              <a:t>Average-case storage cost: good storage cost in </a:t>
            </a:r>
            <a:r>
              <a:rPr lang="en-US" sz="2400" i="1" dirty="0">
                <a:latin typeface="Helvetica Neue Light"/>
                <a:cs typeface="Helvetica Neue Light"/>
              </a:rPr>
              <a:t>typical</a:t>
            </a:r>
            <a:r>
              <a:rPr lang="en-US" sz="2400" dirty="0">
                <a:latin typeface="Helvetica Neue Light"/>
                <a:cs typeface="Helvetica Neue Light"/>
              </a:rPr>
              <a:t> states, possibly with larger worst-case storage cost.</a:t>
            </a:r>
            <a:r>
              <a:rPr lang="en-US" sz="2400" dirty="0" smtClean="0">
                <a:latin typeface="Helvetica Neue Light"/>
                <a:cs typeface="Helvetica Neue Light"/>
              </a:rPr>
              <a:t> </a:t>
            </a:r>
          </a:p>
          <a:p>
            <a:pPr marL="0" indent="0">
              <a:buNone/>
            </a:pPr>
            <a:r>
              <a:rPr lang="en-US" sz="2800" u="sng" dirty="0" smtClean="0">
                <a:latin typeface="Helvetica Neue Light"/>
                <a:cs typeface="Helvetica Neue Light"/>
              </a:rPr>
              <a:t>Beyond the toy model</a:t>
            </a:r>
            <a:endParaRPr lang="en-US" sz="2400" dirty="0" smtClean="0">
              <a:latin typeface="Helvetica Neue Light"/>
              <a:cs typeface="Helvetica Neue Light"/>
            </a:endParaRPr>
          </a:p>
          <a:p>
            <a:r>
              <a:rPr lang="en-US" sz="2400" dirty="0" smtClean="0">
                <a:latin typeface="Helvetica Neue Light"/>
                <a:cs typeface="Helvetica Neue Light"/>
              </a:rPr>
              <a:t>Open question: Can interactive protocols help?</a:t>
            </a:r>
            <a:r>
              <a:rPr lang="en-US" sz="2400" dirty="0" smtClean="0">
                <a:solidFill>
                  <a:srgbClr val="FFFFFF"/>
                </a:solidFill>
                <a:latin typeface="Helvetica Neue Light"/>
                <a:cs typeface="Helvetica Neue Light"/>
              </a:rPr>
              <a:t>, o</a:t>
            </a:r>
          </a:p>
          <a:p>
            <a:r>
              <a:rPr lang="en-US" sz="2400" dirty="0" smtClean="0">
                <a:solidFill>
                  <a:srgbClr val="000000"/>
                </a:solidFill>
                <a:latin typeface="Helvetica Neue Light"/>
                <a:cs typeface="Helvetica Neue Light"/>
              </a:rPr>
              <a:t>Relation between system response, decoding requirement and storage cost   </a:t>
            </a:r>
            <a:r>
              <a:rPr lang="en-US" sz="2400" dirty="0" smtClean="0">
                <a:solidFill>
                  <a:srgbClr val="FFFFFF"/>
                </a:solidFill>
                <a:latin typeface="Helvetica Neue Light"/>
                <a:cs typeface="Helvetica Neue Light"/>
              </a:rPr>
              <a:t>r does the</a:t>
            </a:r>
          </a:p>
          <a:p>
            <a:r>
              <a:rPr lang="en-US" sz="2400" dirty="0" smtClean="0">
                <a:solidFill>
                  <a:srgbClr val="FFFFFF"/>
                </a:solidFill>
                <a:latin typeface="Helvetica Neue Light"/>
                <a:cs typeface="Helvetica Neue Light"/>
              </a:rPr>
              <a:t> storage cost necessarily grow with </a:t>
            </a: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3260715326"/>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87" y="330200"/>
            <a:ext cx="8229600" cy="1143000"/>
          </a:xfrm>
        </p:spPr>
        <p:txBody>
          <a:bodyPr>
            <a:normAutofit/>
          </a:bodyPr>
          <a:lstStyle/>
          <a:p>
            <a:r>
              <a:rPr lang="en-US" sz="3200" dirty="0" smtClean="0">
                <a:latin typeface="Helvetica Neue Light"/>
                <a:cs typeface="Helvetica Neue Light"/>
              </a:rPr>
              <a:t>Beyond read-write memory</a:t>
            </a:r>
            <a:endParaRPr lang="en-US" sz="3200" dirty="0">
              <a:latin typeface="Helvetica Neue Light"/>
              <a:cs typeface="Helvetica Neue Light"/>
            </a:endParaRPr>
          </a:p>
        </p:txBody>
      </p:sp>
      <p:sp>
        <p:nvSpPr>
          <p:cNvPr id="3" name="Content Placeholder 2"/>
          <p:cNvSpPr>
            <a:spLocks noGrp="1"/>
          </p:cNvSpPr>
          <p:nvPr>
            <p:ph idx="1"/>
          </p:nvPr>
        </p:nvSpPr>
        <p:spPr>
          <a:xfrm>
            <a:off x="287867" y="1769533"/>
            <a:ext cx="8229600" cy="4525963"/>
          </a:xfrm>
        </p:spPr>
        <p:txBody>
          <a:bodyPr>
            <a:normAutofit/>
          </a:bodyPr>
          <a:lstStyle/>
          <a:p>
            <a:r>
              <a:rPr lang="en-US" sz="2400" dirty="0" smtClean="0">
                <a:latin typeface="Helvetica Neue Light"/>
                <a:cs typeface="Helvetica Neue Light"/>
              </a:rPr>
              <a:t>Several systems: more complicated data structures over distributed asynchronous systems</a:t>
            </a:r>
          </a:p>
          <a:p>
            <a:pPr lvl="1"/>
            <a:r>
              <a:rPr lang="en-US" sz="2000" dirty="0" smtClean="0">
                <a:latin typeface="Helvetica Neue Light"/>
                <a:cs typeface="Helvetica Neue Light"/>
              </a:rPr>
              <a:t>Transactions: Multiple read-write objects, more complicated consistency requirements. </a:t>
            </a:r>
          </a:p>
          <a:p>
            <a:pPr lvl="1"/>
            <a:r>
              <a:rPr lang="en-US" sz="2000" dirty="0" smtClean="0">
                <a:latin typeface="Helvetica Neue Light"/>
                <a:cs typeface="Helvetica Neue Light"/>
              </a:rPr>
              <a:t>Graph based data structures</a:t>
            </a:r>
          </a:p>
          <a:p>
            <a:pPr marL="457200" lvl="1" indent="0">
              <a:buNone/>
            </a:pPr>
            <a:endParaRPr lang="en-US" sz="2000" dirty="0" smtClean="0">
              <a:latin typeface="Helvetica Neue Light"/>
              <a:cs typeface="Helvetica Neue Light"/>
            </a:endParaRPr>
          </a:p>
          <a:p>
            <a:r>
              <a:rPr lang="en-US" sz="2400" dirty="0" smtClean="0">
                <a:solidFill>
                  <a:schemeClr val="bg1"/>
                </a:solidFill>
                <a:latin typeface="Helvetica Neue Light"/>
                <a:cs typeface="Helvetica Neue Light"/>
              </a:rPr>
              <a:t>Question: How do you “erasure code” more complicated data structures and state machines?</a:t>
            </a:r>
          </a:p>
          <a:p>
            <a:pPr lvl="1"/>
            <a:r>
              <a:rPr lang="en-US" sz="2000" dirty="0" smtClean="0">
                <a:solidFill>
                  <a:schemeClr val="bg1"/>
                </a:solidFill>
                <a:latin typeface="Helvetica Neue Light"/>
                <a:cs typeface="Helvetica Neue Light"/>
              </a:rPr>
              <a:t>Initial clues provided in [</a:t>
            </a:r>
            <a:r>
              <a:rPr lang="en-US" sz="2000" dirty="0" err="1" smtClean="0">
                <a:solidFill>
                  <a:schemeClr val="bg1"/>
                </a:solidFill>
                <a:latin typeface="Helvetica Neue Light"/>
                <a:cs typeface="Helvetica Neue Light"/>
              </a:rPr>
              <a:t>Balasubramanian-Garg</a:t>
            </a:r>
            <a:r>
              <a:rPr lang="en-US" sz="2000" dirty="0" smtClean="0">
                <a:solidFill>
                  <a:schemeClr val="bg1"/>
                </a:solidFill>
                <a:latin typeface="Helvetica Neue Light"/>
                <a:cs typeface="Helvetica Neue Light"/>
              </a:rPr>
              <a:t> 14]</a:t>
            </a:r>
            <a:endParaRPr lang="en-US" sz="2000" dirty="0">
              <a:solidFill>
                <a:schemeClr val="bg1"/>
              </a:solidFill>
              <a:latin typeface="Helvetica Neue Light"/>
              <a:cs typeface="Helvetica Neue Light"/>
            </a:endParaRPr>
          </a:p>
        </p:txBody>
      </p:sp>
    </p:spTree>
    <p:extLst>
      <p:ext uri="{BB962C8B-B14F-4D97-AF65-F5344CB8AC3E}">
        <p14:creationId xmlns:p14="http://schemas.microsoft.com/office/powerpoint/2010/main" val="4240818576"/>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87" y="330200"/>
            <a:ext cx="8229600" cy="1143000"/>
          </a:xfrm>
        </p:spPr>
        <p:txBody>
          <a:bodyPr>
            <a:normAutofit/>
          </a:bodyPr>
          <a:lstStyle/>
          <a:p>
            <a:r>
              <a:rPr lang="en-US" sz="3200" dirty="0" smtClean="0">
                <a:latin typeface="Helvetica Neue Light"/>
                <a:cs typeface="Helvetica Neue Light"/>
              </a:rPr>
              <a:t>Beyond read-write memory</a:t>
            </a:r>
            <a:endParaRPr lang="en-US" sz="3200" dirty="0">
              <a:latin typeface="Helvetica Neue Light"/>
              <a:cs typeface="Helvetica Neue Light"/>
            </a:endParaRPr>
          </a:p>
        </p:txBody>
      </p:sp>
      <p:sp>
        <p:nvSpPr>
          <p:cNvPr id="3" name="Content Placeholder 2"/>
          <p:cNvSpPr>
            <a:spLocks noGrp="1"/>
          </p:cNvSpPr>
          <p:nvPr>
            <p:ph idx="1"/>
          </p:nvPr>
        </p:nvSpPr>
        <p:spPr>
          <a:xfrm>
            <a:off x="287867" y="1769533"/>
            <a:ext cx="8229600" cy="4525963"/>
          </a:xfrm>
        </p:spPr>
        <p:txBody>
          <a:bodyPr>
            <a:normAutofit/>
          </a:bodyPr>
          <a:lstStyle/>
          <a:p>
            <a:r>
              <a:rPr lang="en-US" sz="2400" dirty="0" smtClean="0">
                <a:latin typeface="Helvetica Neue Light"/>
                <a:cs typeface="Helvetica Neue Light"/>
              </a:rPr>
              <a:t>Several systems: more complicated data structures over distributed asynchronous systems</a:t>
            </a:r>
          </a:p>
          <a:p>
            <a:pPr lvl="1"/>
            <a:r>
              <a:rPr lang="en-US" sz="2000" dirty="0" smtClean="0">
                <a:latin typeface="Helvetica Neue Light"/>
                <a:cs typeface="Helvetica Neue Light"/>
              </a:rPr>
              <a:t>Transactions: Multiple read-write objects, more complicated consistency requirements. </a:t>
            </a:r>
          </a:p>
          <a:p>
            <a:pPr lvl="1"/>
            <a:r>
              <a:rPr lang="en-US" sz="2000" dirty="0" smtClean="0">
                <a:latin typeface="Helvetica Neue Light"/>
                <a:cs typeface="Helvetica Neue Light"/>
              </a:rPr>
              <a:t>Graph based data structures</a:t>
            </a:r>
          </a:p>
          <a:p>
            <a:pPr marL="457200" lvl="1" indent="0">
              <a:buNone/>
            </a:pPr>
            <a:endParaRPr lang="en-US" sz="2000" dirty="0" smtClean="0">
              <a:latin typeface="Helvetica Neue Light"/>
              <a:cs typeface="Helvetica Neue Light"/>
            </a:endParaRPr>
          </a:p>
          <a:p>
            <a:r>
              <a:rPr lang="en-US" sz="2400" dirty="0" smtClean="0">
                <a:latin typeface="Helvetica Neue Light"/>
                <a:cs typeface="Helvetica Neue Light"/>
              </a:rPr>
              <a:t>Question: How do you “erasure code” more complicated data structures and state machines?</a:t>
            </a:r>
          </a:p>
          <a:p>
            <a:pPr lvl="1"/>
            <a:r>
              <a:rPr lang="en-US" sz="2000" dirty="0" smtClean="0">
                <a:latin typeface="Helvetica Neue Light"/>
                <a:cs typeface="Helvetica Neue Light"/>
              </a:rPr>
              <a:t>Initial clues provided in [</a:t>
            </a:r>
            <a:r>
              <a:rPr lang="en-US" sz="2000" dirty="0" err="1" smtClean="0">
                <a:latin typeface="Helvetica Neue Light"/>
                <a:cs typeface="Helvetica Neue Light"/>
              </a:rPr>
              <a:t>Balasubramanian-Garg</a:t>
            </a:r>
            <a:r>
              <a:rPr lang="en-US" sz="2000" dirty="0" smtClean="0">
                <a:latin typeface="Helvetica Neue Light"/>
                <a:cs typeface="Helvetica Neue Light"/>
              </a:rPr>
              <a:t> 14]</a:t>
            </a:r>
            <a:endParaRPr lang="en-US" sz="2000" dirty="0">
              <a:latin typeface="Helvetica Neue Light"/>
              <a:cs typeface="Helvetica Neue Light"/>
            </a:endParaRPr>
          </a:p>
        </p:txBody>
      </p:sp>
    </p:spTree>
    <p:extLst>
      <p:ext uri="{BB962C8B-B14F-4D97-AF65-F5344CB8AC3E}">
        <p14:creationId xmlns:p14="http://schemas.microsoft.com/office/powerpoint/2010/main" val="2741090952"/>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46"/>
            <a:ext cx="8229600" cy="1143000"/>
          </a:xfrm>
        </p:spPr>
        <p:txBody>
          <a:bodyPr>
            <a:normAutofit/>
          </a:bodyPr>
          <a:lstStyle/>
          <a:p>
            <a:r>
              <a:rPr lang="en-US" sz="3200" dirty="0" smtClean="0">
                <a:latin typeface="Helvetica Neue Light"/>
                <a:cs typeface="Helvetica Neue Light"/>
              </a:rPr>
              <a:t>Directions of </a:t>
            </a:r>
            <a:r>
              <a:rPr lang="en-US" sz="3200" dirty="0">
                <a:latin typeface="Helvetica Neue Light"/>
                <a:cs typeface="Helvetica Neue Light"/>
              </a:rPr>
              <a:t>f</a:t>
            </a:r>
            <a:r>
              <a:rPr lang="en-US" sz="3200" dirty="0" smtClean="0">
                <a:latin typeface="Helvetica Neue Light"/>
                <a:cs typeface="Helvetica Neue Light"/>
              </a:rPr>
              <a:t>uture research</a:t>
            </a:r>
            <a:endParaRPr lang="en-US" sz="3200" dirty="0">
              <a:latin typeface="Helvetica Neue Light"/>
              <a:cs typeface="Helvetica Neue Light"/>
            </a:endParaRPr>
          </a:p>
        </p:txBody>
      </p:sp>
      <p:sp>
        <p:nvSpPr>
          <p:cNvPr id="3" name="Content Placeholder 2"/>
          <p:cNvSpPr>
            <a:spLocks noGrp="1"/>
          </p:cNvSpPr>
          <p:nvPr>
            <p:ph idx="1"/>
          </p:nvPr>
        </p:nvSpPr>
        <p:spPr>
          <a:xfrm>
            <a:off x="457199" y="1196745"/>
            <a:ext cx="8488355" cy="5278145"/>
          </a:xfrm>
        </p:spPr>
        <p:txBody>
          <a:bodyPr>
            <a:normAutofit/>
          </a:bodyPr>
          <a:lstStyle/>
          <a:p>
            <a:pPr marL="0" indent="0">
              <a:buNone/>
            </a:pPr>
            <a:r>
              <a:rPr lang="en-US" sz="2800" u="sng" dirty="0" smtClean="0">
                <a:latin typeface="Helvetica Neue Light"/>
                <a:cs typeface="Helvetica Neue Light"/>
              </a:rPr>
              <a:t>Beyond the worst-case model</a:t>
            </a:r>
            <a:endParaRPr lang="en-US" sz="2800" dirty="0" smtClean="0">
              <a:latin typeface="Helvetica Neue Light"/>
              <a:cs typeface="Helvetica Neue Light"/>
            </a:endParaRPr>
          </a:p>
          <a:p>
            <a:r>
              <a:rPr lang="en-US" sz="2400" dirty="0" smtClean="0">
                <a:latin typeface="Helvetica Neue Light"/>
                <a:cs typeface="Helvetica Neue Light"/>
              </a:rPr>
              <a:t>Correlated versions</a:t>
            </a:r>
          </a:p>
          <a:p>
            <a:r>
              <a:rPr lang="en-US" sz="2400" dirty="0" smtClean="0">
                <a:latin typeface="Helvetica Neue Light"/>
                <a:cs typeface="Helvetica Neue Light"/>
              </a:rPr>
              <a:t>(Limited) server co-operation, exchange possibly partial state information</a:t>
            </a:r>
          </a:p>
          <a:p>
            <a:r>
              <a:rPr lang="en-US" sz="2400" dirty="0">
                <a:latin typeface="Helvetica Neue Light"/>
                <a:cs typeface="Helvetica Neue Light"/>
              </a:rPr>
              <a:t>Average-case storage cost: good storage cost in </a:t>
            </a:r>
            <a:r>
              <a:rPr lang="en-US" sz="2400" i="1" dirty="0">
                <a:latin typeface="Helvetica Neue Light"/>
                <a:cs typeface="Helvetica Neue Light"/>
              </a:rPr>
              <a:t>typical</a:t>
            </a:r>
            <a:r>
              <a:rPr lang="en-US" sz="2400" dirty="0">
                <a:latin typeface="Helvetica Neue Light"/>
                <a:cs typeface="Helvetica Neue Light"/>
              </a:rPr>
              <a:t> states, possibly with larger worst-case storage cost.</a:t>
            </a:r>
            <a:r>
              <a:rPr lang="en-US" sz="2400" dirty="0" smtClean="0">
                <a:latin typeface="Helvetica Neue Light"/>
                <a:cs typeface="Helvetica Neue Light"/>
              </a:rPr>
              <a:t> </a:t>
            </a:r>
          </a:p>
          <a:p>
            <a:pPr marL="0" lvl="0" indent="0">
              <a:buNone/>
            </a:pPr>
            <a:r>
              <a:rPr lang="en-US" sz="2800" u="sng" dirty="0">
                <a:solidFill>
                  <a:prstClr val="black"/>
                </a:solidFill>
                <a:latin typeface="Helvetica Neue Light"/>
                <a:cs typeface="Helvetica Neue Light"/>
              </a:rPr>
              <a:t>Beyond the toy model</a:t>
            </a:r>
            <a:endParaRPr lang="en-US" sz="2400" dirty="0">
              <a:solidFill>
                <a:prstClr val="black"/>
              </a:solidFill>
              <a:latin typeface="Helvetica Neue Light"/>
              <a:cs typeface="Helvetica Neue Light"/>
            </a:endParaRPr>
          </a:p>
          <a:p>
            <a:pPr lvl="0"/>
            <a:r>
              <a:rPr lang="en-US" sz="2400" dirty="0">
                <a:solidFill>
                  <a:prstClr val="black"/>
                </a:solidFill>
                <a:latin typeface="Helvetica Neue Light"/>
                <a:cs typeface="Helvetica Neue Light"/>
              </a:rPr>
              <a:t>Open question: Can interactive protocols help?</a:t>
            </a:r>
            <a:r>
              <a:rPr lang="en-US" sz="2400" dirty="0">
                <a:solidFill>
                  <a:srgbClr val="FFFFFF"/>
                </a:solidFill>
                <a:latin typeface="Helvetica Neue Light"/>
                <a:cs typeface="Helvetica Neue Light"/>
              </a:rPr>
              <a:t>, o</a:t>
            </a:r>
          </a:p>
          <a:p>
            <a:pPr lvl="0"/>
            <a:r>
              <a:rPr lang="en-US" sz="2400" dirty="0">
                <a:solidFill>
                  <a:srgbClr val="000000"/>
                </a:solidFill>
                <a:latin typeface="Helvetica Neue Light"/>
                <a:cs typeface="Helvetica Neue Light"/>
              </a:rPr>
              <a:t>Relation between system response, decoding requirement and storage cost   </a:t>
            </a:r>
            <a:r>
              <a:rPr lang="en-US" sz="2400" dirty="0">
                <a:solidFill>
                  <a:srgbClr val="FFFFFF"/>
                </a:solidFill>
                <a:latin typeface="Helvetica Neue Light"/>
                <a:cs typeface="Helvetica Neue Light"/>
              </a:rPr>
              <a:t>r does </a:t>
            </a:r>
            <a:r>
              <a:rPr lang="en-US" sz="2400" dirty="0" smtClean="0">
                <a:solidFill>
                  <a:srgbClr val="FFFFFF"/>
                </a:solidFill>
                <a:latin typeface="Helvetica Neue Light"/>
                <a:cs typeface="Helvetica Neue Light"/>
              </a:rPr>
              <a:t>the</a:t>
            </a:r>
            <a:endParaRPr lang="en-US" sz="2400" dirty="0" smtClean="0">
              <a:latin typeface="Helvetica Neue Light"/>
              <a:cs typeface="Helvetica Neue Light"/>
            </a:endParaRPr>
          </a:p>
          <a:p>
            <a:pPr marL="0" indent="0">
              <a:buNone/>
            </a:pPr>
            <a:r>
              <a:rPr lang="en-US" sz="2800" u="sng" dirty="0">
                <a:latin typeface="Helvetica Neue Light"/>
                <a:cs typeface="Helvetica Neue Light"/>
              </a:rPr>
              <a:t>Beyond </a:t>
            </a:r>
            <a:r>
              <a:rPr lang="en-US" sz="2800" u="sng" dirty="0" smtClean="0">
                <a:latin typeface="Helvetica Neue Light"/>
                <a:cs typeface="Helvetica Neue Light"/>
              </a:rPr>
              <a:t>read-write data structures</a:t>
            </a:r>
            <a:endParaRPr lang="en-US" sz="2800" dirty="0">
              <a:latin typeface="Helvetica Neue Light"/>
              <a:cs typeface="Helvetica Neue Light"/>
            </a:endParaRPr>
          </a:p>
          <a:p>
            <a:pPr marL="0" indent="0">
              <a:buNone/>
            </a:pPr>
            <a:endParaRPr lang="en-US" sz="24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1318139884"/>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2219"/>
            <a:ext cx="8229600" cy="1143000"/>
          </a:xfrm>
        </p:spPr>
        <p:txBody>
          <a:bodyPr/>
          <a:lstStyle/>
          <a:p>
            <a:r>
              <a:rPr lang="en-US" dirty="0" smtClean="0"/>
              <a:t>Thanks</a:t>
            </a:r>
            <a:endParaRPr lang="en-US" dirty="0"/>
          </a:p>
        </p:txBody>
      </p:sp>
    </p:spTree>
    <p:extLst>
      <p:ext uri="{BB962C8B-B14F-4D97-AF65-F5344CB8AC3E}">
        <p14:creationId xmlns:p14="http://schemas.microsoft.com/office/powerpoint/2010/main" val="3658258229"/>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998"/>
            <a:ext cx="8229600" cy="1143000"/>
          </a:xfrm>
        </p:spPr>
        <p:txBody>
          <a:bodyPr/>
          <a:lstStyle/>
          <a:p>
            <a:r>
              <a:rPr lang="en-US" dirty="0" smtClean="0">
                <a:latin typeface="Helvetica Neue Light"/>
                <a:cs typeface="Helvetica Neue Light"/>
              </a:rPr>
              <a:t>References</a:t>
            </a:r>
            <a:endParaRPr lang="en-US" dirty="0">
              <a:latin typeface="Helvetica Neue Light"/>
              <a:cs typeface="Helvetica Neue Light"/>
            </a:endParaRPr>
          </a:p>
        </p:txBody>
      </p:sp>
      <p:sp>
        <p:nvSpPr>
          <p:cNvPr id="5" name="TextBox 4"/>
          <p:cNvSpPr txBox="1"/>
          <p:nvPr/>
        </p:nvSpPr>
        <p:spPr>
          <a:xfrm>
            <a:off x="56447" y="719666"/>
            <a:ext cx="9158110" cy="5816978"/>
          </a:xfrm>
          <a:prstGeom prst="rect">
            <a:avLst/>
          </a:prstGeom>
          <a:noFill/>
        </p:spPr>
        <p:txBody>
          <a:bodyPr wrap="square" rtlCol="0">
            <a:spAutoFit/>
          </a:bodyPr>
          <a:lstStyle/>
          <a:p>
            <a:r>
              <a:rPr lang="en-US" sz="1600" dirty="0" smtClean="0">
                <a:latin typeface="Helvetica Neue Light"/>
                <a:cs typeface="Helvetica Neue Light"/>
              </a:rPr>
              <a:t>[Lynch 96] N</a:t>
            </a:r>
            <a:r>
              <a:rPr lang="en-US" sz="1600" dirty="0">
                <a:latin typeface="Helvetica Neue Light"/>
                <a:cs typeface="Helvetica Neue Light"/>
              </a:rPr>
              <a:t>. A. Lynch, Distributed </a:t>
            </a:r>
            <a:r>
              <a:rPr lang="en-US" sz="1600" dirty="0" smtClean="0">
                <a:latin typeface="Helvetica Neue Light"/>
                <a:cs typeface="Helvetica Neue Light"/>
              </a:rPr>
              <a:t>Algorithms</a:t>
            </a:r>
            <a:r>
              <a:rPr lang="en-US" sz="1600" dirty="0">
                <a:latin typeface="Helvetica Neue Light"/>
                <a:cs typeface="Helvetica Neue Light"/>
              </a:rPr>
              <a:t> </a:t>
            </a:r>
            <a:r>
              <a:rPr lang="en-US" sz="1600" dirty="0" smtClean="0">
                <a:latin typeface="Helvetica Neue Light"/>
                <a:cs typeface="Helvetica Neue Light"/>
              </a:rPr>
              <a:t>USA</a:t>
            </a:r>
            <a:r>
              <a:rPr lang="en-US" sz="1600" dirty="0">
                <a:latin typeface="Helvetica Neue Light"/>
                <a:cs typeface="Helvetica Neue Light"/>
              </a:rPr>
              <a:t>: Morgan Kaufmann Publishers Inc., 1996. </a:t>
            </a:r>
          </a:p>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 </a:t>
            </a:r>
            <a:r>
              <a:rPr lang="en-US" sz="1600" dirty="0" err="1" smtClean="0">
                <a:latin typeface="Helvetica Neue Light"/>
                <a:cs typeface="Helvetica Neue Light"/>
              </a:rPr>
              <a:t>Lamport</a:t>
            </a:r>
            <a:r>
              <a:rPr lang="en-US" sz="1600" dirty="0">
                <a:latin typeface="Helvetica Neue Light"/>
                <a:cs typeface="Helvetica Neue Light"/>
              </a:rPr>
              <a:t>, L.: On </a:t>
            </a:r>
            <a:r>
              <a:rPr lang="en-US" sz="1600" dirty="0" err="1">
                <a:latin typeface="Helvetica Neue Light"/>
                <a:cs typeface="Helvetica Neue Light"/>
              </a:rPr>
              <a:t>interprocess</a:t>
            </a:r>
            <a:r>
              <a:rPr lang="en-US" sz="1600" dirty="0">
                <a:latin typeface="Helvetica Neue Light"/>
                <a:cs typeface="Helvetica Neue Light"/>
              </a:rPr>
              <a:t> communication. Part I: Basic formalism. Distributed Computing 2(1), 77–85 (1986) </a:t>
            </a:r>
          </a:p>
          <a:p>
            <a:r>
              <a:rPr lang="en-US" sz="1600" dirty="0" smtClean="0">
                <a:latin typeface="Helvetica Neue Light"/>
                <a:cs typeface="Helvetica Neue Light"/>
              </a:rPr>
              <a:t>[</a:t>
            </a:r>
            <a:r>
              <a:rPr lang="en-US" sz="1600" dirty="0" err="1" smtClean="0">
                <a:latin typeface="Helvetica Neue Light"/>
                <a:cs typeface="Helvetica Neue Light"/>
              </a:rPr>
              <a:t>Vogels</a:t>
            </a:r>
            <a:r>
              <a:rPr lang="en-US" sz="1600" dirty="0">
                <a:latin typeface="Helvetica Neue Light"/>
                <a:cs typeface="Helvetica Neue Light"/>
              </a:rPr>
              <a:t> </a:t>
            </a:r>
            <a:r>
              <a:rPr lang="en-US" sz="1600" dirty="0" smtClean="0">
                <a:latin typeface="Helvetica Neue Light"/>
                <a:cs typeface="Helvetica Neue Light"/>
              </a:rPr>
              <a:t>09] </a:t>
            </a:r>
            <a:r>
              <a:rPr lang="en-US" sz="1600" dirty="0">
                <a:latin typeface="Helvetica Neue Light"/>
                <a:cs typeface="Helvetica Neue Light"/>
              </a:rPr>
              <a:t>W. </a:t>
            </a:r>
            <a:r>
              <a:rPr lang="en-US" sz="1600" dirty="0" err="1">
                <a:latin typeface="Helvetica Neue Light"/>
                <a:cs typeface="Helvetica Neue Light"/>
              </a:rPr>
              <a:t>Vogels</a:t>
            </a:r>
            <a:r>
              <a:rPr lang="en-US" sz="1600" dirty="0">
                <a:latin typeface="Helvetica Neue Light"/>
                <a:cs typeface="Helvetica Neue Light"/>
              </a:rPr>
              <a:t>, “Eventually consistent,” Queue, vol. 6, no. 6, pp. 14–19, 2008. </a:t>
            </a:r>
          </a:p>
          <a:p>
            <a:r>
              <a:rPr lang="en-US" sz="1600" dirty="0" smtClean="0">
                <a:latin typeface="Helvetica Neue Light"/>
                <a:cs typeface="Helvetica Neue Light"/>
              </a:rPr>
              <a:t>[</a:t>
            </a:r>
            <a:r>
              <a:rPr lang="en-US" sz="1600" dirty="0" err="1" smtClean="0">
                <a:latin typeface="Helvetica Neue Light"/>
                <a:cs typeface="Helvetica Neue Light"/>
              </a:rPr>
              <a:t>Attiya</a:t>
            </a:r>
            <a:r>
              <a:rPr lang="en-US" sz="1600" dirty="0" smtClean="0">
                <a:latin typeface="Helvetica Neue Light"/>
                <a:cs typeface="Helvetica Neue Light"/>
              </a:rPr>
              <a:t>-Bar-</a:t>
            </a:r>
            <a:r>
              <a:rPr lang="en-US" sz="1600" dirty="0" err="1" smtClean="0">
                <a:latin typeface="Helvetica Neue Light"/>
                <a:cs typeface="Helvetica Neue Light"/>
              </a:rPr>
              <a:t>Noy</a:t>
            </a:r>
            <a:r>
              <a:rPr lang="en-US" sz="1600" dirty="0" smtClean="0">
                <a:latin typeface="Helvetica Neue Light"/>
                <a:cs typeface="Helvetica Neue Light"/>
              </a:rPr>
              <a:t>-</a:t>
            </a:r>
            <a:r>
              <a:rPr lang="en-US" sz="1600" dirty="0" err="1" smtClean="0">
                <a:latin typeface="Helvetica Neue Light"/>
                <a:cs typeface="Helvetica Neue Light"/>
              </a:rPr>
              <a:t>Dolev</a:t>
            </a:r>
            <a:r>
              <a:rPr lang="en-US" sz="1600" dirty="0" smtClean="0">
                <a:latin typeface="Helvetica Neue Light"/>
                <a:cs typeface="Helvetica Neue Light"/>
              </a:rPr>
              <a:t> 95] H</a:t>
            </a:r>
            <a:r>
              <a:rPr lang="en-US" sz="1600" dirty="0">
                <a:latin typeface="Helvetica Neue Light"/>
                <a:cs typeface="Helvetica Neue Light"/>
              </a:rPr>
              <a:t>. </a:t>
            </a:r>
            <a:r>
              <a:rPr lang="en-US" sz="1600" dirty="0" err="1">
                <a:latin typeface="Helvetica Neue Light"/>
                <a:cs typeface="Helvetica Neue Light"/>
              </a:rPr>
              <a:t>Attiya</a:t>
            </a:r>
            <a:r>
              <a:rPr lang="en-US" sz="1600" dirty="0">
                <a:latin typeface="Helvetica Neue Light"/>
                <a:cs typeface="Helvetica Neue Light"/>
              </a:rPr>
              <a:t>, A. Bar-</a:t>
            </a:r>
            <a:r>
              <a:rPr lang="en-US" sz="1600" dirty="0" err="1">
                <a:latin typeface="Helvetica Neue Light"/>
                <a:cs typeface="Helvetica Neue Light"/>
              </a:rPr>
              <a:t>Noy</a:t>
            </a:r>
            <a:r>
              <a:rPr lang="en-US" sz="1600" dirty="0">
                <a:latin typeface="Helvetica Neue Light"/>
                <a:cs typeface="Helvetica Neue Light"/>
              </a:rPr>
              <a:t>, and D. </a:t>
            </a:r>
            <a:r>
              <a:rPr lang="en-US" sz="1600" dirty="0" err="1">
                <a:latin typeface="Helvetica Neue Light"/>
                <a:cs typeface="Helvetica Neue Light"/>
              </a:rPr>
              <a:t>Dolev</a:t>
            </a:r>
            <a:r>
              <a:rPr lang="en-US" sz="1600" dirty="0">
                <a:latin typeface="Helvetica Neue Light"/>
                <a:cs typeface="Helvetica Neue Light"/>
              </a:rPr>
              <a:t>, “Sharing memory robustly in message-passing systems,” J. ACM, vol. 42, no. 1, pp. 124–142, Jan. 1995. </a:t>
            </a:r>
          </a:p>
          <a:p>
            <a:r>
              <a:rPr lang="en-US" sz="1600" dirty="0" smtClean="0">
                <a:latin typeface="Helvetica Neue Light"/>
                <a:cs typeface="Helvetica Neue Light"/>
              </a:rPr>
              <a:t>[</a:t>
            </a:r>
            <a:r>
              <a:rPr lang="en-US" sz="1600" dirty="0" err="1" smtClean="0">
                <a:latin typeface="Helvetica Neue Light"/>
                <a:cs typeface="Helvetica Neue Light"/>
              </a:rPr>
              <a:t>Decandia</a:t>
            </a:r>
            <a:r>
              <a:rPr lang="en-US" sz="1600" dirty="0" smtClean="0">
                <a:latin typeface="Helvetica Neue Light"/>
                <a:cs typeface="Helvetica Neue Light"/>
              </a:rPr>
              <a:t> et. al. 07] </a:t>
            </a:r>
            <a:r>
              <a:rPr lang="en-US" sz="1600" dirty="0">
                <a:latin typeface="Helvetica Neue Light"/>
                <a:cs typeface="Helvetica Neue Light"/>
              </a:rPr>
              <a:t>G. </a:t>
            </a:r>
            <a:r>
              <a:rPr lang="en-US" sz="1600" dirty="0" err="1">
                <a:latin typeface="Helvetica Neue Light"/>
                <a:cs typeface="Helvetica Neue Light"/>
              </a:rPr>
              <a:t>DeCandia</a:t>
            </a:r>
            <a:r>
              <a:rPr lang="en-US" sz="1600" dirty="0">
                <a:latin typeface="Helvetica Neue Light"/>
                <a:cs typeface="Helvetica Neue Light"/>
              </a:rPr>
              <a:t>, D. </a:t>
            </a:r>
            <a:r>
              <a:rPr lang="en-US" sz="1600" dirty="0" err="1">
                <a:latin typeface="Helvetica Neue Light"/>
                <a:cs typeface="Helvetica Neue Light"/>
              </a:rPr>
              <a:t>Hastorun</a:t>
            </a:r>
            <a:r>
              <a:rPr lang="en-US" sz="1600" dirty="0">
                <a:latin typeface="Helvetica Neue Light"/>
                <a:cs typeface="Helvetica Neue Light"/>
              </a:rPr>
              <a:t>, M. </a:t>
            </a:r>
            <a:r>
              <a:rPr lang="en-US" sz="1600" dirty="0" err="1">
                <a:latin typeface="Helvetica Neue Light"/>
                <a:cs typeface="Helvetica Neue Light"/>
              </a:rPr>
              <a:t>Jampani</a:t>
            </a:r>
            <a:r>
              <a:rPr lang="en-US" sz="1600" dirty="0">
                <a:latin typeface="Helvetica Neue Light"/>
                <a:cs typeface="Helvetica Neue Light"/>
              </a:rPr>
              <a:t>, G. </a:t>
            </a:r>
            <a:r>
              <a:rPr lang="en-US" sz="1600" dirty="0" err="1">
                <a:latin typeface="Helvetica Neue Light"/>
                <a:cs typeface="Helvetica Neue Light"/>
              </a:rPr>
              <a:t>Kakula</a:t>
            </a:r>
            <a:r>
              <a:rPr lang="en-US" sz="1600" dirty="0">
                <a:latin typeface="Helvetica Neue Light"/>
                <a:cs typeface="Helvetica Neue Light"/>
              </a:rPr>
              <a:t>- </a:t>
            </a:r>
            <a:r>
              <a:rPr lang="en-US" sz="1600" dirty="0" err="1">
                <a:latin typeface="Helvetica Neue Light"/>
                <a:cs typeface="Helvetica Neue Light"/>
              </a:rPr>
              <a:t>pati</a:t>
            </a:r>
            <a:r>
              <a:rPr lang="en-US" sz="1600" dirty="0">
                <a:latin typeface="Helvetica Neue Light"/>
                <a:cs typeface="Helvetica Neue Light"/>
              </a:rPr>
              <a:t>, A. </a:t>
            </a:r>
            <a:r>
              <a:rPr lang="en-US" sz="1600" dirty="0" err="1">
                <a:latin typeface="Helvetica Neue Light"/>
                <a:cs typeface="Helvetica Neue Light"/>
              </a:rPr>
              <a:t>Lakshman</a:t>
            </a:r>
            <a:r>
              <a:rPr lang="en-US" sz="1600" dirty="0">
                <a:latin typeface="Helvetica Neue Light"/>
                <a:cs typeface="Helvetica Neue Light"/>
              </a:rPr>
              <a:t>, A. </a:t>
            </a:r>
            <a:r>
              <a:rPr lang="en-US" sz="1600" dirty="0" err="1">
                <a:latin typeface="Helvetica Neue Light"/>
                <a:cs typeface="Helvetica Neue Light"/>
              </a:rPr>
              <a:t>Pilchin</a:t>
            </a:r>
            <a:r>
              <a:rPr lang="en-US" sz="1600" dirty="0">
                <a:latin typeface="Helvetica Neue Light"/>
                <a:cs typeface="Helvetica Neue Light"/>
              </a:rPr>
              <a:t>, S. </a:t>
            </a:r>
            <a:r>
              <a:rPr lang="en-US" sz="1600" dirty="0" err="1">
                <a:latin typeface="Helvetica Neue Light"/>
                <a:cs typeface="Helvetica Neue Light"/>
              </a:rPr>
              <a:t>Sivasubramanian</a:t>
            </a:r>
            <a:r>
              <a:rPr lang="en-US" sz="1600" dirty="0">
                <a:latin typeface="Helvetica Neue Light"/>
                <a:cs typeface="Helvetica Neue Light"/>
              </a:rPr>
              <a:t>, P. </a:t>
            </a:r>
            <a:r>
              <a:rPr lang="en-US" sz="1600" dirty="0" err="1">
                <a:latin typeface="Helvetica Neue Light"/>
                <a:cs typeface="Helvetica Neue Light"/>
              </a:rPr>
              <a:t>Vosshall</a:t>
            </a:r>
            <a:r>
              <a:rPr lang="en-US" sz="1600" dirty="0">
                <a:latin typeface="Helvetica Neue Light"/>
                <a:cs typeface="Helvetica Neue Light"/>
              </a:rPr>
              <a:t>, and W. </a:t>
            </a:r>
            <a:r>
              <a:rPr lang="en-US" sz="1600" dirty="0" err="1">
                <a:latin typeface="Helvetica Neue Light"/>
                <a:cs typeface="Helvetica Neue Light"/>
              </a:rPr>
              <a:t>Vogels</a:t>
            </a:r>
            <a:r>
              <a:rPr lang="en-US" sz="1600" dirty="0">
                <a:latin typeface="Helvetica Neue Light"/>
                <a:cs typeface="Helvetica Neue Light"/>
              </a:rPr>
              <a:t>, “Dynamo: Amazon’s highly available key-value store,” in SOSP, vol. 7, 2007, pp. 205– 220. </a:t>
            </a:r>
          </a:p>
          <a:p>
            <a:r>
              <a:rPr lang="en-US" sz="1600" dirty="0">
                <a:latin typeface="Helvetica Neue Light"/>
                <a:cs typeface="Helvetica Neue Light"/>
              </a:rPr>
              <a:t>[6] E. Hewitt, Cassandra: the definitive guide. ” O’Reilly Media, Inc.”, 2010. </a:t>
            </a:r>
          </a:p>
          <a:p>
            <a:r>
              <a:rPr lang="en-US" sz="1600" dirty="0" smtClean="0">
                <a:latin typeface="Helvetica Neue Light"/>
                <a:cs typeface="Helvetica Neue Light"/>
              </a:rPr>
              <a:t>[Hendricks et. al. 07] </a:t>
            </a:r>
            <a:r>
              <a:rPr lang="en-US" sz="1600" dirty="0">
                <a:latin typeface="Helvetica Neue Light"/>
                <a:cs typeface="Helvetica Neue Light"/>
              </a:rPr>
              <a:t>J. Hendricks, G. R. Ganger, and M. K. Reiter, “Low-overhead byzantine fault-tolerant storage,” ACM SIGOPS Operating Systems Review, vol. 41, no. 6, pp. 73–86, 2007. </a:t>
            </a:r>
          </a:p>
          <a:p>
            <a:r>
              <a:rPr lang="en-US" sz="1600" dirty="0" smtClean="0">
                <a:latin typeface="Helvetica Neue Light"/>
                <a:cs typeface="Helvetica Neue Light"/>
              </a:rPr>
              <a:t>[</a:t>
            </a:r>
            <a:r>
              <a:rPr lang="en-US" sz="1600" dirty="0" err="1" smtClean="0">
                <a:latin typeface="Helvetica Neue Light"/>
                <a:cs typeface="Helvetica Neue Light"/>
              </a:rPr>
              <a:t>Dutta</a:t>
            </a:r>
            <a:r>
              <a:rPr lang="en-US" sz="1600" dirty="0" smtClean="0">
                <a:latin typeface="Helvetica Neue Light"/>
                <a:cs typeface="Helvetica Neue Light"/>
              </a:rPr>
              <a:t> et. al. 08] </a:t>
            </a:r>
            <a:r>
              <a:rPr lang="en-US" sz="1600" dirty="0">
                <a:latin typeface="Helvetica Neue Light"/>
                <a:cs typeface="Helvetica Neue Light"/>
              </a:rPr>
              <a:t>P. </a:t>
            </a:r>
            <a:r>
              <a:rPr lang="en-US" sz="1600" dirty="0" err="1">
                <a:latin typeface="Helvetica Neue Light"/>
                <a:cs typeface="Helvetica Neue Light"/>
              </a:rPr>
              <a:t>Dutta</a:t>
            </a:r>
            <a:r>
              <a:rPr lang="en-US" sz="1600" dirty="0">
                <a:latin typeface="Helvetica Neue Light"/>
                <a:cs typeface="Helvetica Neue Light"/>
              </a:rPr>
              <a:t>, R. </a:t>
            </a:r>
            <a:r>
              <a:rPr lang="en-US" sz="1600" dirty="0" err="1">
                <a:latin typeface="Helvetica Neue Light"/>
                <a:cs typeface="Helvetica Neue Light"/>
              </a:rPr>
              <a:t>Guerraoui</a:t>
            </a:r>
            <a:r>
              <a:rPr lang="en-US" sz="1600" dirty="0">
                <a:latin typeface="Helvetica Neue Light"/>
                <a:cs typeface="Helvetica Neue Light"/>
              </a:rPr>
              <a:t>, and R. R. Levy, “Optimistic erasure-coded distributed storage,” in Distributed Com- </a:t>
            </a:r>
            <a:r>
              <a:rPr lang="en-US" sz="1600" dirty="0" err="1">
                <a:latin typeface="Helvetica Neue Light"/>
                <a:cs typeface="Helvetica Neue Light"/>
              </a:rPr>
              <a:t>puting</a:t>
            </a:r>
            <a:r>
              <a:rPr lang="en-US" sz="1600" dirty="0">
                <a:latin typeface="Helvetica Neue Light"/>
                <a:cs typeface="Helvetica Neue Light"/>
              </a:rPr>
              <a:t>. Springer, 2008, pp. 182–196. </a:t>
            </a:r>
          </a:p>
          <a:p>
            <a:r>
              <a:rPr lang="en-US" sz="1600" dirty="0" smtClean="0">
                <a:latin typeface="Helvetica Neue Light"/>
                <a:cs typeface="Helvetica Neue Light"/>
              </a:rPr>
              <a:t>[Cadambe et. al. 14] </a:t>
            </a:r>
            <a:r>
              <a:rPr lang="en-US" sz="1600" dirty="0">
                <a:latin typeface="Helvetica Neue Light"/>
                <a:cs typeface="Helvetica Neue Light"/>
              </a:rPr>
              <a:t>V. R. Cadambe, N. Lynch, M. </a:t>
            </a:r>
            <a:r>
              <a:rPr lang="en-US" sz="1600" dirty="0" err="1">
                <a:latin typeface="Helvetica Neue Light"/>
                <a:cs typeface="Helvetica Neue Light"/>
              </a:rPr>
              <a:t>Medard</a:t>
            </a:r>
            <a:r>
              <a:rPr lang="en-US" sz="1600" dirty="0">
                <a:latin typeface="Helvetica Neue Light"/>
                <a:cs typeface="Helvetica Neue Light"/>
              </a:rPr>
              <a:t>, and P. Musial, “A coded shared atomic memory algorithm for message passing architectures,” in 2014 IEEE 13th International Symposium on Network Computing and Applications (NCA). IEEE, 2014, pp. 253–260. </a:t>
            </a:r>
          </a:p>
          <a:p>
            <a:r>
              <a:rPr lang="en-US" sz="1600" dirty="0" smtClean="0">
                <a:latin typeface="Helvetica Neue Light"/>
                <a:cs typeface="Helvetica Neue Light"/>
              </a:rPr>
              <a:t>[</a:t>
            </a:r>
            <a:r>
              <a:rPr lang="en-US" sz="1600" dirty="0" err="1" smtClean="0">
                <a:latin typeface="Helvetica Neue Light"/>
                <a:cs typeface="Helvetica Neue Light"/>
              </a:rPr>
              <a:t>Dobre</a:t>
            </a:r>
            <a:r>
              <a:rPr lang="en-US" sz="1600" dirty="0" smtClean="0">
                <a:latin typeface="Helvetica Neue Light"/>
                <a:cs typeface="Helvetica Neue Light"/>
              </a:rPr>
              <a:t> et. al. 13] </a:t>
            </a:r>
            <a:r>
              <a:rPr lang="en-US" sz="1600" dirty="0">
                <a:latin typeface="Helvetica Neue Light"/>
                <a:cs typeface="Helvetica Neue Light"/>
              </a:rPr>
              <a:t>D. </a:t>
            </a:r>
            <a:r>
              <a:rPr lang="en-US" sz="1600" dirty="0" err="1">
                <a:latin typeface="Helvetica Neue Light"/>
                <a:cs typeface="Helvetica Neue Light"/>
              </a:rPr>
              <a:t>Dobre</a:t>
            </a:r>
            <a:r>
              <a:rPr lang="en-US" sz="1600" dirty="0">
                <a:latin typeface="Helvetica Neue Light"/>
                <a:cs typeface="Helvetica Neue Light"/>
              </a:rPr>
              <a:t>, G. </a:t>
            </a:r>
            <a:r>
              <a:rPr lang="en-US" sz="1600" dirty="0" err="1">
                <a:latin typeface="Helvetica Neue Light"/>
                <a:cs typeface="Helvetica Neue Light"/>
              </a:rPr>
              <a:t>Karame</a:t>
            </a:r>
            <a:r>
              <a:rPr lang="en-US" sz="1600" dirty="0">
                <a:latin typeface="Helvetica Neue Light"/>
                <a:cs typeface="Helvetica Neue Light"/>
              </a:rPr>
              <a:t>, W. Li, M. </a:t>
            </a:r>
            <a:r>
              <a:rPr lang="en-US" sz="1600" dirty="0" err="1">
                <a:latin typeface="Helvetica Neue Light"/>
                <a:cs typeface="Helvetica Neue Light"/>
              </a:rPr>
              <a:t>Majuntke</a:t>
            </a:r>
            <a:r>
              <a:rPr lang="en-US" sz="1600" dirty="0">
                <a:latin typeface="Helvetica Neue Light"/>
                <a:cs typeface="Helvetica Neue Light"/>
              </a:rPr>
              <a:t>, N. </a:t>
            </a:r>
            <a:r>
              <a:rPr lang="en-US" sz="1600" dirty="0" err="1">
                <a:latin typeface="Helvetica Neue Light"/>
                <a:cs typeface="Helvetica Neue Light"/>
              </a:rPr>
              <a:t>Suri</a:t>
            </a:r>
            <a:r>
              <a:rPr lang="en-US" sz="1600" dirty="0">
                <a:latin typeface="Helvetica Neue Light"/>
                <a:cs typeface="Helvetica Neue Light"/>
              </a:rPr>
              <a:t>, and M. </a:t>
            </a:r>
            <a:r>
              <a:rPr lang="en-US" sz="1600" dirty="0" err="1">
                <a:latin typeface="Helvetica Neue Light"/>
                <a:cs typeface="Helvetica Neue Light"/>
              </a:rPr>
              <a:t>Vukoli</a:t>
            </a:r>
            <a:r>
              <a:rPr lang="en-US" sz="1600" dirty="0">
                <a:latin typeface="Helvetica Neue Light"/>
                <a:cs typeface="Helvetica Neue Light"/>
              </a:rPr>
              <a:t> ́c, “</a:t>
            </a:r>
            <a:r>
              <a:rPr lang="en-US" sz="1600" dirty="0" err="1">
                <a:latin typeface="Helvetica Neue Light"/>
                <a:cs typeface="Helvetica Neue Light"/>
              </a:rPr>
              <a:t>PoWerStore</a:t>
            </a:r>
            <a:r>
              <a:rPr lang="en-US" sz="1600" dirty="0">
                <a:latin typeface="Helvetica Neue Light"/>
                <a:cs typeface="Helvetica Neue Light"/>
              </a:rPr>
              <a:t>: proofs of writing for efficient and robust storage,” in Proceedings of the 2013 ACM SIGSAC conference on Computer &amp; communications security. ACM, 2013, pp. 285–298. </a:t>
            </a:r>
          </a:p>
          <a:p>
            <a:r>
              <a:rPr lang="en-US" sz="1600" dirty="0" smtClean="0">
                <a:latin typeface="Helvetica Neue Light"/>
                <a:cs typeface="Helvetica Neue Light"/>
              </a:rPr>
              <a:t>[</a:t>
            </a:r>
            <a:r>
              <a:rPr lang="en-US" sz="1600" dirty="0" err="1" smtClean="0">
                <a:latin typeface="Helvetica Neue Light"/>
                <a:cs typeface="Helvetica Neue Light"/>
              </a:rPr>
              <a:t>Konwar</a:t>
            </a:r>
            <a:r>
              <a:rPr lang="en-US" sz="1600" dirty="0" smtClean="0">
                <a:latin typeface="Helvetica Neue Light"/>
                <a:cs typeface="Helvetica Neue Light"/>
              </a:rPr>
              <a:t> et. al. PODC 2017</a:t>
            </a:r>
            <a:r>
              <a:rPr lang="en-US" sz="1600" dirty="0">
                <a:latin typeface="Helvetica Neue Light"/>
                <a:cs typeface="Helvetica Neue Light"/>
              </a:rPr>
              <a:t>] </a:t>
            </a:r>
            <a:r>
              <a:rPr lang="en-US" sz="1600" dirty="0" err="1">
                <a:latin typeface="Helvetica Neue Light"/>
                <a:cs typeface="Helvetica Neue Light"/>
              </a:rPr>
              <a:t>K.M.Konwar</a:t>
            </a:r>
            <a:r>
              <a:rPr lang="en-US" sz="1600" dirty="0" smtClean="0">
                <a:latin typeface="Helvetica Neue Light"/>
                <a:cs typeface="Helvetica Neue Light"/>
              </a:rPr>
              <a:t>, </a:t>
            </a:r>
            <a:r>
              <a:rPr lang="en-US" sz="1600" dirty="0" err="1" smtClean="0">
                <a:latin typeface="Helvetica Neue Light"/>
                <a:cs typeface="Helvetica Neue Light"/>
              </a:rPr>
              <a:t>N.Prakash</a:t>
            </a:r>
            <a:r>
              <a:rPr lang="en-US" sz="1600" dirty="0" smtClean="0">
                <a:latin typeface="Helvetica Neue Light"/>
                <a:cs typeface="Helvetica Neue Light"/>
              </a:rPr>
              <a:t>, </a:t>
            </a:r>
            <a:r>
              <a:rPr lang="en-US" sz="1600" dirty="0" err="1" smtClean="0">
                <a:latin typeface="Helvetica Neue Light"/>
                <a:cs typeface="Helvetica Neue Light"/>
              </a:rPr>
              <a:t>N.A.Lynch</a:t>
            </a:r>
            <a:r>
              <a:rPr lang="en-US" sz="1600" dirty="0" smtClean="0">
                <a:latin typeface="Helvetica Neue Light"/>
                <a:cs typeface="Helvetica Neue Light"/>
              </a:rPr>
              <a:t>, and M.M </a:t>
            </a:r>
            <a:r>
              <a:rPr lang="en-US" sz="1600" dirty="0">
                <a:latin typeface="Helvetica Neue Light"/>
                <a:cs typeface="Helvetica Neue Light"/>
              </a:rPr>
              <a:t>́</a:t>
            </a:r>
            <a:r>
              <a:rPr lang="en-US" sz="1600" dirty="0" err="1">
                <a:latin typeface="Helvetica Neue Light"/>
                <a:cs typeface="Helvetica Neue Light"/>
              </a:rPr>
              <a:t>edard</a:t>
            </a:r>
            <a:r>
              <a:rPr lang="en-US" sz="1600" dirty="0">
                <a:latin typeface="Helvetica Neue Light"/>
                <a:cs typeface="Helvetica Neue Light"/>
              </a:rPr>
              <a:t>, “A layered architecture for erasure-coded consistent </a:t>
            </a:r>
            <a:r>
              <a:rPr lang="en-US" sz="1600" dirty="0" smtClean="0">
                <a:latin typeface="Helvetica Neue Light"/>
                <a:cs typeface="Helvetica Neue Light"/>
              </a:rPr>
              <a:t>distributed </a:t>
            </a:r>
            <a:r>
              <a:rPr lang="en-US" sz="1600" dirty="0">
                <a:latin typeface="Helvetica Neue Light"/>
                <a:cs typeface="Helvetica Neue Light"/>
              </a:rPr>
              <a:t>storage,” </a:t>
            </a:r>
            <a:r>
              <a:rPr lang="en-US" sz="1600" dirty="0" err="1">
                <a:latin typeface="Helvetica Neue Light"/>
                <a:cs typeface="Helvetica Neue Light"/>
              </a:rPr>
              <a:t>CoRR</a:t>
            </a:r>
            <a:r>
              <a:rPr lang="en-US" sz="1600" dirty="0">
                <a:latin typeface="Helvetica Neue Light"/>
                <a:cs typeface="Helvetica Neue Light"/>
              </a:rPr>
              <a:t>, vol. abs/1703.01286, 2017, ac- </a:t>
            </a:r>
            <a:r>
              <a:rPr lang="en-US" sz="1600" dirty="0" err="1">
                <a:latin typeface="Helvetica Neue Light"/>
                <a:cs typeface="Helvetica Neue Light"/>
              </a:rPr>
              <a:t>cepted</a:t>
            </a:r>
            <a:r>
              <a:rPr lang="en-US" sz="1600" dirty="0">
                <a:latin typeface="Helvetica Neue Light"/>
                <a:cs typeface="Helvetica Neue Light"/>
              </a:rPr>
              <a:t> to 2017 ACM Principles of Distributed </a:t>
            </a:r>
            <a:r>
              <a:rPr lang="en-US" sz="1600" dirty="0" smtClean="0">
                <a:latin typeface="Helvetica Neue Light"/>
                <a:cs typeface="Helvetica Neue Light"/>
              </a:rPr>
              <a:t>Computing</a:t>
            </a:r>
            <a:r>
              <a:rPr lang="en-US" sz="1600" dirty="0">
                <a:latin typeface="Helvetica Neue Light"/>
                <a:cs typeface="Helvetica Neue Light"/>
              </a:rPr>
              <a:t>, available at http://</a:t>
            </a:r>
            <a:r>
              <a:rPr lang="en-US" sz="1600" dirty="0" err="1">
                <a:latin typeface="Helvetica Neue Light"/>
                <a:cs typeface="Helvetica Neue Light"/>
              </a:rPr>
              <a:t>arxiv.org</a:t>
            </a:r>
            <a:r>
              <a:rPr lang="en-US" sz="1600" dirty="0">
                <a:latin typeface="Helvetica Neue Light"/>
                <a:cs typeface="Helvetica Neue Light"/>
              </a:rPr>
              <a:t>/abs/1703.01286. </a:t>
            </a:r>
          </a:p>
        </p:txBody>
      </p:sp>
    </p:spTree>
    <p:extLst>
      <p:ext uri="{BB962C8B-B14F-4D97-AF65-F5344CB8AC3E}">
        <p14:creationId xmlns:p14="http://schemas.microsoft.com/office/powerpoint/2010/main" val="2369721759"/>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Helvetica Neue Light"/>
                <a:cs typeface="Helvetica Neue Light"/>
              </a:rPr>
              <a:t>References</a:t>
            </a:r>
            <a:endParaRPr lang="en-US" dirty="0">
              <a:latin typeface="Helvetica Neue Light"/>
              <a:cs typeface="Helvetica Neue Light"/>
            </a:endParaRPr>
          </a:p>
        </p:txBody>
      </p:sp>
      <p:sp>
        <p:nvSpPr>
          <p:cNvPr id="5" name="TextBox 4"/>
          <p:cNvSpPr txBox="1"/>
          <p:nvPr/>
        </p:nvSpPr>
        <p:spPr>
          <a:xfrm>
            <a:off x="56447" y="818444"/>
            <a:ext cx="9158110" cy="5509201"/>
          </a:xfrm>
          <a:prstGeom prst="rect">
            <a:avLst/>
          </a:prstGeom>
          <a:noFill/>
        </p:spPr>
        <p:txBody>
          <a:bodyPr wrap="square" rtlCol="0">
            <a:spAutoFit/>
          </a:bodyPr>
          <a:lstStyle/>
          <a:p>
            <a:r>
              <a:rPr lang="en-US" sz="1600" dirty="0" smtClean="0">
                <a:latin typeface="Helvetica Neue Light"/>
                <a:cs typeface="Helvetica Neue Light"/>
              </a:rPr>
              <a:t>[Zhang et. al. FAST 16] </a:t>
            </a:r>
            <a:r>
              <a:rPr lang="en-US" sz="1600" dirty="0">
                <a:latin typeface="Helvetica Neue Light"/>
                <a:cs typeface="Helvetica Neue Light"/>
              </a:rPr>
              <a:t> H. Zhang, M. Dong, and H. Chen, “Efficient and avail- able in-memory </a:t>
            </a:r>
            <a:r>
              <a:rPr lang="en-US" sz="1600" dirty="0" err="1">
                <a:latin typeface="Helvetica Neue Light"/>
                <a:cs typeface="Helvetica Neue Light"/>
              </a:rPr>
              <a:t>kv</a:t>
            </a:r>
            <a:r>
              <a:rPr lang="en-US" sz="1600" dirty="0">
                <a:latin typeface="Helvetica Neue Light"/>
                <a:cs typeface="Helvetica Neue Light"/>
              </a:rPr>
              <a:t>-store with hybrid erasure coding and replication.” in FAST, 2016, pp. 167–180. </a:t>
            </a:r>
          </a:p>
          <a:p>
            <a:r>
              <a:rPr lang="en-US" sz="1600" dirty="0" smtClean="0">
                <a:latin typeface="Helvetica Neue Light"/>
                <a:cs typeface="Helvetica Neue Light"/>
              </a:rPr>
              <a:t>[Chen et. al. 2017] </a:t>
            </a:r>
            <a:r>
              <a:rPr lang="en-US" sz="1600" dirty="0">
                <a:latin typeface="Helvetica Neue Light"/>
                <a:cs typeface="Helvetica Neue Light"/>
              </a:rPr>
              <a:t> Y. L. Chen, S. Mu, J. Li, C. Huang, J. Li, A. </a:t>
            </a:r>
            <a:r>
              <a:rPr lang="en-US" sz="1600" dirty="0" err="1">
                <a:latin typeface="Helvetica Neue Light"/>
                <a:cs typeface="Helvetica Neue Light"/>
              </a:rPr>
              <a:t>Ogus</a:t>
            </a:r>
            <a:r>
              <a:rPr lang="en-US" sz="1600" dirty="0">
                <a:latin typeface="Helvetica Neue Light"/>
                <a:cs typeface="Helvetica Neue Light"/>
              </a:rPr>
              <a:t>, and D. Phillips, “Giza: Erasure coding objects across global data centers,” in 2017 USENIX Annual Technical Conference (USENIX ATC 17). Santa Clara, CA: USENIX Association, 2017. </a:t>
            </a:r>
          </a:p>
          <a:p>
            <a:r>
              <a:rPr lang="en-US" sz="1600" dirty="0" smtClean="0">
                <a:latin typeface="Helvetica Neue Light"/>
                <a:cs typeface="Helvetica Neue Light"/>
              </a:rPr>
              <a:t>[</a:t>
            </a:r>
            <a:r>
              <a:rPr lang="en-US" sz="1600" dirty="0" err="1" smtClean="0">
                <a:latin typeface="Helvetica Neue Light"/>
                <a:cs typeface="Helvetica Neue Light"/>
              </a:rPr>
              <a:t>Herlihy</a:t>
            </a:r>
            <a:r>
              <a:rPr lang="en-US" sz="1600" dirty="0" smtClean="0">
                <a:latin typeface="Helvetica Neue Light"/>
                <a:cs typeface="Helvetica Neue Light"/>
              </a:rPr>
              <a:t> Wing 90] </a:t>
            </a:r>
            <a:r>
              <a:rPr lang="en-US" sz="1600" dirty="0">
                <a:latin typeface="Helvetica Neue Light"/>
                <a:cs typeface="Helvetica Neue Light"/>
              </a:rPr>
              <a:t> M. P. </a:t>
            </a:r>
            <a:r>
              <a:rPr lang="en-US" sz="1600" dirty="0" err="1">
                <a:latin typeface="Helvetica Neue Light"/>
                <a:cs typeface="Helvetica Neue Light"/>
              </a:rPr>
              <a:t>Herlihy</a:t>
            </a:r>
            <a:r>
              <a:rPr lang="en-US" sz="1600" dirty="0">
                <a:latin typeface="Helvetica Neue Light"/>
                <a:cs typeface="Helvetica Neue Light"/>
              </a:rPr>
              <a:t> and J. M. Wing, “</a:t>
            </a:r>
            <a:r>
              <a:rPr lang="en-US" sz="1600" dirty="0" err="1">
                <a:latin typeface="Helvetica Neue Light"/>
                <a:cs typeface="Helvetica Neue Light"/>
              </a:rPr>
              <a:t>Linearizability</a:t>
            </a:r>
            <a:r>
              <a:rPr lang="en-US" sz="1600" dirty="0">
                <a:latin typeface="Helvetica Neue Light"/>
                <a:cs typeface="Helvetica Neue Light"/>
              </a:rPr>
              <a:t>: a </a:t>
            </a:r>
            <a:r>
              <a:rPr lang="en-US" sz="1600" dirty="0" err="1">
                <a:latin typeface="Helvetica Neue Light"/>
                <a:cs typeface="Helvetica Neue Light"/>
              </a:rPr>
              <a:t>cor</a:t>
            </a:r>
            <a:r>
              <a:rPr lang="en-US" sz="1600" dirty="0">
                <a:latin typeface="Helvetica Neue Light"/>
                <a:cs typeface="Helvetica Neue Light"/>
              </a:rPr>
              <a:t>- </a:t>
            </a:r>
            <a:r>
              <a:rPr lang="en-US" sz="1600" dirty="0" err="1">
                <a:latin typeface="Helvetica Neue Light"/>
                <a:cs typeface="Helvetica Neue Light"/>
              </a:rPr>
              <a:t>rectness</a:t>
            </a:r>
            <a:r>
              <a:rPr lang="en-US" sz="1600" dirty="0">
                <a:latin typeface="Helvetica Neue Light"/>
                <a:cs typeface="Helvetica Neue Light"/>
              </a:rPr>
              <a:t> condition for concurrent objects,” ACM Trans. Program. Lang. Syst., vol. 12, pp. 463–492, July 1990. </a:t>
            </a:r>
          </a:p>
          <a:p>
            <a:r>
              <a:rPr lang="en-US" sz="1600" dirty="0" smtClean="0">
                <a:latin typeface="Helvetica Neue Light"/>
                <a:cs typeface="Helvetica Neue Light"/>
              </a:rPr>
              <a:t>[Cadambe-Lynch-Wang ACM PODC 16] </a:t>
            </a:r>
            <a:r>
              <a:rPr lang="en-US" sz="1600" dirty="0">
                <a:latin typeface="Helvetica Neue Light"/>
                <a:cs typeface="Helvetica Neue Light"/>
              </a:rPr>
              <a:t> V. R. Cadambe, Z. Wang, and N. Lynch, “Information- theoretic lower bounds on the storage cost of shared memory emulation,” in Proceedings of the ninth annual ACM symposium on Principles of distributed computing, ser. PODC ’16. ACM, 2016, pp. 305–314. </a:t>
            </a:r>
          </a:p>
          <a:p>
            <a:r>
              <a:rPr lang="en-US" sz="1600" dirty="0" smtClean="0">
                <a:latin typeface="Helvetica Neue Light"/>
                <a:cs typeface="Helvetica Neue Light"/>
              </a:rPr>
              <a:t>[Wang Cadambe Trans. IT 17]. Z. Wang and V. Cadambe, “Multi-version coding – An Information-Theoretic Perspective of Consistent Distributed Storage,” to appear in IEEE Transactions on Information Theory.</a:t>
            </a:r>
            <a:endParaRPr lang="en-US" sz="1600" dirty="0">
              <a:latin typeface="Helvetica Neue Light"/>
              <a:cs typeface="Helvetica Neue Light"/>
            </a:endParaRPr>
          </a:p>
          <a:p>
            <a:r>
              <a:rPr lang="en-US" sz="1600" dirty="0" smtClean="0">
                <a:latin typeface="Helvetica Neue Light"/>
                <a:cs typeface="Helvetica Neue Light"/>
              </a:rPr>
              <a:t>[Brahma </a:t>
            </a:r>
            <a:r>
              <a:rPr lang="en-US" sz="1600" dirty="0" err="1" smtClean="0">
                <a:latin typeface="Helvetica Neue Light"/>
                <a:cs typeface="Helvetica Neue Light"/>
              </a:rPr>
              <a:t>Fragouli</a:t>
            </a:r>
            <a:r>
              <a:rPr lang="en-US" sz="1600" dirty="0" smtClean="0">
                <a:latin typeface="Helvetica Neue Light"/>
                <a:cs typeface="Helvetica Neue Light"/>
              </a:rPr>
              <a:t> 2012] </a:t>
            </a:r>
            <a:r>
              <a:rPr lang="en-US" sz="1600" dirty="0">
                <a:latin typeface="Helvetica Neue Light"/>
                <a:cs typeface="Helvetica Neue Light"/>
              </a:rPr>
              <a:t>S. Brahma and C. </a:t>
            </a:r>
            <a:r>
              <a:rPr lang="en-US" sz="1600" dirty="0" err="1">
                <a:latin typeface="Helvetica Neue Light"/>
                <a:cs typeface="Helvetica Neue Light"/>
              </a:rPr>
              <a:t>Fragouli</a:t>
            </a:r>
            <a:r>
              <a:rPr lang="en-US" sz="1600" dirty="0">
                <a:latin typeface="Helvetica Neue Light"/>
                <a:cs typeface="Helvetica Neue Light"/>
              </a:rPr>
              <a:t>, “Pliable index coding,” in </a:t>
            </a:r>
          </a:p>
          <a:p>
            <a:r>
              <a:rPr lang="en-US" sz="1600" dirty="0">
                <a:latin typeface="Helvetica Neue Light"/>
                <a:cs typeface="Helvetica Neue Light"/>
              </a:rPr>
              <a:t>2012 IEEE International Symposium on Information </a:t>
            </a:r>
            <a:r>
              <a:rPr lang="en-US" sz="1600" dirty="0" smtClean="0">
                <a:latin typeface="Helvetica Neue Light"/>
                <a:cs typeface="Helvetica Neue Light"/>
              </a:rPr>
              <a:t>Theory </a:t>
            </a:r>
            <a:r>
              <a:rPr lang="en-US" sz="1600" dirty="0">
                <a:latin typeface="Helvetica Neue Light"/>
                <a:cs typeface="Helvetica Neue Light"/>
              </a:rPr>
              <a:t>Proceedings (ISIT). </a:t>
            </a:r>
            <a:r>
              <a:rPr lang="en-US" sz="1600" dirty="0" err="1">
                <a:latin typeface="Helvetica Neue Light"/>
                <a:cs typeface="Helvetica Neue Light"/>
              </a:rPr>
              <a:t>Ieee</a:t>
            </a:r>
            <a:r>
              <a:rPr lang="en-US" sz="1600" dirty="0">
                <a:latin typeface="Helvetica Neue Light"/>
                <a:cs typeface="Helvetica Neue Light"/>
              </a:rPr>
              <a:t>, 2012, pp. 2251–2255. </a:t>
            </a:r>
            <a:endParaRPr lang="en-US" sz="1600" dirty="0" smtClean="0">
              <a:latin typeface="Helvetica Neue Light"/>
              <a:cs typeface="Helvetica Neue Light"/>
            </a:endParaRPr>
          </a:p>
          <a:p>
            <a:r>
              <a:rPr lang="en-US" sz="1600" dirty="0" smtClean="0">
                <a:latin typeface="Helvetica Neue Light"/>
                <a:cs typeface="Helvetica Neue Light"/>
              </a:rPr>
              <a:t>[Ali-Cadambe ITW 16] </a:t>
            </a:r>
            <a:r>
              <a:rPr lang="en-US" sz="1600" dirty="0">
                <a:latin typeface="Helvetica Neue Light"/>
                <a:cs typeface="Helvetica Neue Light"/>
              </a:rPr>
              <a:t>R. E. Ali and V. R. Cadambe, “Consistent distributed storage of correlated data updates via multi-version cod- </a:t>
            </a:r>
            <a:r>
              <a:rPr lang="en-US" sz="1600" dirty="0" err="1">
                <a:latin typeface="Helvetica Neue Light"/>
                <a:cs typeface="Helvetica Neue Light"/>
              </a:rPr>
              <a:t>ing</a:t>
            </a:r>
            <a:r>
              <a:rPr lang="en-US" sz="1600" dirty="0">
                <a:latin typeface="Helvetica Neue Light"/>
                <a:cs typeface="Helvetica Neue Light"/>
              </a:rPr>
              <a:t>,” in Information Theory Workshop (ITW), 2016 IEEE. IEEE, 2016, pp. 176–180. </a:t>
            </a:r>
          </a:p>
          <a:p>
            <a:r>
              <a:rPr lang="en-US" sz="1600" dirty="0" smtClean="0">
                <a:latin typeface="Helvetica Neue Light"/>
                <a:cs typeface="Helvetica Neue Light"/>
              </a:rPr>
              <a:t>[</a:t>
            </a:r>
            <a:r>
              <a:rPr lang="en-US" sz="1600" dirty="0" err="1" smtClean="0">
                <a:latin typeface="Helvetica Neue Light"/>
                <a:cs typeface="Helvetica Neue Light"/>
              </a:rPr>
              <a:t>Balasubramanian</a:t>
            </a:r>
            <a:r>
              <a:rPr lang="en-US" sz="1600" dirty="0" smtClean="0">
                <a:latin typeface="Helvetica Neue Light"/>
                <a:cs typeface="Helvetica Neue Light"/>
              </a:rPr>
              <a:t> </a:t>
            </a:r>
            <a:r>
              <a:rPr lang="en-US" sz="1600" dirty="0" err="1" smtClean="0">
                <a:latin typeface="Helvetica Neue Light"/>
                <a:cs typeface="Helvetica Neue Light"/>
              </a:rPr>
              <a:t>Garg</a:t>
            </a:r>
            <a:r>
              <a:rPr lang="en-US" sz="1600" dirty="0" smtClean="0">
                <a:latin typeface="Helvetica Neue Light"/>
                <a:cs typeface="Helvetica Neue Light"/>
              </a:rPr>
              <a:t> 16] </a:t>
            </a:r>
            <a:r>
              <a:rPr lang="en-US" sz="1600" dirty="0">
                <a:latin typeface="Helvetica Neue Light"/>
                <a:cs typeface="Helvetica Neue Light"/>
              </a:rPr>
              <a:t>B. </a:t>
            </a:r>
            <a:r>
              <a:rPr lang="en-US" sz="1600" dirty="0" err="1">
                <a:latin typeface="Helvetica Neue Light"/>
                <a:cs typeface="Helvetica Neue Light"/>
              </a:rPr>
              <a:t>Balasubramanian</a:t>
            </a:r>
            <a:r>
              <a:rPr lang="en-US" sz="1600" dirty="0">
                <a:latin typeface="Helvetica Neue Light"/>
                <a:cs typeface="Helvetica Neue Light"/>
              </a:rPr>
              <a:t> and V. K. </a:t>
            </a:r>
            <a:r>
              <a:rPr lang="en-US" sz="1600" dirty="0" err="1">
                <a:latin typeface="Helvetica Neue Light"/>
                <a:cs typeface="Helvetica Neue Light"/>
              </a:rPr>
              <a:t>Garg</a:t>
            </a:r>
            <a:r>
              <a:rPr lang="en-US" sz="1600" dirty="0">
                <a:latin typeface="Helvetica Neue Light"/>
                <a:cs typeface="Helvetica Neue Light"/>
              </a:rPr>
              <a:t>, “Fault tolerance in distributed systems using fused state machines,” Dis- </a:t>
            </a:r>
            <a:r>
              <a:rPr lang="en-US" sz="1600" dirty="0" err="1">
                <a:latin typeface="Helvetica Neue Light"/>
                <a:cs typeface="Helvetica Neue Light"/>
              </a:rPr>
              <a:t>tributed</a:t>
            </a:r>
            <a:r>
              <a:rPr lang="en-US" sz="1600" dirty="0">
                <a:latin typeface="Helvetica Neue Light"/>
                <a:cs typeface="Helvetica Neue Light"/>
              </a:rPr>
              <a:t> Computing, vol. 27, no. 4, pp. 287–311, 2014. </a:t>
            </a:r>
          </a:p>
        </p:txBody>
      </p:sp>
    </p:spTree>
    <p:extLst>
      <p:ext uri="{BB962C8B-B14F-4D97-AF65-F5344CB8AC3E}">
        <p14:creationId xmlns:p14="http://schemas.microsoft.com/office/powerpoint/2010/main" val="511418677"/>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1318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7976"/>
            <a:ext cx="8229600" cy="4398246"/>
          </a:xfrm>
        </p:spPr>
        <p:txBody>
          <a:bodyPr>
            <a:normAutofit fontScale="85000" lnSpcReduction="10000"/>
          </a:bodyPr>
          <a:lstStyle/>
          <a:p>
            <a:r>
              <a:rPr lang="en-US" sz="2400" u="sng" dirty="0" smtClean="0">
                <a:latin typeface="Helvetica Neue Light"/>
                <a:cs typeface="Helvetica Neue Light"/>
              </a:rPr>
              <a:t>Modeling assumptions</a:t>
            </a:r>
          </a:p>
          <a:p>
            <a:pPr marL="0" indent="0">
              <a:buNone/>
            </a:pPr>
            <a:r>
              <a:rPr lang="en-US" sz="2400" dirty="0" smtClean="0">
                <a:latin typeface="Helvetica Neue Light"/>
                <a:cs typeface="Helvetica Neue Light"/>
              </a:rPr>
              <a:t>	Unreliability</a:t>
            </a:r>
          </a:p>
          <a:p>
            <a:pPr marL="0" indent="0">
              <a:buNone/>
            </a:pPr>
            <a:r>
              <a:rPr lang="en-US" sz="2400" dirty="0" smtClean="0">
                <a:latin typeface="Helvetica Neue Light"/>
                <a:cs typeface="Helvetica Neue Light"/>
              </a:rPr>
              <a:t>	Asynchrony </a:t>
            </a:r>
          </a:p>
          <a:p>
            <a:pPr marL="0" indent="0">
              <a:buNone/>
            </a:pPr>
            <a:r>
              <a:rPr lang="en-US" sz="2400" dirty="0" smtClean="0">
                <a:latin typeface="Helvetica Neue Light"/>
                <a:cs typeface="Helvetica Neue Light"/>
              </a:rPr>
              <a:t>	Decentralized nature</a:t>
            </a:r>
          </a:p>
          <a:p>
            <a:endParaRPr lang="en-US" sz="2600" dirty="0">
              <a:latin typeface="Helvetica Neue Light"/>
              <a:cs typeface="Helvetica Neue Light"/>
            </a:endParaRPr>
          </a:p>
          <a:p>
            <a:r>
              <a:rPr lang="en-US" sz="2400" u="sng" dirty="0" smtClean="0">
                <a:latin typeface="Helvetica Neue Light"/>
                <a:cs typeface="Helvetica Neue Light"/>
              </a:rPr>
              <a:t>Requirements</a:t>
            </a:r>
          </a:p>
          <a:p>
            <a:pPr marL="0" indent="0">
              <a:buNone/>
            </a:pPr>
            <a:r>
              <a:rPr lang="en-US" sz="2400" dirty="0" smtClean="0">
                <a:latin typeface="Helvetica Neue Light"/>
                <a:cs typeface="Helvetica Neue Light"/>
              </a:rPr>
              <a:t>	Fault tolerance</a:t>
            </a:r>
            <a:endParaRPr lang="en-US" sz="2400" dirty="0">
              <a:latin typeface="Helvetica Neue Light"/>
              <a:cs typeface="Helvetica Neue Light"/>
            </a:endParaRPr>
          </a:p>
          <a:p>
            <a:pPr marL="0" indent="0">
              <a:buNone/>
            </a:pPr>
            <a:r>
              <a:rPr lang="en-US" sz="2400" dirty="0" smtClean="0">
                <a:latin typeface="Helvetica Neue Light"/>
                <a:cs typeface="Helvetica Neue Light"/>
              </a:rPr>
              <a:t>	Consistency: Service provided by system “looks as if centralized” despite  unreliability/asynchrony/decentralized nature of system</a:t>
            </a:r>
            <a:endParaRPr lang="en-US" sz="2000" dirty="0" smtClean="0">
              <a:latin typeface="Helvetica Neue Light"/>
              <a:cs typeface="Helvetica Neue Light"/>
            </a:endParaRPr>
          </a:p>
          <a:p>
            <a:pPr marL="457200" lvl="1" indent="0">
              <a:buNone/>
            </a:pPr>
            <a:endParaRPr lang="en-US" sz="2000" dirty="0">
              <a:latin typeface="Helvetica Neue Light"/>
              <a:cs typeface="Helvetica Neue Light"/>
            </a:endParaRPr>
          </a:p>
          <a:p>
            <a:r>
              <a:rPr lang="en-US" sz="2400" u="sng" dirty="0" smtClean="0">
                <a:latin typeface="Helvetica Neue Light"/>
                <a:cs typeface="Helvetica Neue Light"/>
              </a:rPr>
              <a:t>Consequences</a:t>
            </a:r>
          </a:p>
          <a:p>
            <a:pPr lvl="1"/>
            <a:r>
              <a:rPr lang="en-US" sz="2400" dirty="0">
                <a:solidFill>
                  <a:srgbClr val="FFFFFF"/>
                </a:solidFill>
                <a:latin typeface="Helvetica Neue Light"/>
                <a:cs typeface="Helvetica Neue Light"/>
              </a:rPr>
              <a:t>Simple-looking tasks difficult to achieve or sometimes impossible.</a:t>
            </a:r>
          </a:p>
          <a:p>
            <a:pPr lvl="1"/>
            <a:r>
              <a:rPr lang="en-US" sz="2400" dirty="0">
                <a:solidFill>
                  <a:srgbClr val="FFFFFF"/>
                </a:solidFill>
                <a:latin typeface="Helvetica Neue Light"/>
                <a:cs typeface="Helvetica Neue Light"/>
              </a:rPr>
              <a:t>Careful algorithm design, non-trivial correctness </a:t>
            </a:r>
            <a:r>
              <a:rPr lang="en-US" sz="2400" dirty="0" smtClean="0">
                <a:solidFill>
                  <a:srgbClr val="FFFFFF"/>
                </a:solidFill>
                <a:latin typeface="Helvetica Neue Light"/>
                <a:cs typeface="Helvetica Neue Light"/>
              </a:rPr>
              <a:t>proofs</a:t>
            </a:r>
            <a:endParaRPr lang="en-US" sz="2400" dirty="0">
              <a:solidFill>
                <a:srgbClr val="FFFFFF"/>
              </a:solidFill>
              <a:latin typeface="Helvetica Neue Light"/>
              <a:cs typeface="Helvetica Neue Light"/>
            </a:endParaRPr>
          </a:p>
        </p:txBody>
      </p:sp>
      <p:sp>
        <p:nvSpPr>
          <p:cNvPr id="2" name="TextBox 1"/>
          <p:cNvSpPr txBox="1"/>
          <p:nvPr/>
        </p:nvSpPr>
        <p:spPr>
          <a:xfrm>
            <a:off x="225778" y="5065890"/>
            <a:ext cx="8918222" cy="1200328"/>
          </a:xfrm>
          <a:prstGeom prst="rect">
            <a:avLst/>
          </a:prstGeom>
          <a:noFill/>
        </p:spPr>
        <p:txBody>
          <a:bodyPr wrap="square" rtlCol="0">
            <a:spAutoFit/>
          </a:bodyPr>
          <a:lstStyle/>
          <a:p>
            <a:endParaRPr lang="en-US" sz="2400" dirty="0" smtClean="0">
              <a:latin typeface="Helvetica Neue Light"/>
              <a:cs typeface="Helvetica Neue Light"/>
            </a:endParaRPr>
          </a:p>
          <a:p>
            <a:endParaRPr lang="en-US" sz="2400" dirty="0" smtClean="0"/>
          </a:p>
          <a:p>
            <a:endParaRPr lang="en-US" sz="2400" dirty="0"/>
          </a:p>
        </p:txBody>
      </p:sp>
      <p:sp>
        <p:nvSpPr>
          <p:cNvPr id="5" name="TextBox 4"/>
          <p:cNvSpPr txBox="1"/>
          <p:nvPr/>
        </p:nvSpPr>
        <p:spPr>
          <a:xfrm>
            <a:off x="0" y="10306"/>
            <a:ext cx="9431012" cy="954107"/>
          </a:xfrm>
          <a:prstGeom prst="rect">
            <a:avLst/>
          </a:prstGeom>
          <a:noFill/>
        </p:spPr>
        <p:txBody>
          <a:bodyPr wrap="square" rtlCol="0">
            <a:spAutoFit/>
          </a:bodyPr>
          <a:lstStyle/>
          <a:p>
            <a:r>
              <a:rPr lang="en-US" sz="2800" dirty="0" smtClean="0">
                <a:latin typeface="Helvetica Neue Light"/>
                <a:cs typeface="Helvetica Neue Light"/>
              </a:rPr>
              <a:t>Distributed Algorithms: Central </a:t>
            </a:r>
            <a:r>
              <a:rPr lang="en-US" sz="2800" dirty="0">
                <a:latin typeface="Helvetica Neue Light"/>
                <a:cs typeface="Helvetica Neue Light"/>
              </a:rPr>
              <a:t>assumptions and </a:t>
            </a:r>
            <a:r>
              <a:rPr lang="en-US" sz="2800" dirty="0" smtClean="0">
                <a:latin typeface="Helvetica Neue Light"/>
                <a:cs typeface="Helvetica Neue Light"/>
              </a:rPr>
              <a:t>requirements</a:t>
            </a:r>
            <a:endParaRPr lang="en-US" sz="2800" dirty="0">
              <a:latin typeface="Helvetica Neue Light"/>
              <a:cs typeface="Helvetica Neue Light"/>
            </a:endParaRPr>
          </a:p>
        </p:txBody>
      </p:sp>
    </p:spTree>
    <p:extLst>
      <p:ext uri="{BB962C8B-B14F-4D97-AF65-F5344CB8AC3E}">
        <p14:creationId xmlns:p14="http://schemas.microsoft.com/office/powerpoint/2010/main" val="2017516688"/>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8648244"/>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5121" y="2816249"/>
            <a:ext cx="8229600" cy="1256444"/>
          </a:xfrm>
        </p:spPr>
        <p:txBody>
          <a:bodyPr>
            <a:normAutofit fontScale="90000"/>
          </a:bodyPr>
          <a:lstStyle/>
          <a:p>
            <a:r>
              <a:rPr lang="en-US" sz="3600" dirty="0" smtClean="0">
                <a:latin typeface="Helvetica Neue Light"/>
                <a:cs typeface="Helvetica Neue Light"/>
              </a:rPr>
              <a:t>Appendix: Binary consensus - A simple looking task that is impossible to achieve in a decentralized asynchronous system</a:t>
            </a:r>
            <a:endParaRPr lang="en-US" sz="3600" dirty="0">
              <a:latin typeface="Helvetica Neue Light"/>
              <a:cs typeface="Helvetica Neue Light"/>
            </a:endParaRPr>
          </a:p>
        </p:txBody>
      </p:sp>
    </p:spTree>
    <p:extLst>
      <p:ext uri="{BB962C8B-B14F-4D97-AF65-F5344CB8AC3E}">
        <p14:creationId xmlns:p14="http://schemas.microsoft.com/office/powerpoint/2010/main" val="4109692392"/>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8829" y="469395"/>
            <a:ext cx="7868181" cy="461665"/>
          </a:xfrm>
          <a:prstGeom prst="rect">
            <a:avLst/>
          </a:prstGeom>
          <a:noFill/>
        </p:spPr>
        <p:txBody>
          <a:bodyPr wrap="none" rtlCol="0">
            <a:spAutoFit/>
          </a:bodyPr>
          <a:lstStyle/>
          <a:p>
            <a:r>
              <a:rPr lang="en-US" sz="2400" dirty="0" smtClean="0">
                <a:latin typeface="Helvetica Neue Light"/>
                <a:cs typeface="Helvetica Neue Light"/>
              </a:rPr>
              <a:t>Fischer-Lynch-Patterson (FLP) impossibility result (informal)</a:t>
            </a:r>
            <a:endParaRPr lang="en-US" sz="2400" dirty="0">
              <a:latin typeface="Helvetica Neue Light"/>
              <a:cs typeface="Helvetica Neue Light"/>
            </a:endParaRPr>
          </a:p>
        </p:txBody>
      </p:sp>
      <p:sp>
        <p:nvSpPr>
          <p:cNvPr id="5" name="TextBox 4"/>
          <p:cNvSpPr txBox="1"/>
          <p:nvPr/>
        </p:nvSpPr>
        <p:spPr>
          <a:xfrm>
            <a:off x="394274" y="1531439"/>
            <a:ext cx="8233769" cy="4985981"/>
          </a:xfrm>
          <a:prstGeom prst="rect">
            <a:avLst/>
          </a:prstGeom>
          <a:noFill/>
        </p:spPr>
        <p:txBody>
          <a:bodyPr wrap="square" rtlCol="0">
            <a:spAutoFit/>
          </a:bodyPr>
          <a:lstStyle/>
          <a:p>
            <a:pPr marL="285750" indent="-285750">
              <a:buFont typeface="Arial"/>
              <a:buChar char="•"/>
            </a:pPr>
            <a:r>
              <a:rPr lang="en-US" dirty="0" smtClean="0">
                <a:latin typeface="Helvetica Neue Light"/>
                <a:cs typeface="Helvetica Neue Light"/>
              </a:rPr>
              <a:t>A famous impossibility result</a:t>
            </a:r>
          </a:p>
          <a:p>
            <a:pPr marL="285750" indent="-285750">
              <a:buFont typeface="Arial"/>
              <a:buChar char="•"/>
            </a:pPr>
            <a:r>
              <a:rPr lang="en-US" dirty="0" smtClean="0">
                <a:latin typeface="Helvetica Neue Light"/>
                <a:cs typeface="Helvetica Neue Light"/>
              </a:rPr>
              <a:t>Two processors P1, P2.</a:t>
            </a:r>
          </a:p>
          <a:p>
            <a:pPr marL="285750" indent="-285750">
              <a:buFont typeface="Arial"/>
              <a:buChar char="•"/>
            </a:pPr>
            <a:r>
              <a:rPr lang="en-US" dirty="0" smtClean="0">
                <a:latin typeface="Helvetica Neue Light"/>
                <a:cs typeface="Helvetica Neue Light"/>
              </a:rPr>
              <a:t>Each processor begins with an initial value in {0,1}.</a:t>
            </a:r>
          </a:p>
          <a:p>
            <a:pPr marL="285750" indent="-285750">
              <a:buFont typeface="Arial"/>
              <a:buChar char="•"/>
            </a:pPr>
            <a:r>
              <a:rPr lang="en-US" dirty="0" smtClean="0">
                <a:latin typeface="Helvetica Neue Light"/>
                <a:cs typeface="Helvetica Neue Light"/>
              </a:rPr>
              <a:t>They can communicate messages over a reliable link, but with arbitrary, (unbounded) delay</a:t>
            </a:r>
          </a:p>
          <a:p>
            <a:pPr marL="285750" indent="-285750">
              <a:buFont typeface="Arial"/>
              <a:buChar char="•"/>
            </a:pPr>
            <a:r>
              <a:rPr lang="en-US" dirty="0" smtClean="0">
                <a:latin typeface="Helvetica Neue Light"/>
                <a:cs typeface="Helvetica Neue Light"/>
              </a:rPr>
              <a:t>Goal: Design protocol such that </a:t>
            </a:r>
          </a:p>
          <a:p>
            <a:pPr lvl="1"/>
            <a:r>
              <a:rPr lang="en-US" dirty="0" smtClean="0">
                <a:latin typeface="Helvetica Neue Light"/>
                <a:cs typeface="Helvetica Neue Light"/>
              </a:rPr>
              <a:t>(a) both processors agree on the same value, which is an initial value of some processor</a:t>
            </a:r>
          </a:p>
          <a:p>
            <a:pPr lvl="1"/>
            <a:r>
              <a:rPr lang="en-US" dirty="0" smtClean="0">
                <a:latin typeface="Helvetica Neue Light"/>
                <a:cs typeface="Helvetica Neue Light"/>
              </a:rPr>
              <a:t>(b) Each non-failed process must eventually decide.</a:t>
            </a:r>
          </a:p>
          <a:p>
            <a:pPr marL="285750" indent="-285750">
              <a:buFont typeface="Arial"/>
              <a:buChar char="•"/>
            </a:pPr>
            <a:endParaRPr lang="en-US" dirty="0">
              <a:latin typeface="Helvetica Neue Light"/>
              <a:cs typeface="Helvetica Neue Light"/>
            </a:endParaRPr>
          </a:p>
          <a:p>
            <a:pPr marL="285750" indent="-285750">
              <a:buFont typeface="Arial"/>
              <a:buChar char="•"/>
            </a:pPr>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Write W1’s value reached all 6 servers before W2 started.</a:t>
            </a:r>
          </a:p>
          <a:p>
            <a:pPr marL="285750" indent="-285750">
              <a:buFont typeface="Arial"/>
              <a:buChar char="•"/>
            </a:pPr>
            <a:r>
              <a:rPr lang="en-US" dirty="0" smtClean="0">
                <a:latin typeface="Helvetica Neue Light"/>
                <a:cs typeface="Helvetica Neue Light"/>
              </a:rPr>
              <a:t>The write with v(2) sent the value only to server 1 by time t</a:t>
            </a:r>
            <a:r>
              <a:rPr lang="en-US" baseline="-25000" dirty="0" smtClean="0">
                <a:latin typeface="Helvetica Neue Light"/>
                <a:cs typeface="Helvetica Neue Light"/>
              </a:rPr>
              <a:t>2 </a:t>
            </a:r>
            <a:r>
              <a:rPr lang="en-US" dirty="0" smtClean="0">
                <a:latin typeface="Helvetica Neue Light"/>
                <a:cs typeface="Helvetica Neue Light"/>
              </a:rPr>
              <a:t> before R2 started</a:t>
            </a:r>
            <a:endParaRPr lang="en-US" baseline="-25000" dirty="0" smtClean="0">
              <a:latin typeface="Helvetica Neue Light"/>
              <a:cs typeface="Helvetica Neue Light"/>
            </a:endParaRPr>
          </a:p>
          <a:p>
            <a:pPr marL="285750" indent="-285750">
              <a:buFont typeface="Arial"/>
              <a:buChar char="•"/>
            </a:pPr>
            <a:endParaRPr lang="en-US" baseline="-25000"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Read R2 got responses from servers 1,2,3,4, therefore it returned v(2)</a:t>
            </a:r>
          </a:p>
          <a:p>
            <a:pPr marL="285750" indent="-285750">
              <a:buFont typeface="Arial"/>
              <a:buChar char="•"/>
            </a:pPr>
            <a:r>
              <a:rPr lang="en-US" dirty="0" smtClean="0">
                <a:latin typeface="Helvetica Neue Light"/>
                <a:cs typeface="Helvetica Neue Light"/>
              </a:rPr>
              <a:t>Server 1 failed after R2 completed, but before R1 started.</a:t>
            </a:r>
          </a:p>
          <a:p>
            <a:pPr marL="285750" indent="-285750">
              <a:buFont typeface="Arial"/>
              <a:buChar char="•"/>
            </a:pPr>
            <a:r>
              <a:rPr lang="en-US" dirty="0" smtClean="0">
                <a:latin typeface="Helvetica Neue Light"/>
                <a:cs typeface="Helvetica Neue Light"/>
              </a:rPr>
              <a:t>Read R3 then started and read v(1)…….</a:t>
            </a:r>
            <a:r>
              <a:rPr lang="en-US" i="1" dirty="0" smtClean="0">
                <a:solidFill>
                  <a:srgbClr val="0000FF"/>
                </a:solidFill>
                <a:latin typeface="Helvetica Neue Light"/>
                <a:cs typeface="Helvetica Neue Light"/>
              </a:rPr>
              <a:t>(cannot read v(2)!).</a:t>
            </a:r>
          </a:p>
          <a:p>
            <a:pPr marL="285750" indent="-285750">
              <a:buFont typeface="Arial"/>
              <a:buChar char="•"/>
            </a:pPr>
            <a:r>
              <a:rPr lang="en-US" dirty="0" smtClean="0">
                <a:latin typeface="Helvetica Neue Light"/>
                <a:cs typeface="Helvetica Neue Light"/>
              </a:rPr>
              <a:t>Finally, after R3 completes, v(2) reaches the remaining non-failed servers. </a:t>
            </a:r>
            <a:endParaRPr lang="en-US" dirty="0">
              <a:latin typeface="Helvetica Neue Light"/>
              <a:cs typeface="Helvetica Neue Light"/>
            </a:endParaRPr>
          </a:p>
        </p:txBody>
      </p:sp>
      <p:sp>
        <p:nvSpPr>
          <p:cNvPr id="6" name="TextBox 5">
            <a:hlinkClick r:id="rId2" action="ppaction://hlinksldjump"/>
          </p:cNvPr>
          <p:cNvSpPr txBox="1"/>
          <p:nvPr/>
        </p:nvSpPr>
        <p:spPr>
          <a:xfrm>
            <a:off x="7859889" y="931060"/>
            <a:ext cx="993037" cy="369332"/>
          </a:xfrm>
          <a:prstGeom prst="rect">
            <a:avLst/>
          </a:prstGeom>
          <a:noFill/>
        </p:spPr>
        <p:txBody>
          <a:bodyPr wrap="none" rtlCol="0">
            <a:spAutoFit/>
          </a:bodyPr>
          <a:lstStyle/>
          <a:p>
            <a:r>
              <a:rPr lang="en-US" dirty="0">
                <a:latin typeface="Helvetica Neue Light"/>
                <a:cs typeface="Helvetica Neue Light"/>
                <a:hlinkClick r:id="rId3" action="ppaction://hlinksldjump"/>
              </a:rPr>
              <a:t>g</a:t>
            </a:r>
            <a:r>
              <a:rPr lang="en-US" dirty="0" smtClean="0">
                <a:latin typeface="Helvetica Neue Light"/>
                <a:cs typeface="Helvetica Neue Light"/>
                <a:hlinkClick r:id="rId3" action="ppaction://hlinksldjump"/>
              </a:rPr>
              <a:t>o back</a:t>
            </a:r>
            <a:endParaRPr lang="en-US" dirty="0">
              <a:latin typeface="Helvetica Neue Light"/>
              <a:cs typeface="Helvetica Neue Light"/>
            </a:endParaRPr>
          </a:p>
        </p:txBody>
      </p:sp>
    </p:spTree>
    <p:extLst>
      <p:ext uri="{BB962C8B-B14F-4D97-AF65-F5344CB8AC3E}">
        <p14:creationId xmlns:p14="http://schemas.microsoft.com/office/powerpoint/2010/main" val="958590633"/>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6761" y="3070217"/>
            <a:ext cx="8229600" cy="1143000"/>
          </a:xfrm>
        </p:spPr>
        <p:txBody>
          <a:bodyPr>
            <a:normAutofit fontScale="90000"/>
          </a:bodyPr>
          <a:lstStyle/>
          <a:p>
            <a:r>
              <a:rPr lang="en-US" sz="3600" dirty="0" smtClean="0">
                <a:latin typeface="Helvetica Neue Light"/>
                <a:cs typeface="Helvetica Neue Light"/>
              </a:rPr>
              <a:t>Appendix: Why does a read operation need to write back in the ABD algorithm?</a:t>
            </a:r>
            <a:endParaRPr lang="en-US" sz="3600" dirty="0">
              <a:latin typeface="Helvetica Neue Light"/>
              <a:cs typeface="Helvetica Neue Light"/>
            </a:endParaRPr>
          </a:p>
        </p:txBody>
      </p:sp>
    </p:spTree>
    <p:extLst>
      <p:ext uri="{BB962C8B-B14F-4D97-AF65-F5344CB8AC3E}">
        <p14:creationId xmlns:p14="http://schemas.microsoft.com/office/powerpoint/2010/main" val="66783399"/>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Helvetica Neue Light"/>
                <a:cs typeface="Helvetica Neue Light"/>
              </a:rPr>
              <a:t>What happens if a read does not write back?</a:t>
            </a:r>
            <a:endParaRPr lang="en-US" sz="3200" dirty="0">
              <a:latin typeface="Helvetica Neue Light"/>
              <a:cs typeface="Helvetica Neue Light"/>
            </a:endParaRPr>
          </a:p>
        </p:txBody>
      </p:sp>
      <p:grpSp>
        <p:nvGrpSpPr>
          <p:cNvPr id="24" name="Group 23"/>
          <p:cNvGrpSpPr/>
          <p:nvPr/>
        </p:nvGrpSpPr>
        <p:grpSpPr>
          <a:xfrm>
            <a:off x="133288" y="2287027"/>
            <a:ext cx="9439888" cy="1252383"/>
            <a:chOff x="133288" y="2287027"/>
            <a:chExt cx="9439888" cy="1252383"/>
          </a:xfrm>
        </p:grpSpPr>
        <p:sp>
          <p:nvSpPr>
            <p:cNvPr id="4" name="Rectangle 3"/>
            <p:cNvSpPr/>
            <p:nvPr/>
          </p:nvSpPr>
          <p:spPr>
            <a:xfrm>
              <a:off x="3979361" y="2970305"/>
              <a:ext cx="839505" cy="445559"/>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5" name="Rectangle 4"/>
            <p:cNvSpPr/>
            <p:nvPr/>
          </p:nvSpPr>
          <p:spPr>
            <a:xfrm>
              <a:off x="5530997" y="2975855"/>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7" name="Rectangle 6"/>
            <p:cNvSpPr/>
            <p:nvPr/>
          </p:nvSpPr>
          <p:spPr>
            <a:xfrm>
              <a:off x="1066809" y="2489984"/>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8" name="Rectangle 7"/>
            <p:cNvSpPr/>
            <p:nvPr/>
          </p:nvSpPr>
          <p:spPr>
            <a:xfrm>
              <a:off x="3199219" y="2480381"/>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nvGrpSpPr>
            <p:cNvPr id="9" name="Group 8"/>
            <p:cNvGrpSpPr/>
            <p:nvPr/>
          </p:nvGrpSpPr>
          <p:grpSpPr>
            <a:xfrm>
              <a:off x="684959" y="2287027"/>
              <a:ext cx="8155221" cy="1252383"/>
              <a:chOff x="133672" y="2657136"/>
              <a:chExt cx="10863891" cy="2272770"/>
            </a:xfrm>
          </p:grpSpPr>
          <p:cxnSp>
            <p:nvCxnSpPr>
              <p:cNvPr id="10" name="Straight Connector 9"/>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133672" y="3768090"/>
                <a:ext cx="10863891" cy="42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021789" y="3810232"/>
                <a:ext cx="1069376" cy="61832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sp>
          <p:nvSpPr>
            <p:cNvPr id="13" name="Oval 12"/>
            <p:cNvSpPr/>
            <p:nvPr/>
          </p:nvSpPr>
          <p:spPr>
            <a:xfrm>
              <a:off x="5601080" y="2950054"/>
              <a:ext cx="891422" cy="43853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a:cs typeface="Helvetica Neue"/>
              </a:endParaRPr>
            </a:p>
          </p:txBody>
        </p:sp>
        <p:pic>
          <p:nvPicPr>
            <p:cNvPr id="14" name="Picture 13"/>
            <p:cNvPicPr>
              <a:picLocks noChangeAspect="1"/>
            </p:cNvPicPr>
            <p:nvPr/>
          </p:nvPicPr>
          <p:blipFill>
            <a:blip r:embed="rId2"/>
            <a:stretch>
              <a:fillRect/>
            </a:stretch>
          </p:blipFill>
          <p:spPr>
            <a:xfrm>
              <a:off x="1325859" y="2591980"/>
              <a:ext cx="564954" cy="344484"/>
            </a:xfrm>
            <a:prstGeom prst="rect">
              <a:avLst/>
            </a:prstGeom>
          </p:spPr>
        </p:pic>
        <p:pic>
          <p:nvPicPr>
            <p:cNvPr id="15" name="Picture 14"/>
            <p:cNvPicPr>
              <a:picLocks noChangeAspect="1"/>
            </p:cNvPicPr>
            <p:nvPr/>
          </p:nvPicPr>
          <p:blipFill>
            <a:blip r:embed="rId3"/>
            <a:stretch>
              <a:fillRect/>
            </a:stretch>
          </p:blipFill>
          <p:spPr>
            <a:xfrm>
              <a:off x="4153965" y="3022306"/>
              <a:ext cx="520700" cy="317500"/>
            </a:xfrm>
            <a:prstGeom prst="rect">
              <a:avLst/>
            </a:prstGeom>
          </p:spPr>
        </p:pic>
        <p:pic>
          <p:nvPicPr>
            <p:cNvPr id="16" name="Picture 15"/>
            <p:cNvPicPr>
              <a:picLocks noChangeAspect="1"/>
            </p:cNvPicPr>
            <p:nvPr/>
          </p:nvPicPr>
          <p:blipFill>
            <a:blip r:embed="rId3"/>
            <a:stretch>
              <a:fillRect/>
            </a:stretch>
          </p:blipFill>
          <p:spPr>
            <a:xfrm>
              <a:off x="5028154" y="2581705"/>
              <a:ext cx="520700" cy="317500"/>
            </a:xfrm>
            <a:prstGeom prst="rect">
              <a:avLst/>
            </a:prstGeom>
          </p:spPr>
        </p:pic>
        <p:pic>
          <p:nvPicPr>
            <p:cNvPr id="17" name="Picture 16"/>
            <p:cNvPicPr>
              <a:picLocks noChangeAspect="1"/>
            </p:cNvPicPr>
            <p:nvPr/>
          </p:nvPicPr>
          <p:blipFill>
            <a:blip r:embed="rId2"/>
            <a:stretch>
              <a:fillRect/>
            </a:stretch>
          </p:blipFill>
          <p:spPr>
            <a:xfrm>
              <a:off x="2265477" y="2950054"/>
              <a:ext cx="564954" cy="344484"/>
            </a:xfrm>
            <a:prstGeom prst="rect">
              <a:avLst/>
            </a:prstGeom>
          </p:spPr>
        </p:pic>
        <p:pic>
          <p:nvPicPr>
            <p:cNvPr id="18" name="Picture 17"/>
            <p:cNvPicPr>
              <a:picLocks noChangeAspect="1"/>
            </p:cNvPicPr>
            <p:nvPr/>
          </p:nvPicPr>
          <p:blipFill>
            <a:blip r:embed="rId2"/>
            <a:stretch>
              <a:fillRect/>
            </a:stretch>
          </p:blipFill>
          <p:spPr>
            <a:xfrm>
              <a:off x="5791684" y="2999426"/>
              <a:ext cx="564954" cy="344484"/>
            </a:xfrm>
            <a:prstGeom prst="rect">
              <a:avLst/>
            </a:prstGeom>
          </p:spPr>
        </p:pic>
        <p:sp>
          <p:nvSpPr>
            <p:cNvPr id="20" name="TextBox 19"/>
            <p:cNvSpPr txBox="1"/>
            <p:nvPr/>
          </p:nvSpPr>
          <p:spPr>
            <a:xfrm>
              <a:off x="8107183" y="2893817"/>
              <a:ext cx="1465993" cy="369332"/>
            </a:xfrm>
            <a:prstGeom prst="rect">
              <a:avLst/>
            </a:prstGeom>
            <a:noFill/>
          </p:spPr>
          <p:txBody>
            <a:bodyPr wrap="squar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21" name="TextBox 20"/>
            <p:cNvSpPr txBox="1"/>
            <p:nvPr/>
          </p:nvSpPr>
          <p:spPr>
            <a:xfrm>
              <a:off x="133288" y="2380166"/>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22" name="TextBox 21"/>
            <p:cNvSpPr txBox="1"/>
            <p:nvPr/>
          </p:nvSpPr>
          <p:spPr>
            <a:xfrm>
              <a:off x="203340" y="3157889"/>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grpSp>
      <p:sp>
        <p:nvSpPr>
          <p:cNvPr id="23" name="TextBox 22"/>
          <p:cNvSpPr txBox="1"/>
          <p:nvPr/>
        </p:nvSpPr>
        <p:spPr>
          <a:xfrm>
            <a:off x="980146" y="1366768"/>
            <a:ext cx="7201633" cy="400110"/>
          </a:xfrm>
          <a:prstGeom prst="rect">
            <a:avLst/>
          </a:prstGeom>
          <a:noFill/>
        </p:spPr>
        <p:txBody>
          <a:bodyPr wrap="none" rtlCol="0">
            <a:spAutoFit/>
          </a:bodyPr>
          <a:lstStyle/>
          <a:p>
            <a:r>
              <a:rPr lang="en-US" sz="2000" dirty="0" smtClean="0">
                <a:latin typeface="Helvetica Neue Light"/>
                <a:cs typeface="Helvetica Neue Light"/>
              </a:rPr>
              <a:t>The following execution is possible if a read does not write back</a:t>
            </a:r>
            <a:endParaRPr lang="en-US" sz="2000" dirty="0">
              <a:latin typeface="Helvetica Neue Light"/>
              <a:cs typeface="Helvetica Neue Light"/>
            </a:endParaRPr>
          </a:p>
        </p:txBody>
      </p:sp>
      <p:sp>
        <p:nvSpPr>
          <p:cNvPr id="27" name="TextBox 26"/>
          <p:cNvSpPr txBox="1"/>
          <p:nvPr/>
        </p:nvSpPr>
        <p:spPr>
          <a:xfrm>
            <a:off x="335528" y="3972629"/>
            <a:ext cx="8122736" cy="2492990"/>
          </a:xfrm>
          <a:prstGeom prst="rect">
            <a:avLst/>
          </a:prstGeom>
          <a:noFill/>
        </p:spPr>
        <p:txBody>
          <a:bodyPr wrap="none" rtlCol="0">
            <a:spAutoFit/>
          </a:bodyPr>
          <a:lstStyle/>
          <a:p>
            <a:r>
              <a:rPr lang="en-US" u="sng" dirty="0" smtClean="0">
                <a:latin typeface="Helvetica Neue Light"/>
                <a:cs typeface="Helvetica Neue Light"/>
              </a:rPr>
              <a:t>An example of a wrong execution:</a:t>
            </a:r>
          </a:p>
          <a:p>
            <a:pPr marL="285750" indent="-285750">
              <a:buFont typeface="Arial"/>
              <a:buChar char="•"/>
            </a:pPr>
            <a:r>
              <a:rPr lang="en-US" dirty="0" smtClean="0">
                <a:latin typeface="Helvetica Neue Light"/>
                <a:cs typeface="Helvetica Neue Light"/>
              </a:rPr>
              <a:t>Suppose we have 6 servers.</a:t>
            </a:r>
          </a:p>
          <a:p>
            <a:pPr marL="285750" indent="-285750">
              <a:buFont typeface="Arial"/>
              <a:buChar char="•"/>
            </a:pPr>
            <a:r>
              <a:rPr lang="en-US" dirty="0" smtClean="0">
                <a:latin typeface="Helvetica Neue Light"/>
                <a:cs typeface="Helvetica Neue Light"/>
              </a:rPr>
              <a:t>Write W1’s value reached all 6 servers before W2 started.</a:t>
            </a:r>
          </a:p>
          <a:p>
            <a:pPr marL="285750" indent="-285750">
              <a:buFont typeface="Arial"/>
              <a:buChar char="•"/>
            </a:pPr>
            <a:r>
              <a:rPr lang="en-US" dirty="0" smtClean="0">
                <a:latin typeface="Helvetica Neue Light"/>
                <a:cs typeface="Helvetica Neue Light"/>
              </a:rPr>
              <a:t>The write with v(2) sent the value only to server 1 by time t</a:t>
            </a:r>
            <a:r>
              <a:rPr lang="en-US" baseline="-25000" dirty="0" smtClean="0">
                <a:latin typeface="Helvetica Neue Light"/>
                <a:cs typeface="Helvetica Neue Light"/>
              </a:rPr>
              <a:t>2 </a:t>
            </a:r>
            <a:r>
              <a:rPr lang="en-US" dirty="0" smtClean="0">
                <a:latin typeface="Helvetica Neue Light"/>
                <a:cs typeface="Helvetica Neue Light"/>
              </a:rPr>
              <a:t> before R2 started</a:t>
            </a:r>
            <a:endParaRPr lang="en-US" baseline="-25000" dirty="0" smtClean="0">
              <a:latin typeface="Helvetica Neue Light"/>
              <a:cs typeface="Helvetica Neue Light"/>
            </a:endParaRPr>
          </a:p>
          <a:p>
            <a:pPr marL="285750" indent="-285750">
              <a:buFont typeface="Arial"/>
              <a:buChar char="•"/>
            </a:pPr>
            <a:endParaRPr lang="en-US" baseline="-25000"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Read R2 got responses from servers 1,2,3,4, therefore it returned v(2)</a:t>
            </a:r>
          </a:p>
          <a:p>
            <a:pPr marL="285750" indent="-285750">
              <a:buFont typeface="Arial"/>
              <a:buChar char="•"/>
            </a:pPr>
            <a:r>
              <a:rPr lang="en-US" dirty="0" smtClean="0">
                <a:latin typeface="Helvetica Neue Light"/>
                <a:cs typeface="Helvetica Neue Light"/>
              </a:rPr>
              <a:t>Server 1 failed after R2 completed, but before R1 started.</a:t>
            </a:r>
          </a:p>
          <a:p>
            <a:pPr marL="285750" indent="-285750">
              <a:buFont typeface="Arial"/>
              <a:buChar char="•"/>
            </a:pPr>
            <a:r>
              <a:rPr lang="en-US" dirty="0" smtClean="0">
                <a:latin typeface="Helvetica Neue Light"/>
                <a:cs typeface="Helvetica Neue Light"/>
              </a:rPr>
              <a:t>Read R3 then started and read v(1)…….</a:t>
            </a:r>
            <a:r>
              <a:rPr lang="en-US" i="1" dirty="0" smtClean="0">
                <a:solidFill>
                  <a:srgbClr val="0000FF"/>
                </a:solidFill>
                <a:latin typeface="Helvetica Neue Light"/>
                <a:cs typeface="Helvetica Neue Light"/>
              </a:rPr>
              <a:t>(cannot read v(2)!).</a:t>
            </a:r>
          </a:p>
          <a:p>
            <a:pPr marL="285750" indent="-285750">
              <a:buFont typeface="Arial"/>
              <a:buChar char="•"/>
            </a:pPr>
            <a:r>
              <a:rPr lang="en-US" dirty="0" smtClean="0">
                <a:latin typeface="Helvetica Neue Light"/>
                <a:cs typeface="Helvetica Neue Light"/>
              </a:rPr>
              <a:t>Finally, after R3 completes, v(2) reaches the remaining non-failed servers. </a:t>
            </a:r>
            <a:endParaRPr lang="en-US" dirty="0">
              <a:latin typeface="Helvetica Neue Light"/>
              <a:cs typeface="Helvetica Neue Light"/>
            </a:endParaRPr>
          </a:p>
        </p:txBody>
      </p:sp>
      <p:sp>
        <p:nvSpPr>
          <p:cNvPr id="28" name="TextBox 27"/>
          <p:cNvSpPr txBox="1"/>
          <p:nvPr/>
        </p:nvSpPr>
        <p:spPr>
          <a:xfrm>
            <a:off x="2277803" y="3340987"/>
            <a:ext cx="466972" cy="369332"/>
          </a:xfrm>
          <a:prstGeom prst="rect">
            <a:avLst/>
          </a:prstGeom>
          <a:noFill/>
        </p:spPr>
        <p:txBody>
          <a:bodyPr wrap="none" rtlCol="0">
            <a:spAutoFit/>
          </a:bodyPr>
          <a:lstStyle/>
          <a:p>
            <a:r>
              <a:rPr lang="en-US" dirty="0" smtClean="0">
                <a:latin typeface="Helvetica Neue Light"/>
                <a:cs typeface="Helvetica Neue Light"/>
              </a:rPr>
              <a:t>R1</a:t>
            </a:r>
            <a:endParaRPr lang="en-US" dirty="0">
              <a:latin typeface="Helvetica Neue Light"/>
              <a:cs typeface="Helvetica Neue Light"/>
            </a:endParaRPr>
          </a:p>
        </p:txBody>
      </p:sp>
      <p:sp>
        <p:nvSpPr>
          <p:cNvPr id="29" name="TextBox 28"/>
          <p:cNvSpPr txBox="1"/>
          <p:nvPr/>
        </p:nvSpPr>
        <p:spPr>
          <a:xfrm>
            <a:off x="4196680" y="3479045"/>
            <a:ext cx="466972" cy="369332"/>
          </a:xfrm>
          <a:prstGeom prst="rect">
            <a:avLst/>
          </a:prstGeom>
          <a:noFill/>
        </p:spPr>
        <p:txBody>
          <a:bodyPr wrap="none" rtlCol="0">
            <a:spAutoFit/>
          </a:bodyPr>
          <a:lstStyle/>
          <a:p>
            <a:r>
              <a:rPr lang="en-US" dirty="0" smtClean="0">
                <a:latin typeface="Helvetica Neue Light"/>
                <a:cs typeface="Helvetica Neue Light"/>
              </a:rPr>
              <a:t>R2</a:t>
            </a:r>
            <a:endParaRPr lang="en-US" dirty="0">
              <a:latin typeface="Helvetica Neue Light"/>
              <a:cs typeface="Helvetica Neue Light"/>
            </a:endParaRPr>
          </a:p>
        </p:txBody>
      </p:sp>
      <p:sp>
        <p:nvSpPr>
          <p:cNvPr id="30" name="TextBox 29"/>
          <p:cNvSpPr txBox="1"/>
          <p:nvPr/>
        </p:nvSpPr>
        <p:spPr>
          <a:xfrm>
            <a:off x="5991313" y="3520463"/>
            <a:ext cx="479618" cy="369332"/>
          </a:xfrm>
          <a:prstGeom prst="rect">
            <a:avLst/>
          </a:prstGeom>
          <a:noFill/>
        </p:spPr>
        <p:txBody>
          <a:bodyPr wrap="none" rtlCol="0">
            <a:spAutoFit/>
          </a:bodyPr>
          <a:lstStyle/>
          <a:p>
            <a:r>
              <a:rPr lang="en-US" dirty="0" smtClean="0">
                <a:latin typeface="Helvetica Neue Light"/>
                <a:cs typeface="Helvetica Neue Light"/>
              </a:rPr>
              <a:t>R3</a:t>
            </a:r>
            <a:endParaRPr lang="en-US" dirty="0">
              <a:latin typeface="Helvetica Neue Light"/>
              <a:cs typeface="Helvetica Neue Light"/>
            </a:endParaRPr>
          </a:p>
        </p:txBody>
      </p:sp>
      <p:sp>
        <p:nvSpPr>
          <p:cNvPr id="31" name="TextBox 30"/>
          <p:cNvSpPr txBox="1"/>
          <p:nvPr/>
        </p:nvSpPr>
        <p:spPr>
          <a:xfrm>
            <a:off x="1423841" y="2007411"/>
            <a:ext cx="522373" cy="369332"/>
          </a:xfrm>
          <a:prstGeom prst="rect">
            <a:avLst/>
          </a:prstGeom>
          <a:noFill/>
        </p:spPr>
        <p:txBody>
          <a:bodyPr wrap="none" rtlCol="0">
            <a:spAutoFit/>
          </a:bodyPr>
          <a:lstStyle/>
          <a:p>
            <a:r>
              <a:rPr lang="en-US" dirty="0">
                <a:latin typeface="Helvetica Neue Light"/>
                <a:cs typeface="Helvetica Neue Light"/>
              </a:rPr>
              <a:t>W</a:t>
            </a:r>
            <a:r>
              <a:rPr lang="en-US" dirty="0" smtClean="0">
                <a:latin typeface="Helvetica Neue Light"/>
                <a:cs typeface="Helvetica Neue Light"/>
              </a:rPr>
              <a:t>1</a:t>
            </a:r>
            <a:endParaRPr lang="en-US" dirty="0">
              <a:latin typeface="Helvetica Neue Light"/>
              <a:cs typeface="Helvetica Neue Light"/>
            </a:endParaRPr>
          </a:p>
        </p:txBody>
      </p:sp>
      <p:sp>
        <p:nvSpPr>
          <p:cNvPr id="32" name="TextBox 31"/>
          <p:cNvSpPr txBox="1"/>
          <p:nvPr/>
        </p:nvSpPr>
        <p:spPr>
          <a:xfrm>
            <a:off x="4966937" y="1917695"/>
            <a:ext cx="522373" cy="369332"/>
          </a:xfrm>
          <a:prstGeom prst="rect">
            <a:avLst/>
          </a:prstGeom>
          <a:noFill/>
        </p:spPr>
        <p:txBody>
          <a:bodyPr wrap="none" rtlCol="0">
            <a:spAutoFit/>
          </a:bodyPr>
          <a:lstStyle/>
          <a:p>
            <a:r>
              <a:rPr lang="en-US" dirty="0" smtClean="0">
                <a:latin typeface="Helvetica Neue Light"/>
                <a:cs typeface="Helvetica Neue Light"/>
              </a:rPr>
              <a:t>W</a:t>
            </a:r>
            <a:r>
              <a:rPr lang="en-US" dirty="0">
                <a:latin typeface="Helvetica Neue Light"/>
                <a:cs typeface="Helvetica Neue Light"/>
              </a:rPr>
              <a:t>2</a:t>
            </a:r>
          </a:p>
        </p:txBody>
      </p:sp>
      <p:sp>
        <p:nvSpPr>
          <p:cNvPr id="6" name="TextBox 5"/>
          <p:cNvSpPr txBox="1"/>
          <p:nvPr/>
        </p:nvSpPr>
        <p:spPr>
          <a:xfrm>
            <a:off x="7847143" y="818731"/>
            <a:ext cx="993037" cy="369332"/>
          </a:xfrm>
          <a:prstGeom prst="rect">
            <a:avLst/>
          </a:prstGeom>
          <a:noFill/>
        </p:spPr>
        <p:txBody>
          <a:bodyPr wrap="none" rtlCol="0">
            <a:spAutoFit/>
          </a:bodyPr>
          <a:lstStyle/>
          <a:p>
            <a:r>
              <a:rPr lang="en-US" dirty="0" smtClean="0">
                <a:latin typeface="Helvetica Neue Light"/>
                <a:cs typeface="Helvetica Neue Light"/>
                <a:hlinkClick r:id="rId4" action="ppaction://hlinksldjump"/>
              </a:rPr>
              <a:t>go back</a:t>
            </a:r>
            <a:endParaRPr lang="en-US" dirty="0">
              <a:latin typeface="Helvetica Neue Light"/>
              <a:cs typeface="Helvetica Neue Light"/>
            </a:endParaRPr>
          </a:p>
        </p:txBody>
      </p:sp>
    </p:spTree>
    <p:extLst>
      <p:ext uri="{BB962C8B-B14F-4D97-AF65-F5344CB8AC3E}">
        <p14:creationId xmlns:p14="http://schemas.microsoft.com/office/powerpoint/2010/main" val="3135037208"/>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6761" y="3070217"/>
            <a:ext cx="8229600" cy="1143000"/>
          </a:xfrm>
        </p:spPr>
        <p:txBody>
          <a:bodyPr>
            <a:normAutofit fontScale="90000"/>
          </a:bodyPr>
          <a:lstStyle/>
          <a:p>
            <a:r>
              <a:rPr lang="en-US" sz="3600" dirty="0" smtClean="0">
                <a:latin typeface="Helvetica Neue Light"/>
                <a:cs typeface="Helvetica Neue Light"/>
              </a:rPr>
              <a:t>Appendix: An Erasure Coding Based Algorithm</a:t>
            </a:r>
            <a:endParaRPr lang="en-US" sz="3600" dirty="0">
              <a:latin typeface="Helvetica Neue Light"/>
              <a:cs typeface="Helvetica Neue Light"/>
            </a:endParaRPr>
          </a:p>
        </p:txBody>
      </p:sp>
      <p:sp>
        <p:nvSpPr>
          <p:cNvPr id="2" name="TextBox 1"/>
          <p:cNvSpPr txBox="1"/>
          <p:nvPr/>
        </p:nvSpPr>
        <p:spPr>
          <a:xfrm>
            <a:off x="346762" y="4697778"/>
            <a:ext cx="7894128" cy="646331"/>
          </a:xfrm>
          <a:prstGeom prst="rect">
            <a:avLst/>
          </a:prstGeom>
          <a:noFill/>
        </p:spPr>
        <p:txBody>
          <a:bodyPr wrap="square" rtlCol="0">
            <a:spAutoFit/>
          </a:bodyPr>
          <a:lstStyle/>
          <a:p>
            <a:r>
              <a:rPr lang="en-US" dirty="0" smtClean="0">
                <a:latin typeface="Helvetica Neue Light"/>
                <a:cs typeface="Helvetica Neue Light"/>
              </a:rPr>
              <a:t>Algorithm from </a:t>
            </a:r>
            <a:r>
              <a:rPr lang="en-US" dirty="0">
                <a:latin typeface="Helvetica Neue Light"/>
                <a:cs typeface="Helvetica Neue Light"/>
              </a:rPr>
              <a:t>[Cadambe-Lynch-</a:t>
            </a:r>
            <a:r>
              <a:rPr lang="en-US" dirty="0" err="1">
                <a:latin typeface="Helvetica Neue Light"/>
                <a:cs typeface="Helvetica Neue Light"/>
              </a:rPr>
              <a:t>Medard</a:t>
            </a:r>
            <a:r>
              <a:rPr lang="en-US" dirty="0">
                <a:latin typeface="Helvetica Neue Light"/>
                <a:cs typeface="Helvetica Neue Light"/>
              </a:rPr>
              <a:t>-Musial, IEEE NCA 2014</a:t>
            </a:r>
            <a:r>
              <a:rPr lang="en-US" dirty="0" smtClean="0">
                <a:latin typeface="Helvetica Neue Light"/>
                <a:cs typeface="Helvetica Neue Light"/>
              </a:rPr>
              <a:t>], extended version in </a:t>
            </a:r>
            <a:r>
              <a:rPr lang="en-US" dirty="0">
                <a:latin typeface="Helvetica Neue Light"/>
                <a:cs typeface="Helvetica Neue Light"/>
              </a:rPr>
              <a:t>Distributed </a:t>
            </a:r>
            <a:r>
              <a:rPr lang="en-US" dirty="0" smtClean="0">
                <a:latin typeface="Helvetica Neue Light"/>
                <a:cs typeface="Helvetica Neue Light"/>
              </a:rPr>
              <a:t>Computing (Springer) 2016.</a:t>
            </a:r>
            <a:endParaRPr lang="en-US" dirty="0"/>
          </a:p>
        </p:txBody>
      </p:sp>
    </p:spTree>
    <p:extLst>
      <p:ext uri="{BB962C8B-B14F-4D97-AF65-F5344CB8AC3E}">
        <p14:creationId xmlns:p14="http://schemas.microsoft.com/office/powerpoint/2010/main" val="3475430881"/>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93062" y="1218695"/>
            <a:ext cx="2621295" cy="1825687"/>
            <a:chOff x="1318786" y="1454681"/>
            <a:chExt cx="2051449" cy="1074939"/>
          </a:xfrm>
        </p:grpSpPr>
        <p:sp>
          <p:nvSpPr>
            <p:cNvPr id="4" name="Rounded Rectangle 3"/>
            <p:cNvSpPr/>
            <p:nvPr/>
          </p:nvSpPr>
          <p:spPr>
            <a:xfrm>
              <a:off x="1318786" y="1454681"/>
              <a:ext cx="2051449" cy="10749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318786" y="1876844"/>
              <a:ext cx="2051449" cy="523220"/>
            </a:xfrm>
            <a:prstGeom prst="rect">
              <a:avLst/>
            </a:prstGeom>
          </p:spPr>
          <p:txBody>
            <a:bodyPr wrap="square">
              <a:spAutoFit/>
            </a:bodyPr>
            <a:lstStyle/>
            <a:p>
              <a:pPr algn="ctr"/>
              <a:r>
                <a:rPr lang="en-US" sz="2800" dirty="0" smtClean="0">
                  <a:latin typeface="Helvetica Neue Light"/>
                  <a:cs typeface="Helvetica Neue Light"/>
                </a:rPr>
                <a:t>CAS</a:t>
              </a:r>
              <a:endParaRPr lang="en-US" sz="2800" dirty="0">
                <a:latin typeface="Helvetica Neue Light"/>
                <a:cs typeface="Helvetica Neue Light"/>
              </a:endParaRPr>
            </a:p>
          </p:txBody>
        </p:sp>
      </p:grpSp>
      <p:sp>
        <p:nvSpPr>
          <p:cNvPr id="7" name="Rectangle 6"/>
          <p:cNvSpPr/>
          <p:nvPr/>
        </p:nvSpPr>
        <p:spPr>
          <a:xfrm>
            <a:off x="293062" y="3345836"/>
            <a:ext cx="2556168" cy="1384995"/>
          </a:xfrm>
          <a:prstGeom prst="rect">
            <a:avLst/>
          </a:prstGeom>
        </p:spPr>
        <p:txBody>
          <a:bodyPr wrap="square">
            <a:spAutoFit/>
          </a:bodyPr>
          <a:lstStyle/>
          <a:p>
            <a:pPr algn="ctr"/>
            <a:r>
              <a:rPr lang="en-US" sz="2800" dirty="0">
                <a:latin typeface="Helvetica Neue Light"/>
                <a:cs typeface="Helvetica Neue Light"/>
              </a:rPr>
              <a:t>F</a:t>
            </a:r>
            <a:r>
              <a:rPr lang="en-US" sz="2800" dirty="0" smtClean="0">
                <a:latin typeface="Helvetica Neue Light"/>
                <a:cs typeface="Helvetica Neue Light"/>
              </a:rPr>
              <a:t>ailed attempt at garbage collection</a:t>
            </a:r>
            <a:endParaRPr lang="en-US" sz="2800" dirty="0">
              <a:latin typeface="Helvetica Neue Light"/>
              <a:cs typeface="Helvetica Neue Light"/>
            </a:endParaRPr>
          </a:p>
        </p:txBody>
      </p:sp>
      <p:sp>
        <p:nvSpPr>
          <p:cNvPr id="11" name="TextBox 10"/>
          <p:cNvSpPr txBox="1"/>
          <p:nvPr/>
        </p:nvSpPr>
        <p:spPr>
          <a:xfrm>
            <a:off x="3176871" y="2306700"/>
            <a:ext cx="5272445" cy="369332"/>
          </a:xfrm>
          <a:prstGeom prst="rect">
            <a:avLst/>
          </a:prstGeom>
          <a:noFill/>
        </p:spPr>
        <p:txBody>
          <a:bodyPr wrap="none" rtlCol="0">
            <a:spAutoFit/>
          </a:bodyPr>
          <a:lstStyle/>
          <a:p>
            <a:r>
              <a:rPr lang="en-US" dirty="0" smtClean="0">
                <a:latin typeface="Helvetica Neue Light"/>
                <a:cs typeface="Helvetica Neue Light"/>
              </a:rPr>
              <a:t>Good communication cost, but infinite storage cost</a:t>
            </a:r>
            <a:endParaRPr lang="en-US" dirty="0">
              <a:latin typeface="Helvetica Neue Light"/>
              <a:cs typeface="Helvetica Neue Light"/>
            </a:endParaRPr>
          </a:p>
        </p:txBody>
      </p:sp>
      <p:sp>
        <p:nvSpPr>
          <p:cNvPr id="17" name="TextBox 16"/>
          <p:cNvSpPr txBox="1"/>
          <p:nvPr/>
        </p:nvSpPr>
        <p:spPr>
          <a:xfrm>
            <a:off x="3301876" y="5365186"/>
            <a:ext cx="4417618" cy="1477328"/>
          </a:xfrm>
          <a:prstGeom prst="rect">
            <a:avLst/>
          </a:prstGeom>
          <a:noFill/>
        </p:spPr>
        <p:txBody>
          <a:bodyPr wrap="none" rtlCol="0">
            <a:spAutoFit/>
          </a:bodyPr>
          <a:lstStyle/>
          <a:p>
            <a:r>
              <a:rPr lang="en-US" dirty="0" smtClean="0">
                <a:solidFill>
                  <a:srgbClr val="0000FF"/>
                </a:solidFill>
                <a:latin typeface="Helvetica Neue Light"/>
                <a:cs typeface="Helvetica Neue Light"/>
              </a:rPr>
              <a:t>Solves both challenges</a:t>
            </a:r>
          </a:p>
          <a:p>
            <a:r>
              <a:rPr lang="en-US" dirty="0" smtClean="0">
                <a:solidFill>
                  <a:srgbClr val="0000FF"/>
                </a:solidFill>
                <a:latin typeface="Helvetica Neue Light"/>
                <a:cs typeface="Helvetica Neue Light"/>
              </a:rPr>
              <a:t>Uses server gossip to propagate metadata</a:t>
            </a:r>
          </a:p>
          <a:p>
            <a:r>
              <a:rPr lang="en-US" dirty="0" smtClean="0">
                <a:latin typeface="Helvetica Neue Light"/>
                <a:cs typeface="Helvetica Neue Light"/>
              </a:rPr>
              <a:t>Good storage and communication cost</a:t>
            </a:r>
          </a:p>
          <a:p>
            <a:r>
              <a:rPr lang="en-US" dirty="0" smtClean="0">
                <a:latin typeface="Helvetica Neue Light"/>
                <a:cs typeface="Helvetica Neue Light"/>
              </a:rPr>
              <a:t>Good handling of client failures</a:t>
            </a:r>
          </a:p>
          <a:p>
            <a:endParaRPr lang="en-US" dirty="0">
              <a:latin typeface="Helvetica Neue Light"/>
              <a:cs typeface="Helvetica Neue Light"/>
            </a:endParaRPr>
          </a:p>
        </p:txBody>
      </p:sp>
      <p:sp>
        <p:nvSpPr>
          <p:cNvPr id="18" name="TextBox 17"/>
          <p:cNvSpPr txBox="1"/>
          <p:nvPr/>
        </p:nvSpPr>
        <p:spPr>
          <a:xfrm>
            <a:off x="2048331" y="179411"/>
            <a:ext cx="4715087" cy="523220"/>
          </a:xfrm>
          <a:prstGeom prst="rect">
            <a:avLst/>
          </a:prstGeom>
          <a:noFill/>
        </p:spPr>
        <p:txBody>
          <a:bodyPr wrap="none" rtlCol="0">
            <a:spAutoFit/>
          </a:bodyPr>
          <a:lstStyle/>
          <a:p>
            <a:r>
              <a:rPr lang="en-US" sz="2800" dirty="0" smtClean="0">
                <a:latin typeface="Helvetica Neue Light"/>
                <a:cs typeface="Helvetica Neue Light"/>
              </a:rPr>
              <a:t>Coded Atomic Storage (CAS)</a:t>
            </a:r>
            <a:endParaRPr lang="en-US" sz="2800" dirty="0">
              <a:latin typeface="Helvetica Neue Light"/>
              <a:cs typeface="Helvetica Neue Light"/>
            </a:endParaRPr>
          </a:p>
        </p:txBody>
      </p:sp>
      <p:sp>
        <p:nvSpPr>
          <p:cNvPr id="19" name="TextBox 18"/>
          <p:cNvSpPr txBox="1"/>
          <p:nvPr/>
        </p:nvSpPr>
        <p:spPr>
          <a:xfrm>
            <a:off x="3176871" y="1658702"/>
            <a:ext cx="5069282" cy="646331"/>
          </a:xfrm>
          <a:prstGeom prst="rect">
            <a:avLst/>
          </a:prstGeom>
          <a:noFill/>
        </p:spPr>
        <p:txBody>
          <a:bodyPr wrap="square" rtlCol="0">
            <a:spAutoFit/>
          </a:bodyPr>
          <a:lstStyle/>
          <a:p>
            <a:r>
              <a:rPr lang="en-US" dirty="0" smtClean="0">
                <a:latin typeface="Helvetica Neue Light"/>
                <a:cs typeface="Helvetica Neue Light"/>
              </a:rPr>
              <a:t>Solves </a:t>
            </a:r>
            <a:r>
              <a:rPr lang="en-US" dirty="0" smtClean="0">
                <a:solidFill>
                  <a:srgbClr val="0000FF"/>
                </a:solidFill>
                <a:latin typeface="Helvetica Neue Light"/>
                <a:cs typeface="Helvetica Neue Light"/>
              </a:rPr>
              <a:t>first challenge </a:t>
            </a:r>
            <a:r>
              <a:rPr lang="en-US" dirty="0" smtClean="0">
                <a:latin typeface="Helvetica Neue Light"/>
                <a:cs typeface="Helvetica Neue Light"/>
              </a:rPr>
              <a:t>of revealing correct elements to readers</a:t>
            </a:r>
            <a:endParaRPr lang="en-US" dirty="0">
              <a:latin typeface="Helvetica Neue Light"/>
              <a:cs typeface="Helvetica Neue Light"/>
            </a:endParaRPr>
          </a:p>
        </p:txBody>
      </p:sp>
      <p:sp>
        <p:nvSpPr>
          <p:cNvPr id="23" name="TextBox 22"/>
          <p:cNvSpPr txBox="1"/>
          <p:nvPr/>
        </p:nvSpPr>
        <p:spPr>
          <a:xfrm>
            <a:off x="495738" y="6565515"/>
            <a:ext cx="255336" cy="369332"/>
          </a:xfrm>
          <a:prstGeom prst="rect">
            <a:avLst/>
          </a:prstGeom>
          <a:noFill/>
        </p:spPr>
        <p:txBody>
          <a:bodyPr wrap="none" rtlCol="0">
            <a:spAutoFit/>
          </a:bodyPr>
          <a:lstStyle/>
          <a:p>
            <a:r>
              <a:rPr lang="en-US" dirty="0" smtClean="0"/>
              <a:t>- </a:t>
            </a:r>
            <a:endParaRPr lang="en-US" dirty="0"/>
          </a:p>
        </p:txBody>
      </p:sp>
      <p:sp>
        <p:nvSpPr>
          <p:cNvPr id="28" name="Rounded Rectangle 27"/>
          <p:cNvSpPr/>
          <p:nvPr/>
        </p:nvSpPr>
        <p:spPr>
          <a:xfrm>
            <a:off x="276778" y="304438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89943" y="490057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89948" y="5395861"/>
            <a:ext cx="2621295" cy="800219"/>
          </a:xfrm>
          <a:prstGeom prst="rect">
            <a:avLst/>
          </a:prstGeom>
        </p:spPr>
        <p:txBody>
          <a:bodyPr wrap="square">
            <a:spAutoFit/>
          </a:bodyPr>
          <a:lstStyle/>
          <a:p>
            <a:pPr algn="ctr"/>
            <a:r>
              <a:rPr lang="en-US" sz="2800" dirty="0" smtClean="0">
                <a:latin typeface="Helvetica Neue Light"/>
                <a:cs typeface="Helvetica Neue Light"/>
              </a:rPr>
              <a:t>CASGC</a:t>
            </a:r>
          </a:p>
          <a:p>
            <a:pPr algn="ctr"/>
            <a:r>
              <a:rPr lang="en-US" dirty="0" smtClean="0">
                <a:latin typeface="Helvetica Neue Light"/>
                <a:cs typeface="Helvetica Neue Light"/>
              </a:rPr>
              <a:t>GC = garbage collection</a:t>
            </a:r>
            <a:endParaRPr lang="en-US" dirty="0">
              <a:latin typeface="Helvetica Neue Light"/>
              <a:cs typeface="Helvetica Neue Light"/>
            </a:endParaRPr>
          </a:p>
        </p:txBody>
      </p:sp>
      <p:sp>
        <p:nvSpPr>
          <p:cNvPr id="32" name="TextBox 31"/>
          <p:cNvSpPr txBox="1"/>
          <p:nvPr/>
        </p:nvSpPr>
        <p:spPr>
          <a:xfrm>
            <a:off x="3075289" y="4173231"/>
            <a:ext cx="6253911" cy="646331"/>
          </a:xfrm>
          <a:prstGeom prst="rect">
            <a:avLst/>
          </a:prstGeom>
          <a:noFill/>
        </p:spPr>
        <p:txBody>
          <a:bodyPr wrap="square" rtlCol="0">
            <a:spAutoFit/>
          </a:bodyPr>
          <a:lstStyle/>
          <a:p>
            <a:r>
              <a:rPr lang="en-US" dirty="0" smtClean="0">
                <a:latin typeface="Helvetica Neue Light"/>
                <a:cs typeface="Helvetica Neue Light"/>
              </a:rPr>
              <a:t>Good storage cost, but poor </a:t>
            </a:r>
            <a:r>
              <a:rPr lang="en-US" dirty="0" err="1" smtClean="0">
                <a:latin typeface="Helvetica Neue Light"/>
                <a:cs typeface="Helvetica Neue Light"/>
              </a:rPr>
              <a:t>liveness</a:t>
            </a:r>
            <a:r>
              <a:rPr lang="en-US" dirty="0" smtClean="0">
                <a:latin typeface="Helvetica Neue Light"/>
                <a:cs typeface="Helvetica Neue Light"/>
              </a:rPr>
              <a:t> conditions if too many clients fail</a:t>
            </a:r>
            <a:endParaRPr lang="en-US" dirty="0">
              <a:latin typeface="Helvetica Neue Light"/>
              <a:cs typeface="Helvetica Neue Light"/>
            </a:endParaRPr>
          </a:p>
        </p:txBody>
      </p:sp>
      <p:sp>
        <p:nvSpPr>
          <p:cNvPr id="33" name="TextBox 32"/>
          <p:cNvSpPr txBox="1"/>
          <p:nvPr/>
        </p:nvSpPr>
        <p:spPr>
          <a:xfrm>
            <a:off x="3126108" y="3487954"/>
            <a:ext cx="5069282" cy="646331"/>
          </a:xfrm>
          <a:prstGeom prst="rect">
            <a:avLst/>
          </a:prstGeom>
          <a:noFill/>
        </p:spPr>
        <p:txBody>
          <a:bodyPr wrap="square" rtlCol="0">
            <a:spAutoFit/>
          </a:bodyPr>
          <a:lstStyle/>
          <a:p>
            <a:r>
              <a:rPr lang="en-US" dirty="0" smtClean="0">
                <a:latin typeface="Helvetica Neue Light"/>
                <a:cs typeface="Helvetica Neue Light"/>
              </a:rPr>
              <a:t>Attempts to solve </a:t>
            </a:r>
            <a:r>
              <a:rPr lang="en-US" dirty="0">
                <a:latin typeface="Helvetica Neue Light"/>
                <a:cs typeface="Helvetica Neue Light"/>
              </a:rPr>
              <a:t>challenge of </a:t>
            </a:r>
            <a:r>
              <a:rPr lang="en-US" dirty="0" smtClean="0">
                <a:latin typeface="Helvetica Neue Light"/>
                <a:cs typeface="Helvetica Neue Light"/>
              </a:rPr>
              <a:t>discarding old versions</a:t>
            </a:r>
            <a:endParaRPr lang="en-US" dirty="0">
              <a:latin typeface="Helvetica Neue Light"/>
              <a:cs typeface="Helvetica Neue Light"/>
            </a:endParaRPr>
          </a:p>
        </p:txBody>
      </p:sp>
    </p:spTree>
    <p:extLst>
      <p:ext uri="{BB962C8B-B14F-4D97-AF65-F5344CB8AC3E}">
        <p14:creationId xmlns:p14="http://schemas.microsoft.com/office/powerpoint/2010/main" val="2062284959"/>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93062" y="1218695"/>
            <a:ext cx="2621295" cy="1825687"/>
            <a:chOff x="1318786" y="1454681"/>
            <a:chExt cx="2051449" cy="1074939"/>
          </a:xfrm>
        </p:grpSpPr>
        <p:sp>
          <p:nvSpPr>
            <p:cNvPr id="4" name="Rounded Rectangle 3"/>
            <p:cNvSpPr/>
            <p:nvPr/>
          </p:nvSpPr>
          <p:spPr>
            <a:xfrm>
              <a:off x="1318786" y="1454681"/>
              <a:ext cx="2051449" cy="10749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318786" y="1876844"/>
              <a:ext cx="2051449" cy="523220"/>
            </a:xfrm>
            <a:prstGeom prst="rect">
              <a:avLst/>
            </a:prstGeom>
          </p:spPr>
          <p:txBody>
            <a:bodyPr wrap="square">
              <a:spAutoFit/>
            </a:bodyPr>
            <a:lstStyle/>
            <a:p>
              <a:pPr algn="ctr"/>
              <a:r>
                <a:rPr lang="en-US" sz="2800" dirty="0" smtClean="0">
                  <a:latin typeface="Helvetica Neue Light"/>
                  <a:cs typeface="Helvetica Neue Light"/>
                </a:rPr>
                <a:t>CAS</a:t>
              </a:r>
              <a:endParaRPr lang="en-US" sz="2800" dirty="0">
                <a:latin typeface="Helvetica Neue Light"/>
                <a:cs typeface="Helvetica Neue Light"/>
              </a:endParaRPr>
            </a:p>
          </p:txBody>
        </p:sp>
      </p:grpSp>
      <p:sp>
        <p:nvSpPr>
          <p:cNvPr id="7" name="Rectangle 6"/>
          <p:cNvSpPr/>
          <p:nvPr/>
        </p:nvSpPr>
        <p:spPr>
          <a:xfrm>
            <a:off x="293062" y="3345836"/>
            <a:ext cx="2556168" cy="1384995"/>
          </a:xfrm>
          <a:prstGeom prst="rect">
            <a:avLst/>
          </a:prstGeom>
        </p:spPr>
        <p:txBody>
          <a:bodyPr wrap="square">
            <a:spAutoFit/>
          </a:bodyPr>
          <a:lstStyle/>
          <a:p>
            <a:pPr algn="ctr"/>
            <a:r>
              <a:rPr lang="en-US" sz="2800" dirty="0">
                <a:latin typeface="Helvetica Neue Light"/>
                <a:cs typeface="Helvetica Neue Light"/>
              </a:rPr>
              <a:t>F</a:t>
            </a:r>
            <a:r>
              <a:rPr lang="en-US" sz="2800" dirty="0" smtClean="0">
                <a:latin typeface="Helvetica Neue Light"/>
                <a:cs typeface="Helvetica Neue Light"/>
              </a:rPr>
              <a:t>ailed attempt at garbage collection</a:t>
            </a:r>
            <a:endParaRPr lang="en-US" sz="2800" dirty="0">
              <a:latin typeface="Helvetica Neue Light"/>
              <a:cs typeface="Helvetica Neue Light"/>
            </a:endParaRPr>
          </a:p>
        </p:txBody>
      </p:sp>
      <p:sp>
        <p:nvSpPr>
          <p:cNvPr id="11" name="TextBox 10"/>
          <p:cNvSpPr txBox="1"/>
          <p:nvPr/>
        </p:nvSpPr>
        <p:spPr>
          <a:xfrm>
            <a:off x="3176871" y="2306700"/>
            <a:ext cx="5272445" cy="369332"/>
          </a:xfrm>
          <a:prstGeom prst="rect">
            <a:avLst/>
          </a:prstGeom>
          <a:noFill/>
        </p:spPr>
        <p:txBody>
          <a:bodyPr wrap="none" rtlCol="0">
            <a:spAutoFit/>
          </a:bodyPr>
          <a:lstStyle/>
          <a:p>
            <a:r>
              <a:rPr lang="en-US" dirty="0" smtClean="0">
                <a:latin typeface="Helvetica Neue Light"/>
                <a:cs typeface="Helvetica Neue Light"/>
              </a:rPr>
              <a:t>Good communication cost, but infinite storage cost</a:t>
            </a:r>
            <a:endParaRPr lang="en-US" dirty="0">
              <a:latin typeface="Helvetica Neue Light"/>
              <a:cs typeface="Helvetica Neue Light"/>
            </a:endParaRPr>
          </a:p>
        </p:txBody>
      </p:sp>
      <p:sp>
        <p:nvSpPr>
          <p:cNvPr id="17" name="TextBox 16"/>
          <p:cNvSpPr txBox="1"/>
          <p:nvPr/>
        </p:nvSpPr>
        <p:spPr>
          <a:xfrm>
            <a:off x="3301876" y="5365186"/>
            <a:ext cx="4417618" cy="1477328"/>
          </a:xfrm>
          <a:prstGeom prst="rect">
            <a:avLst/>
          </a:prstGeom>
          <a:noFill/>
        </p:spPr>
        <p:txBody>
          <a:bodyPr wrap="none" rtlCol="0">
            <a:spAutoFit/>
          </a:bodyPr>
          <a:lstStyle/>
          <a:p>
            <a:r>
              <a:rPr lang="en-US" dirty="0" smtClean="0">
                <a:solidFill>
                  <a:srgbClr val="0000FF"/>
                </a:solidFill>
                <a:latin typeface="Helvetica Neue Light"/>
                <a:cs typeface="Helvetica Neue Light"/>
              </a:rPr>
              <a:t>Solves both challenges</a:t>
            </a:r>
          </a:p>
          <a:p>
            <a:r>
              <a:rPr lang="en-US" dirty="0" smtClean="0">
                <a:solidFill>
                  <a:srgbClr val="0000FF"/>
                </a:solidFill>
                <a:latin typeface="Helvetica Neue Light"/>
                <a:cs typeface="Helvetica Neue Light"/>
              </a:rPr>
              <a:t>Uses server gossip to propagate metadata</a:t>
            </a:r>
          </a:p>
          <a:p>
            <a:r>
              <a:rPr lang="en-US" dirty="0" smtClean="0">
                <a:latin typeface="Helvetica Neue Light"/>
                <a:cs typeface="Helvetica Neue Light"/>
              </a:rPr>
              <a:t>Good storage and communication cost</a:t>
            </a:r>
          </a:p>
          <a:p>
            <a:r>
              <a:rPr lang="en-US" dirty="0" smtClean="0">
                <a:latin typeface="Helvetica Neue Light"/>
                <a:cs typeface="Helvetica Neue Light"/>
              </a:rPr>
              <a:t>Good handling of client failures</a:t>
            </a:r>
          </a:p>
          <a:p>
            <a:endParaRPr lang="en-US" dirty="0">
              <a:latin typeface="Helvetica Neue Light"/>
              <a:cs typeface="Helvetica Neue Light"/>
            </a:endParaRPr>
          </a:p>
        </p:txBody>
      </p:sp>
      <p:sp>
        <p:nvSpPr>
          <p:cNvPr id="18" name="TextBox 17"/>
          <p:cNvSpPr txBox="1"/>
          <p:nvPr/>
        </p:nvSpPr>
        <p:spPr>
          <a:xfrm>
            <a:off x="2048331" y="179411"/>
            <a:ext cx="4715087" cy="523220"/>
          </a:xfrm>
          <a:prstGeom prst="rect">
            <a:avLst/>
          </a:prstGeom>
          <a:noFill/>
        </p:spPr>
        <p:txBody>
          <a:bodyPr wrap="none" rtlCol="0">
            <a:spAutoFit/>
          </a:bodyPr>
          <a:lstStyle/>
          <a:p>
            <a:r>
              <a:rPr lang="en-US" sz="2800" dirty="0" smtClean="0">
                <a:latin typeface="Helvetica Neue Light"/>
                <a:cs typeface="Helvetica Neue Light"/>
              </a:rPr>
              <a:t>Coded Atomic Storage (CAS)</a:t>
            </a:r>
            <a:endParaRPr lang="en-US" sz="2800" dirty="0">
              <a:latin typeface="Helvetica Neue Light"/>
              <a:cs typeface="Helvetica Neue Light"/>
            </a:endParaRPr>
          </a:p>
        </p:txBody>
      </p:sp>
      <p:sp>
        <p:nvSpPr>
          <p:cNvPr id="19" name="TextBox 18"/>
          <p:cNvSpPr txBox="1"/>
          <p:nvPr/>
        </p:nvSpPr>
        <p:spPr>
          <a:xfrm>
            <a:off x="3176871" y="1658702"/>
            <a:ext cx="5069282" cy="646331"/>
          </a:xfrm>
          <a:prstGeom prst="rect">
            <a:avLst/>
          </a:prstGeom>
          <a:noFill/>
        </p:spPr>
        <p:txBody>
          <a:bodyPr wrap="square" rtlCol="0">
            <a:spAutoFit/>
          </a:bodyPr>
          <a:lstStyle/>
          <a:p>
            <a:r>
              <a:rPr lang="en-US" dirty="0" smtClean="0">
                <a:latin typeface="Helvetica Neue Light"/>
                <a:cs typeface="Helvetica Neue Light"/>
              </a:rPr>
              <a:t>Solves </a:t>
            </a:r>
            <a:r>
              <a:rPr lang="en-US" dirty="0" smtClean="0">
                <a:solidFill>
                  <a:srgbClr val="0000FF"/>
                </a:solidFill>
                <a:latin typeface="Helvetica Neue Light"/>
                <a:cs typeface="Helvetica Neue Light"/>
              </a:rPr>
              <a:t>first challenge </a:t>
            </a:r>
            <a:r>
              <a:rPr lang="en-US" dirty="0" smtClean="0">
                <a:latin typeface="Helvetica Neue Light"/>
                <a:cs typeface="Helvetica Neue Light"/>
              </a:rPr>
              <a:t>of revealing correct elements to readers</a:t>
            </a:r>
            <a:endParaRPr lang="en-US" dirty="0">
              <a:latin typeface="Helvetica Neue Light"/>
              <a:cs typeface="Helvetica Neue Light"/>
            </a:endParaRPr>
          </a:p>
        </p:txBody>
      </p:sp>
      <p:sp>
        <p:nvSpPr>
          <p:cNvPr id="23" name="TextBox 22"/>
          <p:cNvSpPr txBox="1"/>
          <p:nvPr/>
        </p:nvSpPr>
        <p:spPr>
          <a:xfrm>
            <a:off x="495738" y="6565515"/>
            <a:ext cx="255336" cy="369332"/>
          </a:xfrm>
          <a:prstGeom prst="rect">
            <a:avLst/>
          </a:prstGeom>
          <a:noFill/>
        </p:spPr>
        <p:txBody>
          <a:bodyPr wrap="none" rtlCol="0">
            <a:spAutoFit/>
          </a:bodyPr>
          <a:lstStyle/>
          <a:p>
            <a:r>
              <a:rPr lang="en-US" dirty="0" smtClean="0"/>
              <a:t>- </a:t>
            </a:r>
            <a:endParaRPr lang="en-US" dirty="0"/>
          </a:p>
        </p:txBody>
      </p:sp>
      <p:sp>
        <p:nvSpPr>
          <p:cNvPr id="28" name="Rounded Rectangle 27"/>
          <p:cNvSpPr/>
          <p:nvPr/>
        </p:nvSpPr>
        <p:spPr>
          <a:xfrm>
            <a:off x="276778" y="304438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89943" y="490057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89948" y="5395861"/>
            <a:ext cx="2621295" cy="800219"/>
          </a:xfrm>
          <a:prstGeom prst="rect">
            <a:avLst/>
          </a:prstGeom>
        </p:spPr>
        <p:txBody>
          <a:bodyPr wrap="square">
            <a:spAutoFit/>
          </a:bodyPr>
          <a:lstStyle/>
          <a:p>
            <a:pPr algn="ctr"/>
            <a:r>
              <a:rPr lang="en-US" sz="2800" dirty="0" smtClean="0">
                <a:latin typeface="Helvetica Neue Light"/>
                <a:cs typeface="Helvetica Neue Light"/>
              </a:rPr>
              <a:t>CASGC</a:t>
            </a:r>
          </a:p>
          <a:p>
            <a:pPr algn="ctr"/>
            <a:r>
              <a:rPr lang="en-US" dirty="0" smtClean="0">
                <a:latin typeface="Helvetica Neue Light"/>
                <a:cs typeface="Helvetica Neue Light"/>
              </a:rPr>
              <a:t>GC = garbage collection</a:t>
            </a:r>
            <a:endParaRPr lang="en-US" dirty="0">
              <a:latin typeface="Helvetica Neue Light"/>
              <a:cs typeface="Helvetica Neue Light"/>
            </a:endParaRPr>
          </a:p>
        </p:txBody>
      </p:sp>
      <p:sp>
        <p:nvSpPr>
          <p:cNvPr id="32" name="TextBox 31"/>
          <p:cNvSpPr txBox="1"/>
          <p:nvPr/>
        </p:nvSpPr>
        <p:spPr>
          <a:xfrm>
            <a:off x="3075289" y="4173231"/>
            <a:ext cx="6253911" cy="646331"/>
          </a:xfrm>
          <a:prstGeom prst="rect">
            <a:avLst/>
          </a:prstGeom>
          <a:noFill/>
        </p:spPr>
        <p:txBody>
          <a:bodyPr wrap="square" rtlCol="0">
            <a:spAutoFit/>
          </a:bodyPr>
          <a:lstStyle/>
          <a:p>
            <a:r>
              <a:rPr lang="en-US" dirty="0" smtClean="0">
                <a:latin typeface="Helvetica Neue Light"/>
                <a:cs typeface="Helvetica Neue Light"/>
              </a:rPr>
              <a:t>Good storage cost, but poor </a:t>
            </a:r>
            <a:r>
              <a:rPr lang="en-US" dirty="0" err="1" smtClean="0">
                <a:latin typeface="Helvetica Neue Light"/>
                <a:cs typeface="Helvetica Neue Light"/>
              </a:rPr>
              <a:t>liveness</a:t>
            </a:r>
            <a:r>
              <a:rPr lang="en-US" dirty="0" smtClean="0">
                <a:latin typeface="Helvetica Neue Light"/>
                <a:cs typeface="Helvetica Neue Light"/>
              </a:rPr>
              <a:t> conditions if too many clients fail</a:t>
            </a:r>
            <a:endParaRPr lang="en-US" dirty="0">
              <a:latin typeface="Helvetica Neue Light"/>
              <a:cs typeface="Helvetica Neue Light"/>
            </a:endParaRPr>
          </a:p>
        </p:txBody>
      </p:sp>
      <p:sp>
        <p:nvSpPr>
          <p:cNvPr id="33" name="TextBox 32"/>
          <p:cNvSpPr txBox="1"/>
          <p:nvPr/>
        </p:nvSpPr>
        <p:spPr>
          <a:xfrm>
            <a:off x="3126108" y="3487954"/>
            <a:ext cx="5069282" cy="646331"/>
          </a:xfrm>
          <a:prstGeom prst="rect">
            <a:avLst/>
          </a:prstGeom>
          <a:noFill/>
        </p:spPr>
        <p:txBody>
          <a:bodyPr wrap="square" rtlCol="0">
            <a:spAutoFit/>
          </a:bodyPr>
          <a:lstStyle/>
          <a:p>
            <a:r>
              <a:rPr lang="en-US" dirty="0" smtClean="0">
                <a:latin typeface="Helvetica Neue Light"/>
                <a:cs typeface="Helvetica Neue Light"/>
              </a:rPr>
              <a:t>Attempts to solve </a:t>
            </a:r>
            <a:r>
              <a:rPr lang="en-US" dirty="0">
                <a:latin typeface="Helvetica Neue Light"/>
                <a:cs typeface="Helvetica Neue Light"/>
              </a:rPr>
              <a:t>challenge of </a:t>
            </a:r>
            <a:r>
              <a:rPr lang="en-US" dirty="0" smtClean="0">
                <a:latin typeface="Helvetica Neue Light"/>
                <a:cs typeface="Helvetica Neue Light"/>
              </a:rPr>
              <a:t>discarding old versions</a:t>
            </a:r>
            <a:endParaRPr lang="en-US" dirty="0">
              <a:latin typeface="Helvetica Neue Light"/>
              <a:cs typeface="Helvetica Neue Light"/>
            </a:endParaRPr>
          </a:p>
        </p:txBody>
      </p:sp>
      <p:sp>
        <p:nvSpPr>
          <p:cNvPr id="16" name="Rectangle 15"/>
          <p:cNvSpPr/>
          <p:nvPr/>
        </p:nvSpPr>
        <p:spPr>
          <a:xfrm>
            <a:off x="-54914" y="3044382"/>
            <a:ext cx="9128125" cy="3813617"/>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2546470"/>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0713"/>
            <a:ext cx="9144000" cy="1569660"/>
          </a:xfrm>
          <a:prstGeom prst="rect">
            <a:avLst/>
          </a:prstGeom>
          <a:noFill/>
        </p:spPr>
        <p:txBody>
          <a:bodyPr wrap="square" rtlCol="0">
            <a:spAutoFit/>
          </a:bodyPr>
          <a:lstStyle/>
          <a:p>
            <a:pPr algn="ctr"/>
            <a:r>
              <a:rPr lang="en-US" sz="3600" dirty="0" smtClean="0">
                <a:latin typeface="Helvetica Neue Light"/>
                <a:cs typeface="Helvetica Neue Light"/>
              </a:rPr>
              <a:t>Coded Atomic Storage (CAS) </a:t>
            </a:r>
          </a:p>
          <a:p>
            <a:pPr algn="ctr"/>
            <a:r>
              <a:rPr lang="en-US" sz="2400" dirty="0" smtClean="0">
                <a:solidFill>
                  <a:srgbClr val="000000"/>
                </a:solidFill>
                <a:latin typeface="Helvetica Neue Light"/>
                <a:cs typeface="Helvetica Neue Light"/>
              </a:rPr>
              <a:t>solves </a:t>
            </a:r>
            <a:r>
              <a:rPr lang="en-US" sz="2400" dirty="0">
                <a:solidFill>
                  <a:srgbClr val="000000"/>
                </a:solidFill>
                <a:latin typeface="Helvetica Neue Light"/>
                <a:cs typeface="Helvetica Neue Light"/>
              </a:rPr>
              <a:t>challenge of only revealing completed writes to readers</a:t>
            </a:r>
          </a:p>
          <a:p>
            <a:endParaRPr lang="en-US" sz="3600" dirty="0">
              <a:latin typeface="Helvetica Neue Light"/>
              <a:cs typeface="Helvetica Neue Light"/>
            </a:endParaRPr>
          </a:p>
        </p:txBody>
      </p:sp>
      <p:sp>
        <p:nvSpPr>
          <p:cNvPr id="5" name="TextBox 4"/>
          <p:cNvSpPr txBox="1"/>
          <p:nvPr/>
        </p:nvSpPr>
        <p:spPr>
          <a:xfrm>
            <a:off x="226338" y="1609046"/>
            <a:ext cx="8917662" cy="6278641"/>
          </a:xfrm>
          <a:prstGeom prst="rect">
            <a:avLst/>
          </a:prstGeom>
          <a:noFill/>
        </p:spPr>
        <p:txBody>
          <a:bodyPr wrap="square" rtlCol="0">
            <a:spAutoFit/>
          </a:bodyPr>
          <a:lstStyle/>
          <a:p>
            <a:endParaRPr lang="en-US" sz="2400" dirty="0">
              <a:solidFill>
                <a:srgbClr val="000000"/>
              </a:solidFill>
              <a:latin typeface="Helvetica Neue Light"/>
              <a:cs typeface="Helvetica Neue Light"/>
            </a:endParaRPr>
          </a:p>
          <a:p>
            <a:pPr marL="342900" indent="-342900">
              <a:buFont typeface="Arial"/>
              <a:buChar char="•"/>
            </a:pPr>
            <a:r>
              <a:rPr lang="en-US" sz="2400" dirty="0" smtClean="0">
                <a:latin typeface="Helvetica Neue Light"/>
                <a:cs typeface="Helvetica Neue Light"/>
              </a:rPr>
              <a:t>N servers, f failures.</a:t>
            </a:r>
          </a:p>
          <a:p>
            <a:pPr marL="342900" indent="-342900">
              <a:buFont typeface="Arial"/>
              <a:buChar char="•"/>
            </a:pPr>
            <a:r>
              <a:rPr lang="en-US" sz="2400" dirty="0" smtClean="0">
                <a:latin typeface="Helvetica Neue Light"/>
                <a:cs typeface="Helvetica Neue Light"/>
              </a:rPr>
              <a:t>Use MDS code of dimension k, where k is no bigger than       (N-k)/2.</a:t>
            </a:r>
          </a:p>
          <a:p>
            <a:pPr marL="342900" indent="-342900">
              <a:buFont typeface="Arial"/>
              <a:buChar char="•"/>
            </a:pPr>
            <a:r>
              <a:rPr lang="en-US" sz="2400" dirty="0" smtClean="0">
                <a:latin typeface="Helvetica Neue Light"/>
                <a:cs typeface="Helvetica Neue Light"/>
              </a:rPr>
              <a:t>Every </a:t>
            </a:r>
            <a:r>
              <a:rPr lang="en-US" sz="2400" dirty="0">
                <a:latin typeface="Helvetica Neue Light"/>
                <a:cs typeface="Helvetica Neue Light"/>
              </a:rPr>
              <a:t>set </a:t>
            </a:r>
            <a:r>
              <a:rPr lang="en-US" sz="2400" dirty="0" smtClean="0">
                <a:latin typeface="Helvetica Neue Light"/>
                <a:cs typeface="Helvetica Neue Light"/>
              </a:rPr>
              <a:t>of at least </a:t>
            </a:r>
            <a:r>
              <a:rPr lang="en-US" sz="2400" dirty="0">
                <a:latin typeface="Helvetica Neue Light"/>
                <a:cs typeface="Helvetica Neue Light"/>
              </a:rPr>
              <a:t>(</a:t>
            </a:r>
            <a:r>
              <a:rPr lang="en-US" sz="2400" dirty="0" err="1">
                <a:latin typeface="Helvetica Neue Light"/>
                <a:cs typeface="Helvetica Neue Light"/>
              </a:rPr>
              <a:t>N+k</a:t>
            </a:r>
            <a:r>
              <a:rPr lang="en-US" sz="2400" dirty="0">
                <a:latin typeface="Helvetica Neue Light"/>
                <a:cs typeface="Helvetica Neue Light"/>
              </a:rPr>
              <a:t>)/2 </a:t>
            </a:r>
            <a:r>
              <a:rPr lang="en-US" sz="2400" dirty="0" smtClean="0">
                <a:latin typeface="Helvetica Neue Light"/>
                <a:cs typeface="Helvetica Neue Light"/>
              </a:rPr>
              <a:t>server nodes is referred to as a “quorum set”. Note that any two quorum sets intersect in at least k nodes.</a:t>
            </a:r>
            <a:endParaRPr lang="en-US" sz="3200" dirty="0" smtClean="0">
              <a:latin typeface="Helvetica Neue Light"/>
              <a:cs typeface="Helvetica Neue Light"/>
            </a:endParaRPr>
          </a:p>
          <a:p>
            <a:pPr marL="342900" indent="-342900">
              <a:buFont typeface="Arial"/>
              <a:buChar char="•"/>
            </a:pPr>
            <a:r>
              <a:rPr lang="en-US" sz="2400" dirty="0" smtClean="0">
                <a:latin typeface="Helvetica Neue Light"/>
                <a:cs typeface="Helvetica Neue Light"/>
              </a:rPr>
              <a:t>Additional </a:t>
            </a:r>
            <a:r>
              <a:rPr lang="en-US" sz="2400" dirty="0">
                <a:latin typeface="Helvetica Neue Light"/>
                <a:cs typeface="Helvetica Neue Light"/>
              </a:rPr>
              <a:t>“fin” label at servers, </a:t>
            </a:r>
          </a:p>
          <a:p>
            <a:pPr marL="800100" lvl="1" indent="-342900">
              <a:buFont typeface="Arial"/>
              <a:buChar char="•"/>
            </a:pPr>
            <a:r>
              <a:rPr lang="en-US" dirty="0">
                <a:latin typeface="Helvetica Neue Light"/>
                <a:cs typeface="Helvetica Neue Light"/>
              </a:rPr>
              <a:t>indicates that a sufficient number of versions are </a:t>
            </a:r>
            <a:r>
              <a:rPr lang="en-US" dirty="0" smtClean="0">
                <a:latin typeface="Helvetica Neue Light"/>
                <a:cs typeface="Helvetica Neue Light"/>
              </a:rPr>
              <a:t>propagated</a:t>
            </a:r>
          </a:p>
          <a:p>
            <a:pPr marL="800100" lvl="1" indent="-342900">
              <a:buFont typeface="Arial"/>
              <a:buChar char="•"/>
            </a:pPr>
            <a:endParaRPr lang="en-US" dirty="0">
              <a:latin typeface="Helvetica Neue Light"/>
              <a:cs typeface="Helvetica Neue Light"/>
            </a:endParaRPr>
          </a:p>
          <a:p>
            <a:endParaRPr lang="en-US" sz="2400" dirty="0" smtClean="0">
              <a:solidFill>
                <a:srgbClr val="000000"/>
              </a:solidFill>
              <a:latin typeface="Helvetica Neue Light"/>
              <a:cs typeface="Helvetica Neue Light"/>
            </a:endParaRPr>
          </a:p>
          <a:p>
            <a:pPr marL="342900" indent="-342900">
              <a:buFont typeface="Arial"/>
              <a:buChar char="•"/>
            </a:pPr>
            <a:r>
              <a:rPr lang="en-US" sz="2400" dirty="0" smtClean="0">
                <a:solidFill>
                  <a:schemeClr val="bg1"/>
                </a:solidFill>
                <a:latin typeface="Helvetica Neue Light"/>
                <a:cs typeface="Helvetica Neue Light"/>
              </a:rPr>
              <a:t>Additional write phase</a:t>
            </a:r>
          </a:p>
          <a:p>
            <a:pPr marL="800100" lvl="1" indent="-342900">
              <a:buFont typeface="Arial"/>
              <a:buChar char="•"/>
            </a:pPr>
            <a:r>
              <a:rPr lang="en-US" dirty="0" smtClean="0">
                <a:solidFill>
                  <a:schemeClr val="bg1"/>
                </a:solidFill>
                <a:latin typeface="Helvetica Neue Light"/>
                <a:cs typeface="Helvetica Neue Light"/>
              </a:rPr>
              <a:t>Tells the servers that elements have been propagated to a quorum</a:t>
            </a:r>
          </a:p>
          <a:p>
            <a:endParaRPr lang="en-US" sz="2400" dirty="0" smtClean="0">
              <a:solidFill>
                <a:schemeClr val="bg1"/>
              </a:solidFill>
              <a:latin typeface="Helvetica Neue Light"/>
              <a:cs typeface="Helvetica Neue Light"/>
            </a:endParaRPr>
          </a:p>
          <a:p>
            <a:pPr marL="342900" indent="-342900">
              <a:buFont typeface="Arial"/>
              <a:buChar char="•"/>
            </a:pPr>
            <a:r>
              <a:rPr lang="en-US" sz="2400" dirty="0" smtClean="0">
                <a:solidFill>
                  <a:schemeClr val="bg1"/>
                </a:solidFill>
                <a:latin typeface="Helvetica Neue Light"/>
                <a:cs typeface="Helvetica Neue Light"/>
              </a:rPr>
              <a:t> Servers store all the history</a:t>
            </a:r>
          </a:p>
          <a:p>
            <a:pPr marL="800100" lvl="1" indent="-342900">
              <a:buFont typeface="Arial"/>
              <a:buChar char="•"/>
            </a:pPr>
            <a:r>
              <a:rPr lang="en-US" dirty="0" smtClean="0">
                <a:solidFill>
                  <a:schemeClr val="bg1"/>
                </a:solidFill>
                <a:latin typeface="Helvetica Neue Light"/>
                <a:cs typeface="Helvetica Neue Light"/>
              </a:rPr>
              <a:t>Infinite storage cost (solved in CASGC)</a:t>
            </a:r>
          </a:p>
          <a:p>
            <a:pPr lvl="1"/>
            <a:endParaRPr lang="en-US" sz="2400" dirty="0">
              <a:solidFill>
                <a:srgbClr val="000000"/>
              </a:solidFill>
              <a:latin typeface="Helvetica Neue Light"/>
              <a:cs typeface="Helvetica Neue Light"/>
            </a:endParaRPr>
          </a:p>
          <a:p>
            <a:pPr marL="342900" indent="-342900">
              <a:buFont typeface="Arial"/>
              <a:buChar char="•"/>
            </a:pPr>
            <a:endParaRPr lang="en-US" dirty="0">
              <a:solidFill>
                <a:srgbClr val="000000"/>
              </a:solidFill>
              <a:latin typeface="Helvetica Neue Light"/>
              <a:cs typeface="Helvetica Neue Light"/>
            </a:endParaRPr>
          </a:p>
        </p:txBody>
      </p:sp>
    </p:spTree>
    <p:extLst>
      <p:ext uri="{BB962C8B-B14F-4D97-AF65-F5344CB8AC3E}">
        <p14:creationId xmlns:p14="http://schemas.microsoft.com/office/powerpoint/2010/main" val="3536424952"/>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a:xfrm>
            <a:off x="6553200" y="6061510"/>
            <a:ext cx="2133600" cy="365125"/>
          </a:xfrm>
        </p:spPr>
        <p:txBody>
          <a:bodyPr/>
          <a:lstStyle/>
          <a:p>
            <a:fld id="{2BAAB71D-D585-B642-9E27-EE5DC697D035}" type="slidenum">
              <a:rPr lang="en-US" smtClean="0"/>
              <a:t>179</a:t>
            </a:fld>
            <a:endParaRPr lang="en-US"/>
          </a:p>
        </p:txBody>
      </p:sp>
      <p:pic>
        <p:nvPicPr>
          <p:cNvPr id="414" name="Picture 413"/>
          <p:cNvPicPr>
            <a:picLocks noChangeAspect="1"/>
          </p:cNvPicPr>
          <p:nvPr/>
        </p:nvPicPr>
        <p:blipFill>
          <a:blip r:embed="rId2"/>
          <a:stretch>
            <a:fillRect/>
          </a:stretch>
        </p:blipFill>
        <p:spPr>
          <a:xfrm>
            <a:off x="2724150" y="844988"/>
            <a:ext cx="711200" cy="685800"/>
          </a:xfrm>
          <a:prstGeom prst="rect">
            <a:avLst/>
          </a:prstGeom>
          <a:ln>
            <a:noFill/>
            <a:prstDash val="dot"/>
            <a:headEnd type="arrow"/>
            <a:tailEnd type="arrow"/>
          </a:ln>
        </p:spPr>
      </p:pic>
      <p:pic>
        <p:nvPicPr>
          <p:cNvPr id="415" name="Picture 414"/>
          <p:cNvPicPr>
            <a:picLocks noChangeAspect="1"/>
          </p:cNvPicPr>
          <p:nvPr/>
        </p:nvPicPr>
        <p:blipFill>
          <a:blip r:embed="rId2"/>
          <a:stretch>
            <a:fillRect/>
          </a:stretch>
        </p:blipFill>
        <p:spPr>
          <a:xfrm>
            <a:off x="4479925" y="844988"/>
            <a:ext cx="711200" cy="685800"/>
          </a:xfrm>
          <a:prstGeom prst="rect">
            <a:avLst/>
          </a:prstGeom>
          <a:ln>
            <a:noFill/>
            <a:prstDash val="dot"/>
            <a:headEnd type="arrow"/>
            <a:tailEnd type="arrow"/>
          </a:ln>
        </p:spPr>
      </p:pic>
      <p:pic>
        <p:nvPicPr>
          <p:cNvPr id="416" name="Picture 415"/>
          <p:cNvPicPr>
            <a:picLocks noChangeAspect="1"/>
          </p:cNvPicPr>
          <p:nvPr/>
        </p:nvPicPr>
        <p:blipFill>
          <a:blip r:embed="rId2"/>
          <a:stretch>
            <a:fillRect/>
          </a:stretch>
        </p:blipFill>
        <p:spPr>
          <a:xfrm>
            <a:off x="6489700" y="997388"/>
            <a:ext cx="711200" cy="685800"/>
          </a:xfrm>
          <a:prstGeom prst="rect">
            <a:avLst/>
          </a:prstGeom>
          <a:ln w="3175" cmpd="sng">
            <a:noFill/>
            <a:prstDash val="dot"/>
            <a:headEnd type="arrow"/>
            <a:tailEnd type="arrow"/>
          </a:ln>
        </p:spPr>
      </p:pic>
      <p:pic>
        <p:nvPicPr>
          <p:cNvPr id="417" name="Picture 416"/>
          <p:cNvPicPr>
            <a:picLocks noChangeAspect="1"/>
          </p:cNvPicPr>
          <p:nvPr/>
        </p:nvPicPr>
        <p:blipFill>
          <a:blip r:embed="rId2"/>
          <a:stretch>
            <a:fillRect/>
          </a:stretch>
        </p:blipFill>
        <p:spPr>
          <a:xfrm>
            <a:off x="2724150" y="2426138"/>
            <a:ext cx="711200" cy="685800"/>
          </a:xfrm>
          <a:prstGeom prst="rect">
            <a:avLst/>
          </a:prstGeom>
          <a:ln>
            <a:noFill/>
            <a:prstDash val="dot"/>
            <a:headEnd type="arrow"/>
            <a:tailEnd type="arrow"/>
          </a:ln>
        </p:spPr>
      </p:pic>
      <p:pic>
        <p:nvPicPr>
          <p:cNvPr id="418" name="Picture 417"/>
          <p:cNvPicPr>
            <a:picLocks noChangeAspect="1"/>
          </p:cNvPicPr>
          <p:nvPr/>
        </p:nvPicPr>
        <p:blipFill>
          <a:blip r:embed="rId2"/>
          <a:stretch>
            <a:fillRect/>
          </a:stretch>
        </p:blipFill>
        <p:spPr>
          <a:xfrm>
            <a:off x="4479925" y="2578538"/>
            <a:ext cx="711200" cy="685800"/>
          </a:xfrm>
          <a:prstGeom prst="rect">
            <a:avLst/>
          </a:prstGeom>
          <a:ln>
            <a:noFill/>
            <a:prstDash val="dot"/>
            <a:headEnd type="arrow"/>
            <a:tailEnd type="arrow"/>
          </a:ln>
        </p:spPr>
      </p:pic>
      <p:pic>
        <p:nvPicPr>
          <p:cNvPr id="419" name="Picture 418"/>
          <p:cNvPicPr>
            <a:picLocks noChangeAspect="1"/>
          </p:cNvPicPr>
          <p:nvPr/>
        </p:nvPicPr>
        <p:blipFill>
          <a:blip r:embed="rId2"/>
          <a:stretch>
            <a:fillRect/>
          </a:stretch>
        </p:blipFill>
        <p:spPr>
          <a:xfrm>
            <a:off x="6489700" y="2657913"/>
            <a:ext cx="711200" cy="685800"/>
          </a:xfrm>
          <a:prstGeom prst="rect">
            <a:avLst/>
          </a:prstGeom>
          <a:ln w="3175" cmpd="sng">
            <a:noFill/>
            <a:prstDash val="dot"/>
            <a:headEnd type="arrow"/>
            <a:tailEnd type="arrow"/>
          </a:ln>
        </p:spPr>
      </p:pic>
      <p:pic>
        <p:nvPicPr>
          <p:cNvPr id="420" name="Picture 419"/>
          <p:cNvPicPr>
            <a:picLocks noChangeAspect="1"/>
          </p:cNvPicPr>
          <p:nvPr/>
        </p:nvPicPr>
        <p:blipFill>
          <a:blip r:embed="rId3"/>
          <a:stretch>
            <a:fillRect/>
          </a:stretch>
        </p:blipFill>
        <p:spPr>
          <a:xfrm>
            <a:off x="871490" y="2867463"/>
            <a:ext cx="793749" cy="793749"/>
          </a:xfrm>
          <a:prstGeom prst="rect">
            <a:avLst/>
          </a:prstGeom>
        </p:spPr>
      </p:pic>
      <p:pic>
        <p:nvPicPr>
          <p:cNvPr id="421" name="Picture 420"/>
          <p:cNvPicPr>
            <a:picLocks noChangeAspect="1"/>
          </p:cNvPicPr>
          <p:nvPr/>
        </p:nvPicPr>
        <p:blipFill>
          <a:blip r:embed="rId3"/>
          <a:stretch>
            <a:fillRect/>
          </a:stretch>
        </p:blipFill>
        <p:spPr>
          <a:xfrm>
            <a:off x="871490" y="358466"/>
            <a:ext cx="777553" cy="777553"/>
          </a:xfrm>
          <a:prstGeom prst="rect">
            <a:avLst/>
          </a:prstGeom>
        </p:spPr>
      </p:pic>
      <p:pic>
        <p:nvPicPr>
          <p:cNvPr id="422" name="Picture 421"/>
          <p:cNvPicPr>
            <a:picLocks noChangeAspect="1"/>
          </p:cNvPicPr>
          <p:nvPr/>
        </p:nvPicPr>
        <p:blipFill>
          <a:blip r:embed="rId3"/>
          <a:stretch>
            <a:fillRect/>
          </a:stretch>
        </p:blipFill>
        <p:spPr>
          <a:xfrm>
            <a:off x="7810289" y="208992"/>
            <a:ext cx="777553" cy="777553"/>
          </a:xfrm>
          <a:prstGeom prst="rect">
            <a:avLst/>
          </a:prstGeom>
        </p:spPr>
      </p:pic>
      <p:pic>
        <p:nvPicPr>
          <p:cNvPr id="423" name="Picture 422"/>
          <p:cNvPicPr>
            <a:picLocks noChangeAspect="1"/>
          </p:cNvPicPr>
          <p:nvPr/>
        </p:nvPicPr>
        <p:blipFill>
          <a:blip r:embed="rId3"/>
          <a:stretch>
            <a:fillRect/>
          </a:stretch>
        </p:blipFill>
        <p:spPr>
          <a:xfrm>
            <a:off x="7794093" y="2867463"/>
            <a:ext cx="793749" cy="793749"/>
          </a:xfrm>
          <a:prstGeom prst="rect">
            <a:avLst/>
          </a:prstGeom>
        </p:spPr>
      </p:pic>
      <p:cxnSp>
        <p:nvCxnSpPr>
          <p:cNvPr id="424" name="Straight Arrow Connector 423"/>
          <p:cNvCxnSpPr>
            <a:stCxn id="421" idx="3"/>
            <a:endCxn id="414" idx="1"/>
          </p:cNvCxnSpPr>
          <p:nvPr/>
        </p:nvCxnSpPr>
        <p:spPr>
          <a:xfrm>
            <a:off x="1649043" y="74724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5" name="Straight Arrow Connector 424"/>
          <p:cNvCxnSpPr>
            <a:stCxn id="421" idx="3"/>
            <a:endCxn id="417" idx="1"/>
          </p:cNvCxnSpPr>
          <p:nvPr/>
        </p:nvCxnSpPr>
        <p:spPr>
          <a:xfrm>
            <a:off x="1649043" y="74724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6" name="Straight Arrow Connector 425"/>
          <p:cNvCxnSpPr>
            <a:stCxn id="423" idx="1"/>
            <a:endCxn id="415" idx="2"/>
          </p:cNvCxnSpPr>
          <p:nvPr/>
        </p:nvCxnSpPr>
        <p:spPr>
          <a:xfrm flipH="1" flipV="1">
            <a:off x="4835525" y="153078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7" name="Straight Arrow Connector 426"/>
          <p:cNvCxnSpPr>
            <a:stCxn id="422" idx="1"/>
            <a:endCxn id="415" idx="3"/>
          </p:cNvCxnSpPr>
          <p:nvPr/>
        </p:nvCxnSpPr>
        <p:spPr>
          <a:xfrm flipH="1">
            <a:off x="5191125" y="59776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8" name="Straight Arrow Connector 427"/>
          <p:cNvCxnSpPr>
            <a:stCxn id="420" idx="3"/>
            <a:endCxn id="414" idx="2"/>
          </p:cNvCxnSpPr>
          <p:nvPr/>
        </p:nvCxnSpPr>
        <p:spPr>
          <a:xfrm flipV="1">
            <a:off x="1665239" y="153078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9" name="Straight Arrow Connector 428"/>
          <p:cNvCxnSpPr>
            <a:stCxn id="422" idx="1"/>
            <a:endCxn id="417" idx="3"/>
          </p:cNvCxnSpPr>
          <p:nvPr/>
        </p:nvCxnSpPr>
        <p:spPr>
          <a:xfrm flipH="1">
            <a:off x="3435350" y="59776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0" name="Straight Arrow Connector 429"/>
          <p:cNvCxnSpPr>
            <a:stCxn id="422" idx="1"/>
            <a:endCxn id="418" idx="3"/>
          </p:cNvCxnSpPr>
          <p:nvPr/>
        </p:nvCxnSpPr>
        <p:spPr>
          <a:xfrm flipH="1">
            <a:off x="5191125" y="59776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1" name="Straight Arrow Connector 430"/>
          <p:cNvCxnSpPr>
            <a:stCxn id="421" idx="3"/>
            <a:endCxn id="418" idx="0"/>
          </p:cNvCxnSpPr>
          <p:nvPr/>
        </p:nvCxnSpPr>
        <p:spPr>
          <a:xfrm>
            <a:off x="1649043" y="74724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a:stCxn id="422" idx="1"/>
            <a:endCxn id="419" idx="0"/>
          </p:cNvCxnSpPr>
          <p:nvPr/>
        </p:nvCxnSpPr>
        <p:spPr>
          <a:xfrm flipH="1">
            <a:off x="6845300" y="59776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3" name="Straight Arrow Connector 432"/>
          <p:cNvCxnSpPr/>
          <p:nvPr/>
        </p:nvCxnSpPr>
        <p:spPr>
          <a:xfrm>
            <a:off x="1665239" y="74724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4" name="Straight Arrow Connector 433"/>
          <p:cNvCxnSpPr>
            <a:stCxn id="423" idx="1"/>
            <a:endCxn id="417" idx="3"/>
          </p:cNvCxnSpPr>
          <p:nvPr/>
        </p:nvCxnSpPr>
        <p:spPr>
          <a:xfrm flipH="1" flipV="1">
            <a:off x="3435350" y="276903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23" idx="1"/>
            <a:endCxn id="418" idx="3"/>
          </p:cNvCxnSpPr>
          <p:nvPr/>
        </p:nvCxnSpPr>
        <p:spPr>
          <a:xfrm flipH="1" flipV="1">
            <a:off x="5191125" y="292143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23" idx="1"/>
            <a:endCxn id="416" idx="2"/>
          </p:cNvCxnSpPr>
          <p:nvPr/>
        </p:nvCxnSpPr>
        <p:spPr>
          <a:xfrm flipH="1" flipV="1">
            <a:off x="6845300" y="168318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23" idx="1"/>
            <a:endCxn id="414" idx="3"/>
          </p:cNvCxnSpPr>
          <p:nvPr/>
        </p:nvCxnSpPr>
        <p:spPr>
          <a:xfrm flipH="1" flipV="1">
            <a:off x="3435350" y="118788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20" idx="3"/>
            <a:endCxn id="415" idx="2"/>
          </p:cNvCxnSpPr>
          <p:nvPr/>
        </p:nvCxnSpPr>
        <p:spPr>
          <a:xfrm flipV="1">
            <a:off x="1665239" y="153078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20" idx="3"/>
            <a:endCxn id="416" idx="2"/>
          </p:cNvCxnSpPr>
          <p:nvPr/>
        </p:nvCxnSpPr>
        <p:spPr>
          <a:xfrm flipV="1">
            <a:off x="1665239" y="168318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20" idx="3"/>
            <a:endCxn id="418" idx="1"/>
          </p:cNvCxnSpPr>
          <p:nvPr/>
        </p:nvCxnSpPr>
        <p:spPr>
          <a:xfrm flipV="1">
            <a:off x="1665239" y="292143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41" name="TextBox 440"/>
          <p:cNvSpPr txBox="1"/>
          <p:nvPr/>
        </p:nvSpPr>
        <p:spPr>
          <a:xfrm>
            <a:off x="4111625" y="348341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42" name="Straight Arrow Connector 441"/>
          <p:cNvCxnSpPr>
            <a:stCxn id="421" idx="3"/>
            <a:endCxn id="415" idx="1"/>
          </p:cNvCxnSpPr>
          <p:nvPr/>
        </p:nvCxnSpPr>
        <p:spPr>
          <a:xfrm>
            <a:off x="1649043" y="74724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64" name="Straight Arrow Connector 463"/>
          <p:cNvCxnSpPr/>
          <p:nvPr/>
        </p:nvCxnSpPr>
        <p:spPr>
          <a:xfrm>
            <a:off x="1691296" y="826621"/>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68" name="TextBox 467"/>
          <p:cNvSpPr txBox="1"/>
          <p:nvPr/>
        </p:nvSpPr>
        <p:spPr>
          <a:xfrm>
            <a:off x="360123" y="188690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69" name="TextBox 468"/>
          <p:cNvSpPr txBox="1"/>
          <p:nvPr/>
        </p:nvSpPr>
        <p:spPr>
          <a:xfrm>
            <a:off x="7661181" y="181336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
        <p:nvSpPr>
          <p:cNvPr id="59" name="Rounded Rectangle 58"/>
          <p:cNvSpPr/>
          <p:nvPr/>
        </p:nvSpPr>
        <p:spPr>
          <a:xfrm>
            <a:off x="1821282" y="4306291"/>
            <a:ext cx="3369843" cy="1999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0" name="TextBox 59"/>
          <p:cNvSpPr txBox="1"/>
          <p:nvPr/>
        </p:nvSpPr>
        <p:spPr>
          <a:xfrm>
            <a:off x="550720" y="5079119"/>
            <a:ext cx="1014508" cy="369332"/>
          </a:xfrm>
          <a:prstGeom prst="rect">
            <a:avLst/>
          </a:prstGeom>
          <a:noFill/>
        </p:spPr>
        <p:txBody>
          <a:bodyPr wrap="none" rtlCol="0">
            <a:spAutoFit/>
          </a:bodyPr>
          <a:lstStyle/>
          <a:p>
            <a:r>
              <a:rPr lang="en-US" dirty="0" smtClean="0">
                <a:latin typeface="Helvetica Neue Light"/>
                <a:cs typeface="Helvetica Neue Light"/>
              </a:rPr>
              <a:t>Server 1</a:t>
            </a:r>
            <a:endParaRPr lang="en-US" dirty="0">
              <a:latin typeface="Helvetica Neue Light"/>
              <a:cs typeface="Helvetica Neue Light"/>
            </a:endParaRPr>
          </a:p>
        </p:txBody>
      </p:sp>
      <p:pic>
        <p:nvPicPr>
          <p:cNvPr id="61" name="Picture 60"/>
          <p:cNvPicPr>
            <a:picLocks noChangeAspect="1"/>
          </p:cNvPicPr>
          <p:nvPr/>
        </p:nvPicPr>
        <p:blipFill>
          <a:blip r:embed="rId4"/>
          <a:stretch>
            <a:fillRect/>
          </a:stretch>
        </p:blipFill>
        <p:spPr>
          <a:xfrm>
            <a:off x="2275237" y="4455969"/>
            <a:ext cx="2728097" cy="1621821"/>
          </a:xfrm>
          <a:prstGeom prst="rect">
            <a:avLst/>
          </a:prstGeom>
        </p:spPr>
      </p:pic>
      <p:sp>
        <p:nvSpPr>
          <p:cNvPr id="2" name="TextBox 1"/>
          <p:cNvSpPr txBox="1"/>
          <p:nvPr/>
        </p:nvSpPr>
        <p:spPr>
          <a:xfrm>
            <a:off x="5885272" y="4706193"/>
            <a:ext cx="184666" cy="369332"/>
          </a:xfrm>
          <a:prstGeom prst="rect">
            <a:avLst/>
          </a:prstGeom>
          <a:noFill/>
        </p:spPr>
        <p:txBody>
          <a:bodyPr wrap="none" rtlCol="0">
            <a:spAutoFit/>
          </a:bodyPr>
          <a:lstStyle/>
          <a:p>
            <a:endParaRPr lang="en-US" dirty="0"/>
          </a:p>
        </p:txBody>
      </p:sp>
      <p:sp>
        <p:nvSpPr>
          <p:cNvPr id="3" name="TextBox 2"/>
          <p:cNvSpPr txBox="1"/>
          <p:nvPr/>
        </p:nvSpPr>
        <p:spPr>
          <a:xfrm>
            <a:off x="5732032" y="5156320"/>
            <a:ext cx="2062061" cy="923330"/>
          </a:xfrm>
          <a:prstGeom prst="rect">
            <a:avLst/>
          </a:prstGeom>
          <a:noFill/>
        </p:spPr>
        <p:txBody>
          <a:bodyPr wrap="square" rtlCol="0">
            <a:spAutoFit/>
          </a:bodyPr>
          <a:lstStyle/>
          <a:p>
            <a:r>
              <a:rPr lang="en-US" dirty="0" smtClean="0">
                <a:latin typeface="Helvetica Neue Light"/>
                <a:cs typeface="Helvetica Neue Light"/>
              </a:rPr>
              <a:t>Has been propagated to a quorum</a:t>
            </a:r>
            <a:endParaRPr lang="en-US" dirty="0">
              <a:latin typeface="Helvetica Neue Light"/>
              <a:cs typeface="Helvetica Neue Light"/>
            </a:endParaRPr>
          </a:p>
        </p:txBody>
      </p:sp>
      <p:cxnSp>
        <p:nvCxnSpPr>
          <p:cNvPr id="5" name="Straight Arrow Connector 4"/>
          <p:cNvCxnSpPr>
            <a:stCxn id="3" idx="1"/>
          </p:cNvCxnSpPr>
          <p:nvPr/>
        </p:nvCxnSpPr>
        <p:spPr>
          <a:xfrm flipH="1">
            <a:off x="4275044" y="5617985"/>
            <a:ext cx="1456988" cy="346972"/>
          </a:xfrm>
          <a:prstGeom prst="straightConnector1">
            <a:avLst/>
          </a:prstGeom>
          <a:ln w="3175" cmpd="sng">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3" idx="1"/>
          </p:cNvCxnSpPr>
          <p:nvPr/>
        </p:nvCxnSpPr>
        <p:spPr>
          <a:xfrm flipH="1" flipV="1">
            <a:off x="4370746" y="4626812"/>
            <a:ext cx="1361286" cy="991173"/>
          </a:xfrm>
          <a:prstGeom prst="straightConnector1">
            <a:avLst/>
          </a:prstGeom>
          <a:ln w="3175" cmpd="sng">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2123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7976"/>
            <a:ext cx="8229600" cy="4398246"/>
          </a:xfrm>
        </p:spPr>
        <p:txBody>
          <a:bodyPr>
            <a:normAutofit fontScale="85000" lnSpcReduction="10000"/>
          </a:bodyPr>
          <a:lstStyle/>
          <a:p>
            <a:r>
              <a:rPr lang="en-US" sz="2400" u="sng" dirty="0" smtClean="0">
                <a:latin typeface="Helvetica Neue Light"/>
                <a:cs typeface="Helvetica Neue Light"/>
              </a:rPr>
              <a:t>Modeling assumptions</a:t>
            </a:r>
          </a:p>
          <a:p>
            <a:pPr marL="0" indent="0">
              <a:buNone/>
            </a:pPr>
            <a:r>
              <a:rPr lang="en-US" sz="2400" dirty="0" smtClean="0">
                <a:latin typeface="Helvetica Neue Light"/>
                <a:cs typeface="Helvetica Neue Light"/>
              </a:rPr>
              <a:t>	Unreliability</a:t>
            </a:r>
          </a:p>
          <a:p>
            <a:pPr marL="0" indent="0">
              <a:buNone/>
            </a:pPr>
            <a:r>
              <a:rPr lang="en-US" sz="2400" dirty="0" smtClean="0">
                <a:latin typeface="Helvetica Neue Light"/>
                <a:cs typeface="Helvetica Neue Light"/>
              </a:rPr>
              <a:t>	Asynchrony </a:t>
            </a:r>
          </a:p>
          <a:p>
            <a:pPr marL="0" indent="0">
              <a:buNone/>
            </a:pPr>
            <a:r>
              <a:rPr lang="en-US" sz="2400" dirty="0" smtClean="0">
                <a:latin typeface="Helvetica Neue Light"/>
                <a:cs typeface="Helvetica Neue Light"/>
              </a:rPr>
              <a:t>	Decentralized nature</a:t>
            </a:r>
          </a:p>
          <a:p>
            <a:endParaRPr lang="en-US" sz="2600" dirty="0">
              <a:latin typeface="Helvetica Neue Light"/>
              <a:cs typeface="Helvetica Neue Light"/>
            </a:endParaRPr>
          </a:p>
          <a:p>
            <a:r>
              <a:rPr lang="en-US" sz="2400" u="sng" dirty="0" smtClean="0">
                <a:latin typeface="Helvetica Neue Light"/>
                <a:cs typeface="Helvetica Neue Light"/>
              </a:rPr>
              <a:t>Requirements</a:t>
            </a:r>
          </a:p>
          <a:p>
            <a:pPr marL="0" indent="0">
              <a:buNone/>
            </a:pPr>
            <a:r>
              <a:rPr lang="en-US" sz="2400" dirty="0" smtClean="0">
                <a:latin typeface="Helvetica Neue Light"/>
                <a:cs typeface="Helvetica Neue Light"/>
              </a:rPr>
              <a:t>	Fault tolerance</a:t>
            </a:r>
            <a:endParaRPr lang="en-US" sz="2400" dirty="0">
              <a:latin typeface="Helvetica Neue Light"/>
              <a:cs typeface="Helvetica Neue Light"/>
            </a:endParaRPr>
          </a:p>
          <a:p>
            <a:pPr marL="0" indent="0">
              <a:buNone/>
            </a:pPr>
            <a:r>
              <a:rPr lang="en-US" sz="2400" dirty="0" smtClean="0">
                <a:latin typeface="Helvetica Neue Light"/>
                <a:cs typeface="Helvetica Neue Light"/>
              </a:rPr>
              <a:t>	Consistency: Service provided by system “looks as if centralized” despite  unreliability/asynchrony/decentralized nature of system</a:t>
            </a:r>
            <a:endParaRPr lang="en-US" sz="2000" dirty="0" smtClean="0">
              <a:latin typeface="Helvetica Neue Light"/>
              <a:cs typeface="Helvetica Neue Light"/>
            </a:endParaRPr>
          </a:p>
          <a:p>
            <a:pPr marL="457200" lvl="1" indent="0">
              <a:buNone/>
            </a:pPr>
            <a:endParaRPr lang="en-US" sz="2000" dirty="0">
              <a:latin typeface="Helvetica Neue Light"/>
              <a:cs typeface="Helvetica Neue Light"/>
            </a:endParaRPr>
          </a:p>
          <a:p>
            <a:r>
              <a:rPr lang="en-US" sz="2400" u="sng" dirty="0" smtClean="0">
                <a:latin typeface="Helvetica Neue Light"/>
                <a:cs typeface="Helvetica Neue Light"/>
              </a:rPr>
              <a:t>Consequences</a:t>
            </a:r>
          </a:p>
          <a:p>
            <a:pPr lvl="1"/>
            <a:r>
              <a:rPr lang="en-US" sz="2400" dirty="0">
                <a:latin typeface="Helvetica Neue Light"/>
                <a:cs typeface="Helvetica Neue Light"/>
              </a:rPr>
              <a:t>Simple-looking tasks </a:t>
            </a:r>
            <a:r>
              <a:rPr lang="en-US" sz="2400" dirty="0" smtClean="0">
                <a:latin typeface="Helvetica Neue Light"/>
                <a:cs typeface="Helvetica Neue Light"/>
              </a:rPr>
              <a:t>can be tricky or </a:t>
            </a:r>
            <a:r>
              <a:rPr lang="en-US" sz="2400" dirty="0" smtClean="0">
                <a:latin typeface="Helvetica Neue Light"/>
                <a:cs typeface="Helvetica Neue Light"/>
                <a:hlinkClick r:id="rId3" action="ppaction://hlinksldjump"/>
              </a:rPr>
              <a:t>sometimes even </a:t>
            </a:r>
            <a:r>
              <a:rPr lang="en-US" sz="2400" dirty="0">
                <a:latin typeface="Helvetica Neue Light"/>
                <a:cs typeface="Helvetica Neue Light"/>
                <a:hlinkClick r:id="rId3" action="ppaction://hlinksldjump"/>
              </a:rPr>
              <a:t>impossible</a:t>
            </a:r>
            <a:r>
              <a:rPr lang="en-US" sz="2400" dirty="0">
                <a:latin typeface="Helvetica Neue Light"/>
                <a:cs typeface="Helvetica Neue Light"/>
              </a:rPr>
              <a:t>.</a:t>
            </a:r>
          </a:p>
          <a:p>
            <a:pPr lvl="1"/>
            <a:r>
              <a:rPr lang="en-US" sz="2400" dirty="0">
                <a:latin typeface="Helvetica Neue Light"/>
                <a:cs typeface="Helvetica Neue Light"/>
              </a:rPr>
              <a:t>Careful algorithm design, non-trivial correctness </a:t>
            </a:r>
            <a:r>
              <a:rPr lang="en-US" sz="2400" dirty="0" smtClean="0">
                <a:latin typeface="Helvetica Neue Light"/>
                <a:cs typeface="Helvetica Neue Light"/>
              </a:rPr>
              <a:t>proofs</a:t>
            </a:r>
            <a:endParaRPr lang="en-US" sz="2400" dirty="0">
              <a:latin typeface="Helvetica Neue Light"/>
              <a:cs typeface="Helvetica Neue Light"/>
            </a:endParaRPr>
          </a:p>
        </p:txBody>
      </p:sp>
      <p:sp>
        <p:nvSpPr>
          <p:cNvPr id="2" name="TextBox 1"/>
          <p:cNvSpPr txBox="1"/>
          <p:nvPr/>
        </p:nvSpPr>
        <p:spPr>
          <a:xfrm>
            <a:off x="225778" y="5065890"/>
            <a:ext cx="8918222" cy="1200328"/>
          </a:xfrm>
          <a:prstGeom prst="rect">
            <a:avLst/>
          </a:prstGeom>
          <a:noFill/>
        </p:spPr>
        <p:txBody>
          <a:bodyPr wrap="square" rtlCol="0">
            <a:spAutoFit/>
          </a:bodyPr>
          <a:lstStyle/>
          <a:p>
            <a:endParaRPr lang="en-US" sz="2400" dirty="0" smtClean="0">
              <a:latin typeface="Helvetica Neue Light"/>
              <a:cs typeface="Helvetica Neue Light"/>
            </a:endParaRPr>
          </a:p>
          <a:p>
            <a:endParaRPr lang="en-US" sz="2400" dirty="0" smtClean="0"/>
          </a:p>
          <a:p>
            <a:endParaRPr lang="en-US" sz="2400" dirty="0"/>
          </a:p>
        </p:txBody>
      </p:sp>
      <p:sp>
        <p:nvSpPr>
          <p:cNvPr id="5" name="TextBox 4"/>
          <p:cNvSpPr txBox="1"/>
          <p:nvPr/>
        </p:nvSpPr>
        <p:spPr>
          <a:xfrm>
            <a:off x="0" y="10306"/>
            <a:ext cx="9431012" cy="954107"/>
          </a:xfrm>
          <a:prstGeom prst="rect">
            <a:avLst/>
          </a:prstGeom>
          <a:noFill/>
        </p:spPr>
        <p:txBody>
          <a:bodyPr wrap="square" rtlCol="0">
            <a:spAutoFit/>
          </a:bodyPr>
          <a:lstStyle/>
          <a:p>
            <a:r>
              <a:rPr lang="en-US" sz="2800" dirty="0" smtClean="0">
                <a:latin typeface="Helvetica Neue Light"/>
                <a:cs typeface="Helvetica Neue Light"/>
              </a:rPr>
              <a:t>Distributed Algorithms: Central </a:t>
            </a:r>
            <a:r>
              <a:rPr lang="en-US" sz="2800" dirty="0">
                <a:latin typeface="Helvetica Neue Light"/>
                <a:cs typeface="Helvetica Neue Light"/>
              </a:rPr>
              <a:t>assumptions and </a:t>
            </a:r>
            <a:r>
              <a:rPr lang="en-US" sz="2800" dirty="0" smtClean="0">
                <a:latin typeface="Helvetica Neue Light"/>
                <a:cs typeface="Helvetica Neue Light"/>
              </a:rPr>
              <a:t>requirements</a:t>
            </a:r>
            <a:endParaRPr lang="en-US" sz="2800" dirty="0">
              <a:latin typeface="Helvetica Neue Light"/>
              <a:cs typeface="Helvetica Neue Light"/>
            </a:endParaRPr>
          </a:p>
        </p:txBody>
      </p:sp>
    </p:spTree>
    <p:extLst>
      <p:ext uri="{BB962C8B-B14F-4D97-AF65-F5344CB8AC3E}">
        <p14:creationId xmlns:p14="http://schemas.microsoft.com/office/powerpoint/2010/main" val="3711377489"/>
      </p:ext>
    </p:extLst>
  </p:cSld>
  <p:clrMapOvr>
    <a:masterClrMapping/>
  </p:clrMapOvr>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37" y="240713"/>
            <a:ext cx="4019049" cy="523220"/>
          </a:xfrm>
          <a:prstGeom prst="rect">
            <a:avLst/>
          </a:prstGeom>
          <a:noFill/>
        </p:spPr>
        <p:txBody>
          <a:bodyPr wrap="none" rtlCol="0">
            <a:spAutoFit/>
          </a:bodyPr>
          <a:lstStyle/>
          <a:p>
            <a:r>
              <a:rPr lang="en-US" sz="2800" dirty="0" smtClean="0">
                <a:latin typeface="Helvetica Neue Light"/>
                <a:cs typeface="Helvetica Neue Light"/>
              </a:rPr>
              <a:t>CAS – Protocol overview</a:t>
            </a:r>
            <a:endParaRPr lang="en-US" sz="2800" dirty="0">
              <a:latin typeface="Helvetica Neue Light"/>
              <a:cs typeface="Helvetica Neue Light"/>
            </a:endParaRPr>
          </a:p>
        </p:txBody>
      </p:sp>
      <p:sp>
        <p:nvSpPr>
          <p:cNvPr id="5" name="TextBox 4"/>
          <p:cNvSpPr txBox="1"/>
          <p:nvPr/>
        </p:nvSpPr>
        <p:spPr>
          <a:xfrm>
            <a:off x="226338" y="1408772"/>
            <a:ext cx="8917662" cy="4801315"/>
          </a:xfrm>
          <a:prstGeom prst="rect">
            <a:avLst/>
          </a:prstGeom>
          <a:noFill/>
        </p:spPr>
        <p:txBody>
          <a:bodyPr wrap="square" rtlCol="0">
            <a:spAutoFit/>
          </a:bodyPr>
          <a:lstStyle/>
          <a:p>
            <a:r>
              <a:rPr lang="en-US" dirty="0" smtClean="0">
                <a:solidFill>
                  <a:srgbClr val="000000"/>
                </a:solidFill>
                <a:latin typeface="Helvetica Neue Light"/>
                <a:cs typeface="Helvetica Neue Light"/>
              </a:rPr>
              <a:t>Write:</a:t>
            </a:r>
          </a:p>
          <a:p>
            <a:r>
              <a:rPr lang="en-US" dirty="0" smtClean="0">
                <a:solidFill>
                  <a:srgbClr val="000000"/>
                </a:solidFill>
                <a:latin typeface="Helvetica Neue Light"/>
                <a:cs typeface="Helvetica Neue Light"/>
              </a:rPr>
              <a:t>Acquire latest tag; </a:t>
            </a:r>
            <a:r>
              <a:rPr lang="en-US" dirty="0">
                <a:solidFill>
                  <a:schemeClr val="bg1">
                    <a:lumMod val="85000"/>
                  </a:schemeClr>
                </a:solidFill>
                <a:latin typeface="Helvetica Neue Light"/>
                <a:cs typeface="Helvetica Neue Light"/>
              </a:rPr>
              <a:t>s</a:t>
            </a:r>
            <a:r>
              <a:rPr lang="en-US" dirty="0" smtClean="0">
                <a:solidFill>
                  <a:schemeClr val="bg1">
                    <a:lumMod val="85000"/>
                  </a:schemeClr>
                </a:solidFill>
                <a:latin typeface="Helvetica Neue Light"/>
                <a:cs typeface="Helvetica Neue Light"/>
              </a:rPr>
              <a:t>end tag and coded element to every server; </a:t>
            </a:r>
          </a:p>
          <a:p>
            <a:r>
              <a:rPr lang="en-US" dirty="0">
                <a:solidFill>
                  <a:schemeClr val="bg1">
                    <a:lumMod val="85000"/>
                  </a:schemeClr>
                </a:solidFill>
                <a:latin typeface="Helvetica Neue Light"/>
                <a:cs typeface="Helvetica Neue Light"/>
              </a:rPr>
              <a:t>S</a:t>
            </a:r>
            <a:r>
              <a:rPr lang="en-US" dirty="0" smtClean="0">
                <a:solidFill>
                  <a:schemeClr val="bg1">
                    <a:lumMod val="85000"/>
                  </a:schemeClr>
                </a:solidFill>
                <a:latin typeface="Helvetica Neue Light"/>
                <a:cs typeface="Helvetica Neue Light"/>
              </a:rPr>
              <a:t>end </a:t>
            </a:r>
            <a:r>
              <a:rPr lang="en-US" i="1" dirty="0" smtClean="0">
                <a:solidFill>
                  <a:schemeClr val="bg1">
                    <a:lumMod val="85000"/>
                  </a:schemeClr>
                </a:solidFill>
                <a:latin typeface="Helvetica Neue Light"/>
                <a:cs typeface="Helvetica Neue Light"/>
              </a:rPr>
              <a:t>finalize</a:t>
            </a:r>
            <a:r>
              <a:rPr lang="en-US" dirty="0" smtClean="0">
                <a:solidFill>
                  <a:schemeClr val="bg1">
                    <a:lumMod val="85000"/>
                  </a:schemeClr>
                </a:solidFill>
                <a:latin typeface="Helvetica Neue Light"/>
                <a:cs typeface="Helvetica Neue Light"/>
              </a:rPr>
              <a:t> message after getting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 </a:t>
            </a:r>
          </a:p>
          <a:p>
            <a:r>
              <a:rPr lang="en-US" dirty="0">
                <a:solidFill>
                  <a:schemeClr val="bg1">
                    <a:lumMod val="85000"/>
                  </a:schemeClr>
                </a:solidFill>
                <a:latin typeface="Helvetica Neue Light"/>
                <a:cs typeface="Helvetica Neue Light"/>
              </a:rPr>
              <a:t>R</a:t>
            </a:r>
            <a:r>
              <a:rPr lang="en-US" dirty="0" smtClean="0">
                <a:solidFill>
                  <a:schemeClr val="bg1">
                    <a:lumMod val="85000"/>
                  </a:schemeClr>
                </a:solidFill>
                <a:latin typeface="Helvetica Neue Light"/>
                <a:cs typeface="Helvetica Neue Light"/>
              </a:rPr>
              <a:t>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Read: </a:t>
            </a:r>
          </a:p>
          <a:p>
            <a:r>
              <a:rPr lang="en-US" dirty="0" smtClean="0">
                <a:solidFill>
                  <a:srgbClr val="D9D9D9"/>
                </a:solidFill>
                <a:latin typeface="Helvetica Neue Light"/>
                <a:cs typeface="Helvetica Neue Light"/>
              </a:rPr>
              <a:t>Send read query; wait for tags from a quorum;</a:t>
            </a:r>
          </a:p>
          <a:p>
            <a:r>
              <a:rPr lang="en-US" dirty="0" smtClean="0">
                <a:solidFill>
                  <a:srgbClr val="D9D9D9"/>
                </a:solidFill>
                <a:latin typeface="Helvetica Neue Light"/>
                <a:cs typeface="Helvetica Neue Light"/>
              </a:rPr>
              <a:t>Send request with latest tag to servers; </a:t>
            </a:r>
          </a:p>
          <a:p>
            <a:r>
              <a:rPr lang="en-US" dirty="0">
                <a:solidFill>
                  <a:srgbClr val="D9D9D9"/>
                </a:solidFill>
                <a:latin typeface="Helvetica Neue Light"/>
                <a:cs typeface="Helvetica Neue Light"/>
              </a:rPr>
              <a:t>D</a:t>
            </a:r>
            <a:r>
              <a:rPr lang="en-US" dirty="0" smtClean="0">
                <a:solidFill>
                  <a:srgbClr val="D9D9D9"/>
                </a:solidFill>
                <a:latin typeface="Helvetica Neue Light"/>
                <a:cs typeface="Helvetica Neue Light"/>
              </a:rPr>
              <a:t>ecode value after receiving coded elements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Servers:</a:t>
            </a:r>
          </a:p>
          <a:p>
            <a:r>
              <a:rPr lang="en-US" dirty="0" smtClean="0">
                <a:solidFill>
                  <a:srgbClr val="D9D9D9"/>
                </a:solidFill>
                <a:latin typeface="Helvetica Neue Light"/>
                <a:cs typeface="Helvetica Neue Light"/>
              </a:rPr>
              <a:t>Store the coded element; send ack. </a:t>
            </a:r>
          </a:p>
          <a:p>
            <a:r>
              <a:rPr lang="en-US" dirty="0" smtClean="0">
                <a:solidFill>
                  <a:schemeClr val="bg1">
                    <a:lumMod val="85000"/>
                  </a:schemeClr>
                </a:solidFill>
                <a:latin typeface="Helvetica Neue Light"/>
                <a:cs typeface="Helvetica Neue Light"/>
              </a:rPr>
              <a:t>Set </a:t>
            </a:r>
            <a:r>
              <a:rPr lang="en-US" i="1" dirty="0" smtClean="0">
                <a:solidFill>
                  <a:schemeClr val="bg1">
                    <a:lumMod val="85000"/>
                  </a:schemeClr>
                </a:solidFill>
                <a:latin typeface="Helvetica Neue Light"/>
                <a:cs typeface="Helvetica Neue Light"/>
              </a:rPr>
              <a:t>fin</a:t>
            </a:r>
            <a:r>
              <a:rPr lang="en-US" dirty="0" smtClean="0">
                <a:solidFill>
                  <a:schemeClr val="bg1">
                    <a:lumMod val="85000"/>
                  </a:schemeClr>
                </a:solidFill>
                <a:latin typeface="Helvetica Neue Light"/>
                <a:cs typeface="Helvetica Neue Light"/>
              </a:rPr>
              <a:t> flag for time-stamp on receiving </a:t>
            </a:r>
            <a:r>
              <a:rPr lang="en-US" i="1" dirty="0" smtClean="0">
                <a:solidFill>
                  <a:schemeClr val="bg1">
                    <a:lumMod val="85000"/>
                  </a:schemeClr>
                </a:solidFill>
                <a:latin typeface="Helvetica Neue Light"/>
                <a:cs typeface="Helvetica Neue Light"/>
              </a:rPr>
              <a:t>finalize</a:t>
            </a:r>
            <a:r>
              <a:rPr lang="en-US" dirty="0" smtClean="0">
                <a:solidFill>
                  <a:schemeClr val="bg1">
                    <a:lumMod val="85000"/>
                  </a:schemeClr>
                </a:solidFill>
                <a:latin typeface="Helvetica Neue Light"/>
                <a:cs typeface="Helvetica Neue Light"/>
              </a:rPr>
              <a:t> message. Send ack.</a:t>
            </a:r>
          </a:p>
          <a:p>
            <a:r>
              <a:rPr lang="en-US" dirty="0" smtClean="0">
                <a:latin typeface="Helvetica Neue Light"/>
                <a:cs typeface="Helvetica Neue Light"/>
              </a:rPr>
              <a:t>Respond to query with latest finalized tag.</a:t>
            </a:r>
          </a:p>
          <a:p>
            <a:r>
              <a:rPr lang="en-US" dirty="0" smtClean="0">
                <a:solidFill>
                  <a:srgbClr val="D9D9D9"/>
                </a:solidFill>
                <a:latin typeface="Helvetica Neue Light"/>
                <a:cs typeface="Helvetica Neue Light"/>
              </a:rPr>
              <a:t>Finalize the requested tag; respond to read request with </a:t>
            </a:r>
            <a:r>
              <a:rPr lang="en-US" dirty="0" err="1" smtClean="0">
                <a:solidFill>
                  <a:srgbClr val="D9D9D9"/>
                </a:solidFill>
                <a:latin typeface="Helvetica Neue Light"/>
                <a:cs typeface="Helvetica Neue Light"/>
              </a:rPr>
              <a:t>codeword</a:t>
            </a:r>
            <a:r>
              <a:rPr lang="en-US" dirty="0" smtClean="0">
                <a:solidFill>
                  <a:srgbClr val="D9D9D9"/>
                </a:solidFill>
                <a:latin typeface="Helvetica Neue Light"/>
                <a:cs typeface="Helvetica Neue Light"/>
              </a:rPr>
              <a:t> symbol.</a:t>
            </a:r>
            <a:endParaRPr lang="en-US" dirty="0">
              <a:solidFill>
                <a:srgbClr val="D9D9D9"/>
              </a:solidFill>
              <a:latin typeface="Helvetica Neue Light"/>
              <a:cs typeface="Helvetica Neue Light"/>
            </a:endParaRPr>
          </a:p>
        </p:txBody>
      </p:sp>
    </p:spTree>
    <p:extLst>
      <p:ext uri="{BB962C8B-B14F-4D97-AF65-F5344CB8AC3E}">
        <p14:creationId xmlns:p14="http://schemas.microsoft.com/office/powerpoint/2010/main" val="817442626"/>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37" y="240713"/>
            <a:ext cx="4019049" cy="523220"/>
          </a:xfrm>
          <a:prstGeom prst="rect">
            <a:avLst/>
          </a:prstGeom>
          <a:noFill/>
        </p:spPr>
        <p:txBody>
          <a:bodyPr wrap="none" rtlCol="0">
            <a:spAutoFit/>
          </a:bodyPr>
          <a:lstStyle/>
          <a:p>
            <a:r>
              <a:rPr lang="en-US" sz="2800" dirty="0" smtClean="0">
                <a:latin typeface="Helvetica Neue Light"/>
                <a:cs typeface="Helvetica Neue Light"/>
              </a:rPr>
              <a:t>CAS – Protocol overview</a:t>
            </a:r>
            <a:endParaRPr lang="en-US" sz="2800" dirty="0">
              <a:latin typeface="Helvetica Neue Light"/>
              <a:cs typeface="Helvetica Neue Light"/>
            </a:endParaRPr>
          </a:p>
        </p:txBody>
      </p:sp>
      <p:sp>
        <p:nvSpPr>
          <p:cNvPr id="5" name="TextBox 4"/>
          <p:cNvSpPr txBox="1"/>
          <p:nvPr/>
        </p:nvSpPr>
        <p:spPr>
          <a:xfrm>
            <a:off x="226338" y="1408772"/>
            <a:ext cx="8917662" cy="4801315"/>
          </a:xfrm>
          <a:prstGeom prst="rect">
            <a:avLst/>
          </a:prstGeom>
          <a:noFill/>
        </p:spPr>
        <p:txBody>
          <a:bodyPr wrap="square" rtlCol="0">
            <a:spAutoFit/>
          </a:bodyPr>
          <a:lstStyle/>
          <a:p>
            <a:r>
              <a:rPr lang="en-US" dirty="0" smtClean="0">
                <a:solidFill>
                  <a:srgbClr val="000000"/>
                </a:solidFill>
                <a:latin typeface="Helvetica Neue Light"/>
                <a:cs typeface="Helvetica Neue Light"/>
              </a:rPr>
              <a:t>Write:</a:t>
            </a:r>
          </a:p>
          <a:p>
            <a:r>
              <a:rPr lang="en-US" dirty="0" smtClean="0">
                <a:solidFill>
                  <a:schemeClr val="bg1">
                    <a:lumMod val="85000"/>
                  </a:schemeClr>
                </a:solidFill>
                <a:latin typeface="Helvetica Neue Light"/>
                <a:cs typeface="Helvetica Neue Light"/>
              </a:rPr>
              <a:t>Acquire latest tag; </a:t>
            </a:r>
            <a:r>
              <a:rPr lang="en-US" dirty="0" smtClean="0">
                <a:solidFill>
                  <a:srgbClr val="000000"/>
                </a:solidFill>
                <a:latin typeface="Helvetica Neue Light"/>
                <a:cs typeface="Helvetica Neue Light"/>
              </a:rPr>
              <a:t>send (incremented) tag and coded element to every server; </a:t>
            </a:r>
          </a:p>
          <a:p>
            <a:r>
              <a:rPr lang="en-US" dirty="0">
                <a:solidFill>
                  <a:schemeClr val="bg1">
                    <a:lumMod val="85000"/>
                  </a:schemeClr>
                </a:solidFill>
                <a:latin typeface="Helvetica Neue Light"/>
                <a:cs typeface="Helvetica Neue Light"/>
              </a:rPr>
              <a:t>S</a:t>
            </a:r>
            <a:r>
              <a:rPr lang="en-US" dirty="0" smtClean="0">
                <a:solidFill>
                  <a:schemeClr val="bg1">
                    <a:lumMod val="85000"/>
                  </a:schemeClr>
                </a:solidFill>
                <a:latin typeface="Helvetica Neue Light"/>
                <a:cs typeface="Helvetica Neue Light"/>
              </a:rPr>
              <a:t>end </a:t>
            </a:r>
            <a:r>
              <a:rPr lang="en-US" i="1" dirty="0" smtClean="0">
                <a:solidFill>
                  <a:schemeClr val="bg1">
                    <a:lumMod val="85000"/>
                  </a:schemeClr>
                </a:solidFill>
                <a:latin typeface="Helvetica Neue Light"/>
                <a:cs typeface="Helvetica Neue Light"/>
              </a:rPr>
              <a:t>finalize</a:t>
            </a:r>
            <a:r>
              <a:rPr lang="en-US" dirty="0" smtClean="0">
                <a:solidFill>
                  <a:schemeClr val="bg1">
                    <a:lumMod val="85000"/>
                  </a:schemeClr>
                </a:solidFill>
                <a:latin typeface="Helvetica Neue Light"/>
                <a:cs typeface="Helvetica Neue Light"/>
              </a:rPr>
              <a:t> message after getting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 </a:t>
            </a:r>
          </a:p>
          <a:p>
            <a:r>
              <a:rPr lang="en-US" dirty="0">
                <a:solidFill>
                  <a:schemeClr val="bg1">
                    <a:lumMod val="85000"/>
                  </a:schemeClr>
                </a:solidFill>
                <a:latin typeface="Helvetica Neue Light"/>
                <a:cs typeface="Helvetica Neue Light"/>
              </a:rPr>
              <a:t>R</a:t>
            </a:r>
            <a:r>
              <a:rPr lang="en-US" dirty="0" smtClean="0">
                <a:solidFill>
                  <a:schemeClr val="bg1">
                    <a:lumMod val="85000"/>
                  </a:schemeClr>
                </a:solidFill>
                <a:latin typeface="Helvetica Neue Light"/>
                <a:cs typeface="Helvetica Neue Light"/>
              </a:rPr>
              <a:t>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Read: </a:t>
            </a:r>
          </a:p>
          <a:p>
            <a:r>
              <a:rPr lang="en-US" dirty="0" smtClean="0">
                <a:solidFill>
                  <a:srgbClr val="D9D9D9"/>
                </a:solidFill>
                <a:latin typeface="Helvetica Neue Light"/>
                <a:cs typeface="Helvetica Neue Light"/>
              </a:rPr>
              <a:t>Send read query; wait for tags from a quorum;</a:t>
            </a:r>
          </a:p>
          <a:p>
            <a:r>
              <a:rPr lang="en-US" dirty="0" smtClean="0">
                <a:solidFill>
                  <a:srgbClr val="D9D9D9"/>
                </a:solidFill>
                <a:latin typeface="Helvetica Neue Light"/>
                <a:cs typeface="Helvetica Neue Light"/>
              </a:rPr>
              <a:t>Send request with latest tag to servers; </a:t>
            </a:r>
          </a:p>
          <a:p>
            <a:r>
              <a:rPr lang="en-US" dirty="0">
                <a:solidFill>
                  <a:srgbClr val="D9D9D9"/>
                </a:solidFill>
                <a:latin typeface="Helvetica Neue Light"/>
                <a:cs typeface="Helvetica Neue Light"/>
              </a:rPr>
              <a:t>D</a:t>
            </a:r>
            <a:r>
              <a:rPr lang="en-US" dirty="0" smtClean="0">
                <a:solidFill>
                  <a:srgbClr val="D9D9D9"/>
                </a:solidFill>
                <a:latin typeface="Helvetica Neue Light"/>
                <a:cs typeface="Helvetica Neue Light"/>
              </a:rPr>
              <a:t>ecode value after receiving coded elements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Servers:</a:t>
            </a:r>
          </a:p>
          <a:p>
            <a:r>
              <a:rPr lang="en-US" dirty="0" smtClean="0">
                <a:latin typeface="Helvetica Neue Light"/>
                <a:cs typeface="Helvetica Neue Light"/>
              </a:rPr>
              <a:t>Store the coded element; send ack. </a:t>
            </a:r>
          </a:p>
          <a:p>
            <a:r>
              <a:rPr lang="en-US" dirty="0" smtClean="0">
                <a:solidFill>
                  <a:schemeClr val="bg1">
                    <a:lumMod val="85000"/>
                  </a:schemeClr>
                </a:solidFill>
                <a:latin typeface="Helvetica Neue Light"/>
                <a:cs typeface="Helvetica Neue Light"/>
              </a:rPr>
              <a:t>Set </a:t>
            </a:r>
            <a:r>
              <a:rPr lang="en-US" i="1" dirty="0" smtClean="0">
                <a:solidFill>
                  <a:schemeClr val="bg1">
                    <a:lumMod val="85000"/>
                  </a:schemeClr>
                </a:solidFill>
                <a:latin typeface="Helvetica Neue Light"/>
                <a:cs typeface="Helvetica Neue Light"/>
              </a:rPr>
              <a:t>fin</a:t>
            </a:r>
            <a:r>
              <a:rPr lang="en-US" dirty="0" smtClean="0">
                <a:solidFill>
                  <a:schemeClr val="bg1">
                    <a:lumMod val="85000"/>
                  </a:schemeClr>
                </a:solidFill>
                <a:latin typeface="Helvetica Neue Light"/>
                <a:cs typeface="Helvetica Neue Light"/>
              </a:rPr>
              <a:t> flag for time-stamp on receiving </a:t>
            </a:r>
            <a:r>
              <a:rPr lang="en-US" i="1" dirty="0" smtClean="0">
                <a:solidFill>
                  <a:schemeClr val="bg1">
                    <a:lumMod val="85000"/>
                  </a:schemeClr>
                </a:solidFill>
                <a:latin typeface="Helvetica Neue Light"/>
                <a:cs typeface="Helvetica Neue Light"/>
              </a:rPr>
              <a:t>finalize</a:t>
            </a:r>
            <a:r>
              <a:rPr lang="en-US" dirty="0" smtClean="0">
                <a:solidFill>
                  <a:schemeClr val="bg1">
                    <a:lumMod val="85000"/>
                  </a:schemeClr>
                </a:solidFill>
                <a:latin typeface="Helvetica Neue Light"/>
                <a:cs typeface="Helvetica Neue Light"/>
              </a:rPr>
              <a:t> message. Send ack.</a:t>
            </a:r>
          </a:p>
          <a:p>
            <a:r>
              <a:rPr lang="en-US" dirty="0" smtClean="0">
                <a:solidFill>
                  <a:srgbClr val="D9D9D9"/>
                </a:solidFill>
                <a:latin typeface="Helvetica Neue Light"/>
                <a:cs typeface="Helvetica Neue Light"/>
              </a:rPr>
              <a:t>Respond to read query with latest finalized tag.</a:t>
            </a:r>
          </a:p>
          <a:p>
            <a:r>
              <a:rPr lang="en-US" dirty="0" smtClean="0">
                <a:solidFill>
                  <a:srgbClr val="D9D9D9"/>
                </a:solidFill>
                <a:latin typeface="Helvetica Neue Light"/>
                <a:cs typeface="Helvetica Neue Light"/>
              </a:rPr>
              <a:t>Finalize the requested tag; respond to read request with </a:t>
            </a:r>
            <a:r>
              <a:rPr lang="en-US" dirty="0" err="1" smtClean="0">
                <a:solidFill>
                  <a:srgbClr val="D9D9D9"/>
                </a:solidFill>
                <a:latin typeface="Helvetica Neue Light"/>
                <a:cs typeface="Helvetica Neue Light"/>
              </a:rPr>
              <a:t>codeword</a:t>
            </a:r>
            <a:r>
              <a:rPr lang="en-US" dirty="0" smtClean="0">
                <a:solidFill>
                  <a:srgbClr val="D9D9D9"/>
                </a:solidFill>
                <a:latin typeface="Helvetica Neue Light"/>
                <a:cs typeface="Helvetica Neue Light"/>
              </a:rPr>
              <a:t> symbol.</a:t>
            </a:r>
            <a:endParaRPr lang="en-US" dirty="0">
              <a:solidFill>
                <a:srgbClr val="D9D9D9"/>
              </a:solidFill>
              <a:latin typeface="Helvetica Neue Light"/>
              <a:cs typeface="Helvetica Neue Light"/>
            </a:endParaRPr>
          </a:p>
        </p:txBody>
      </p:sp>
    </p:spTree>
    <p:extLst>
      <p:ext uri="{BB962C8B-B14F-4D97-AF65-F5344CB8AC3E}">
        <p14:creationId xmlns:p14="http://schemas.microsoft.com/office/powerpoint/2010/main" val="1776673493"/>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37" y="240713"/>
            <a:ext cx="4019049" cy="523220"/>
          </a:xfrm>
          <a:prstGeom prst="rect">
            <a:avLst/>
          </a:prstGeom>
          <a:noFill/>
        </p:spPr>
        <p:txBody>
          <a:bodyPr wrap="none" rtlCol="0">
            <a:spAutoFit/>
          </a:bodyPr>
          <a:lstStyle/>
          <a:p>
            <a:r>
              <a:rPr lang="en-US" sz="2800" dirty="0" smtClean="0">
                <a:latin typeface="Helvetica Neue Light"/>
                <a:cs typeface="Helvetica Neue Light"/>
              </a:rPr>
              <a:t>CAS – Protocol overview</a:t>
            </a:r>
            <a:endParaRPr lang="en-US" sz="2800" dirty="0">
              <a:latin typeface="Helvetica Neue Light"/>
              <a:cs typeface="Helvetica Neue Light"/>
            </a:endParaRPr>
          </a:p>
        </p:txBody>
      </p:sp>
      <p:sp>
        <p:nvSpPr>
          <p:cNvPr id="5" name="TextBox 4"/>
          <p:cNvSpPr txBox="1"/>
          <p:nvPr/>
        </p:nvSpPr>
        <p:spPr>
          <a:xfrm>
            <a:off x="226338" y="1408772"/>
            <a:ext cx="8917662" cy="4801315"/>
          </a:xfrm>
          <a:prstGeom prst="rect">
            <a:avLst/>
          </a:prstGeom>
          <a:noFill/>
        </p:spPr>
        <p:txBody>
          <a:bodyPr wrap="square" rtlCol="0">
            <a:spAutoFit/>
          </a:bodyPr>
          <a:lstStyle/>
          <a:p>
            <a:r>
              <a:rPr lang="en-US" dirty="0" smtClean="0">
                <a:solidFill>
                  <a:srgbClr val="000000"/>
                </a:solidFill>
                <a:latin typeface="Helvetica Neue Light"/>
                <a:cs typeface="Helvetica Neue Light"/>
              </a:rPr>
              <a:t>Write:</a:t>
            </a:r>
          </a:p>
          <a:p>
            <a:r>
              <a:rPr lang="en-US" dirty="0" smtClean="0">
                <a:solidFill>
                  <a:srgbClr val="D9D9D9"/>
                </a:solidFill>
                <a:latin typeface="Helvetica Neue Light"/>
                <a:cs typeface="Helvetica Neue Light"/>
              </a:rPr>
              <a:t>Acquire latest tag; </a:t>
            </a:r>
            <a:r>
              <a:rPr lang="en-US" dirty="0">
                <a:solidFill>
                  <a:srgbClr val="D9D9D9"/>
                </a:solidFill>
                <a:latin typeface="Helvetica Neue Light"/>
                <a:cs typeface="Helvetica Neue Light"/>
              </a:rPr>
              <a:t>s</a:t>
            </a:r>
            <a:r>
              <a:rPr lang="en-US" dirty="0" smtClean="0">
                <a:solidFill>
                  <a:srgbClr val="D9D9D9"/>
                </a:solidFill>
                <a:latin typeface="Helvetica Neue Light"/>
                <a:cs typeface="Helvetica Neue Light"/>
              </a:rPr>
              <a:t>end tag and coded element to every server; </a:t>
            </a:r>
          </a:p>
          <a:p>
            <a:r>
              <a:rPr lang="en-US" dirty="0">
                <a:solidFill>
                  <a:srgbClr val="000000"/>
                </a:solidFill>
                <a:latin typeface="Helvetica Neue Light"/>
                <a:cs typeface="Helvetica Neue Light"/>
              </a:rPr>
              <a:t>S</a:t>
            </a:r>
            <a:r>
              <a:rPr lang="en-US" dirty="0" smtClean="0">
                <a:solidFill>
                  <a:srgbClr val="000000"/>
                </a:solidFill>
                <a:latin typeface="Helvetica Neue Light"/>
                <a:cs typeface="Helvetica Neue Light"/>
              </a:rPr>
              <a:t>end </a:t>
            </a:r>
            <a:r>
              <a:rPr lang="en-US" i="1" dirty="0" smtClean="0">
                <a:solidFill>
                  <a:srgbClr val="000000"/>
                </a:solidFill>
                <a:latin typeface="Helvetica Neue Light"/>
                <a:cs typeface="Helvetica Neue Light"/>
              </a:rPr>
              <a:t>finalize</a:t>
            </a:r>
            <a:r>
              <a:rPr lang="en-US" dirty="0" smtClean="0">
                <a:solidFill>
                  <a:srgbClr val="000000"/>
                </a:solidFill>
                <a:latin typeface="Helvetica Neue Light"/>
                <a:cs typeface="Helvetica Neue Light"/>
              </a:rPr>
              <a:t> message after getting </a:t>
            </a:r>
            <a:r>
              <a:rPr lang="en-US" dirty="0" err="1" smtClean="0">
                <a:solidFill>
                  <a:srgbClr val="000000"/>
                </a:solidFill>
                <a:latin typeface="Helvetica Neue Light"/>
                <a:cs typeface="Helvetica Neue Light"/>
              </a:rPr>
              <a:t>acks</a:t>
            </a:r>
            <a:r>
              <a:rPr lang="en-US" dirty="0" smtClean="0">
                <a:solidFill>
                  <a:srgbClr val="000000"/>
                </a:solidFill>
                <a:latin typeface="Helvetica Neue Light"/>
                <a:cs typeface="Helvetica Neue Light"/>
              </a:rPr>
              <a:t> from quorum; </a:t>
            </a:r>
          </a:p>
          <a:p>
            <a:r>
              <a:rPr lang="en-US" dirty="0">
                <a:solidFill>
                  <a:srgbClr val="000000"/>
                </a:solidFill>
                <a:latin typeface="Helvetica Neue Light"/>
                <a:cs typeface="Helvetica Neue Light"/>
              </a:rPr>
              <a:t>R</a:t>
            </a:r>
            <a:r>
              <a:rPr lang="en-US" dirty="0" smtClean="0">
                <a:solidFill>
                  <a:srgbClr val="000000"/>
                </a:solidFill>
                <a:latin typeface="Helvetica Neue Light"/>
                <a:cs typeface="Helvetica Neue Light"/>
              </a:rPr>
              <a:t>eturn after receiving </a:t>
            </a:r>
            <a:r>
              <a:rPr lang="en-US" dirty="0" err="1" smtClean="0">
                <a:solidFill>
                  <a:srgbClr val="000000"/>
                </a:solidFill>
                <a:latin typeface="Helvetica Neue Light"/>
                <a:cs typeface="Helvetica Neue Light"/>
              </a:rPr>
              <a:t>acks</a:t>
            </a:r>
            <a:r>
              <a:rPr lang="en-US" dirty="0" smtClean="0">
                <a:solidFill>
                  <a:srgbClr val="000000"/>
                </a:solidFill>
                <a:latin typeface="Helvetica Neue Light"/>
                <a:cs typeface="Helvetica Neue Light"/>
              </a:rPr>
              <a:t>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Read: </a:t>
            </a:r>
          </a:p>
          <a:p>
            <a:r>
              <a:rPr lang="en-US" dirty="0" smtClean="0">
                <a:solidFill>
                  <a:srgbClr val="D9D9D9"/>
                </a:solidFill>
                <a:latin typeface="Helvetica Neue Light"/>
                <a:cs typeface="Helvetica Neue Light"/>
              </a:rPr>
              <a:t>Send read query; wait for tags from a quorum;</a:t>
            </a:r>
          </a:p>
          <a:p>
            <a:r>
              <a:rPr lang="en-US" dirty="0" smtClean="0">
                <a:solidFill>
                  <a:srgbClr val="D9D9D9"/>
                </a:solidFill>
                <a:latin typeface="Helvetica Neue Light"/>
                <a:cs typeface="Helvetica Neue Light"/>
              </a:rPr>
              <a:t>Send request with latest tag to servers; </a:t>
            </a:r>
          </a:p>
          <a:p>
            <a:r>
              <a:rPr lang="en-US" dirty="0">
                <a:solidFill>
                  <a:srgbClr val="D9D9D9"/>
                </a:solidFill>
                <a:latin typeface="Helvetica Neue Light"/>
                <a:cs typeface="Helvetica Neue Light"/>
              </a:rPr>
              <a:t>D</a:t>
            </a:r>
            <a:r>
              <a:rPr lang="en-US" dirty="0" smtClean="0">
                <a:solidFill>
                  <a:srgbClr val="D9D9D9"/>
                </a:solidFill>
                <a:latin typeface="Helvetica Neue Light"/>
                <a:cs typeface="Helvetica Neue Light"/>
              </a:rPr>
              <a:t>ecode value after receiving coded elements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Servers:</a:t>
            </a:r>
          </a:p>
          <a:p>
            <a:r>
              <a:rPr lang="en-US" dirty="0" smtClean="0">
                <a:solidFill>
                  <a:srgbClr val="D9D9D9"/>
                </a:solidFill>
                <a:latin typeface="Helvetica Neue Light"/>
                <a:cs typeface="Helvetica Neue Light"/>
              </a:rPr>
              <a:t>Store the coded symbol; send ack. </a:t>
            </a:r>
          </a:p>
          <a:p>
            <a:r>
              <a:rPr lang="en-US" dirty="0" smtClean="0">
                <a:solidFill>
                  <a:srgbClr val="000000"/>
                </a:solidFill>
                <a:latin typeface="Helvetica Neue Light"/>
                <a:cs typeface="Helvetica Neue Light"/>
              </a:rPr>
              <a:t>Set </a:t>
            </a:r>
            <a:r>
              <a:rPr lang="en-US" i="1" dirty="0" smtClean="0">
                <a:solidFill>
                  <a:srgbClr val="000000"/>
                </a:solidFill>
                <a:latin typeface="Helvetica Neue Light"/>
                <a:cs typeface="Helvetica Neue Light"/>
              </a:rPr>
              <a:t>fin</a:t>
            </a:r>
            <a:r>
              <a:rPr lang="en-US" dirty="0" smtClean="0">
                <a:solidFill>
                  <a:srgbClr val="000000"/>
                </a:solidFill>
                <a:latin typeface="Helvetica Neue Light"/>
                <a:cs typeface="Helvetica Neue Light"/>
              </a:rPr>
              <a:t> flag for time-stamp on receiving </a:t>
            </a:r>
            <a:r>
              <a:rPr lang="en-US" i="1" dirty="0" smtClean="0">
                <a:solidFill>
                  <a:srgbClr val="000000"/>
                </a:solidFill>
                <a:latin typeface="Helvetica Neue Light"/>
                <a:cs typeface="Helvetica Neue Light"/>
              </a:rPr>
              <a:t>finalize</a:t>
            </a:r>
            <a:r>
              <a:rPr lang="en-US" dirty="0" smtClean="0">
                <a:solidFill>
                  <a:srgbClr val="000000"/>
                </a:solidFill>
                <a:latin typeface="Helvetica Neue Light"/>
                <a:cs typeface="Helvetica Neue Light"/>
              </a:rPr>
              <a:t> message. Send ack.</a:t>
            </a:r>
          </a:p>
          <a:p>
            <a:r>
              <a:rPr lang="en-US" dirty="0" smtClean="0">
                <a:solidFill>
                  <a:srgbClr val="D9D9D9"/>
                </a:solidFill>
                <a:latin typeface="Helvetica Neue Light"/>
                <a:cs typeface="Helvetica Neue Light"/>
              </a:rPr>
              <a:t>Respond to read query with latest finalized tag.</a:t>
            </a:r>
          </a:p>
          <a:p>
            <a:r>
              <a:rPr lang="en-US" dirty="0" smtClean="0">
                <a:solidFill>
                  <a:srgbClr val="D9D9D9"/>
                </a:solidFill>
                <a:latin typeface="Helvetica Neue Light"/>
                <a:cs typeface="Helvetica Neue Light"/>
              </a:rPr>
              <a:t>Finalize the requested tag; respond to read request with </a:t>
            </a:r>
            <a:r>
              <a:rPr lang="en-US" dirty="0" err="1" smtClean="0">
                <a:solidFill>
                  <a:srgbClr val="D9D9D9"/>
                </a:solidFill>
                <a:latin typeface="Helvetica Neue Light"/>
                <a:cs typeface="Helvetica Neue Light"/>
              </a:rPr>
              <a:t>codeword</a:t>
            </a:r>
            <a:r>
              <a:rPr lang="en-US" dirty="0" smtClean="0">
                <a:solidFill>
                  <a:srgbClr val="D9D9D9"/>
                </a:solidFill>
                <a:latin typeface="Helvetica Neue Light"/>
                <a:cs typeface="Helvetica Neue Light"/>
              </a:rPr>
              <a:t> symbol.</a:t>
            </a:r>
            <a:endParaRPr lang="en-US" dirty="0">
              <a:solidFill>
                <a:srgbClr val="D9D9D9"/>
              </a:solidFill>
              <a:latin typeface="Helvetica Neue Light"/>
              <a:cs typeface="Helvetica Neue Light"/>
            </a:endParaRPr>
          </a:p>
        </p:txBody>
      </p:sp>
    </p:spTree>
    <p:extLst>
      <p:ext uri="{BB962C8B-B14F-4D97-AF65-F5344CB8AC3E}">
        <p14:creationId xmlns:p14="http://schemas.microsoft.com/office/powerpoint/2010/main" val="3877355740"/>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2BAAB71D-D585-B642-9E27-EE5DC697D035}" type="slidenum">
              <a:rPr lang="en-US" smtClean="0"/>
              <a:t>183</a:t>
            </a:fld>
            <a:endParaRPr lang="en-US"/>
          </a:p>
        </p:txBody>
      </p:sp>
      <p:pic>
        <p:nvPicPr>
          <p:cNvPr id="424" name="Picture 423"/>
          <p:cNvPicPr>
            <a:picLocks noChangeAspect="1"/>
          </p:cNvPicPr>
          <p:nvPr/>
        </p:nvPicPr>
        <p:blipFill>
          <a:blip r:embed="rId2"/>
          <a:stretch>
            <a:fillRect/>
          </a:stretch>
        </p:blipFill>
        <p:spPr>
          <a:xfrm>
            <a:off x="2727325" y="1143003"/>
            <a:ext cx="711200" cy="685800"/>
          </a:xfrm>
          <a:prstGeom prst="rect">
            <a:avLst/>
          </a:prstGeom>
          <a:ln>
            <a:noFill/>
            <a:prstDash val="dot"/>
            <a:headEnd type="arrow"/>
            <a:tailEnd type="arrow"/>
          </a:ln>
        </p:spPr>
      </p:pic>
      <p:pic>
        <p:nvPicPr>
          <p:cNvPr id="425" name="Picture 424"/>
          <p:cNvPicPr>
            <a:picLocks noChangeAspect="1"/>
          </p:cNvPicPr>
          <p:nvPr/>
        </p:nvPicPr>
        <p:blipFill>
          <a:blip r:embed="rId2"/>
          <a:stretch>
            <a:fillRect/>
          </a:stretch>
        </p:blipFill>
        <p:spPr>
          <a:xfrm>
            <a:off x="4483100" y="1143003"/>
            <a:ext cx="711200" cy="685800"/>
          </a:xfrm>
          <a:prstGeom prst="rect">
            <a:avLst/>
          </a:prstGeom>
          <a:ln>
            <a:noFill/>
            <a:prstDash val="dot"/>
            <a:headEnd type="arrow"/>
            <a:tailEnd type="arrow"/>
          </a:ln>
        </p:spPr>
      </p:pic>
      <p:pic>
        <p:nvPicPr>
          <p:cNvPr id="426" name="Picture 425"/>
          <p:cNvPicPr>
            <a:picLocks noChangeAspect="1"/>
          </p:cNvPicPr>
          <p:nvPr/>
        </p:nvPicPr>
        <p:blipFill>
          <a:blip r:embed="rId2"/>
          <a:stretch>
            <a:fillRect/>
          </a:stretch>
        </p:blipFill>
        <p:spPr>
          <a:xfrm>
            <a:off x="6492875" y="1295403"/>
            <a:ext cx="711200" cy="685800"/>
          </a:xfrm>
          <a:prstGeom prst="rect">
            <a:avLst/>
          </a:prstGeom>
          <a:ln w="3175" cmpd="sng">
            <a:noFill/>
            <a:prstDash val="dot"/>
            <a:headEnd type="arrow"/>
            <a:tailEnd type="arrow"/>
          </a:ln>
        </p:spPr>
      </p:pic>
      <p:pic>
        <p:nvPicPr>
          <p:cNvPr id="427" name="Picture 426"/>
          <p:cNvPicPr>
            <a:picLocks noChangeAspect="1"/>
          </p:cNvPicPr>
          <p:nvPr/>
        </p:nvPicPr>
        <p:blipFill>
          <a:blip r:embed="rId2"/>
          <a:stretch>
            <a:fillRect/>
          </a:stretch>
        </p:blipFill>
        <p:spPr>
          <a:xfrm>
            <a:off x="2727325" y="2724153"/>
            <a:ext cx="711200" cy="685800"/>
          </a:xfrm>
          <a:prstGeom prst="rect">
            <a:avLst/>
          </a:prstGeom>
          <a:ln>
            <a:noFill/>
            <a:prstDash val="dot"/>
            <a:headEnd type="arrow"/>
            <a:tailEnd type="arrow"/>
          </a:ln>
        </p:spPr>
      </p:pic>
      <p:pic>
        <p:nvPicPr>
          <p:cNvPr id="428" name="Picture 427"/>
          <p:cNvPicPr>
            <a:picLocks noChangeAspect="1"/>
          </p:cNvPicPr>
          <p:nvPr/>
        </p:nvPicPr>
        <p:blipFill>
          <a:blip r:embed="rId2"/>
          <a:stretch>
            <a:fillRect/>
          </a:stretch>
        </p:blipFill>
        <p:spPr>
          <a:xfrm>
            <a:off x="4483100" y="2876553"/>
            <a:ext cx="711200" cy="685800"/>
          </a:xfrm>
          <a:prstGeom prst="rect">
            <a:avLst/>
          </a:prstGeom>
          <a:ln>
            <a:noFill/>
            <a:prstDash val="dot"/>
            <a:headEnd type="arrow"/>
            <a:tailEnd type="arrow"/>
          </a:ln>
        </p:spPr>
      </p:pic>
      <p:pic>
        <p:nvPicPr>
          <p:cNvPr id="429" name="Picture 428"/>
          <p:cNvPicPr>
            <a:picLocks noChangeAspect="1"/>
          </p:cNvPicPr>
          <p:nvPr/>
        </p:nvPicPr>
        <p:blipFill>
          <a:blip r:embed="rId2"/>
          <a:stretch>
            <a:fillRect/>
          </a:stretch>
        </p:blipFill>
        <p:spPr>
          <a:xfrm>
            <a:off x="6492875" y="2955928"/>
            <a:ext cx="711200" cy="685800"/>
          </a:xfrm>
          <a:prstGeom prst="rect">
            <a:avLst/>
          </a:prstGeom>
          <a:ln w="3175" cmpd="sng">
            <a:noFill/>
            <a:prstDash val="dot"/>
            <a:headEnd type="arrow"/>
            <a:tailEnd type="arrow"/>
          </a:ln>
        </p:spPr>
      </p:pic>
      <p:pic>
        <p:nvPicPr>
          <p:cNvPr id="430" name="Picture 429"/>
          <p:cNvPicPr>
            <a:picLocks noChangeAspect="1"/>
          </p:cNvPicPr>
          <p:nvPr/>
        </p:nvPicPr>
        <p:blipFill>
          <a:blip r:embed="rId3"/>
          <a:stretch>
            <a:fillRect/>
          </a:stretch>
        </p:blipFill>
        <p:spPr>
          <a:xfrm>
            <a:off x="874665" y="3165478"/>
            <a:ext cx="793749" cy="793749"/>
          </a:xfrm>
          <a:prstGeom prst="rect">
            <a:avLst/>
          </a:prstGeom>
        </p:spPr>
      </p:pic>
      <p:pic>
        <p:nvPicPr>
          <p:cNvPr id="431" name="Picture 430"/>
          <p:cNvPicPr>
            <a:picLocks noChangeAspect="1"/>
          </p:cNvPicPr>
          <p:nvPr/>
        </p:nvPicPr>
        <p:blipFill>
          <a:blip r:embed="rId3"/>
          <a:stretch>
            <a:fillRect/>
          </a:stretch>
        </p:blipFill>
        <p:spPr>
          <a:xfrm>
            <a:off x="874665" y="656481"/>
            <a:ext cx="777553" cy="777553"/>
          </a:xfrm>
          <a:prstGeom prst="rect">
            <a:avLst/>
          </a:prstGeom>
        </p:spPr>
      </p:pic>
      <p:pic>
        <p:nvPicPr>
          <p:cNvPr id="432" name="Picture 431"/>
          <p:cNvPicPr>
            <a:picLocks noChangeAspect="1"/>
          </p:cNvPicPr>
          <p:nvPr/>
        </p:nvPicPr>
        <p:blipFill>
          <a:blip r:embed="rId3"/>
          <a:stretch>
            <a:fillRect/>
          </a:stretch>
        </p:blipFill>
        <p:spPr>
          <a:xfrm>
            <a:off x="7813464" y="507007"/>
            <a:ext cx="777553" cy="777553"/>
          </a:xfrm>
          <a:prstGeom prst="rect">
            <a:avLst/>
          </a:prstGeom>
        </p:spPr>
      </p:pic>
      <p:pic>
        <p:nvPicPr>
          <p:cNvPr id="433" name="Picture 432"/>
          <p:cNvPicPr>
            <a:picLocks noChangeAspect="1"/>
          </p:cNvPicPr>
          <p:nvPr/>
        </p:nvPicPr>
        <p:blipFill>
          <a:blip r:embed="rId3"/>
          <a:stretch>
            <a:fillRect/>
          </a:stretch>
        </p:blipFill>
        <p:spPr>
          <a:xfrm>
            <a:off x="7797268" y="3165478"/>
            <a:ext cx="793749" cy="793749"/>
          </a:xfrm>
          <a:prstGeom prst="rect">
            <a:avLst/>
          </a:prstGeom>
        </p:spPr>
      </p:pic>
      <p:cxnSp>
        <p:nvCxnSpPr>
          <p:cNvPr id="434" name="Straight Arrow Connector 433"/>
          <p:cNvCxnSpPr>
            <a:stCxn id="431" idx="3"/>
            <a:endCxn id="424" idx="1"/>
          </p:cNvCxnSpPr>
          <p:nvPr/>
        </p:nvCxnSpPr>
        <p:spPr>
          <a:xfrm>
            <a:off x="1652218" y="104525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31" idx="3"/>
            <a:endCxn id="427" idx="1"/>
          </p:cNvCxnSpPr>
          <p:nvPr/>
        </p:nvCxnSpPr>
        <p:spPr>
          <a:xfrm>
            <a:off x="1652218" y="1045258"/>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33" idx="1"/>
            <a:endCxn id="425" idx="2"/>
          </p:cNvCxnSpPr>
          <p:nvPr/>
        </p:nvCxnSpPr>
        <p:spPr>
          <a:xfrm flipH="1" flipV="1">
            <a:off x="4838700" y="1828803"/>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32" idx="1"/>
            <a:endCxn id="425" idx="3"/>
          </p:cNvCxnSpPr>
          <p:nvPr/>
        </p:nvCxnSpPr>
        <p:spPr>
          <a:xfrm flipH="1">
            <a:off x="5194300" y="895784"/>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30" idx="3"/>
            <a:endCxn id="424" idx="2"/>
          </p:cNvCxnSpPr>
          <p:nvPr/>
        </p:nvCxnSpPr>
        <p:spPr>
          <a:xfrm flipV="1">
            <a:off x="1668414" y="1828803"/>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32" idx="1"/>
            <a:endCxn id="427" idx="3"/>
          </p:cNvCxnSpPr>
          <p:nvPr/>
        </p:nvCxnSpPr>
        <p:spPr>
          <a:xfrm flipH="1">
            <a:off x="3438525" y="895784"/>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32" idx="1"/>
            <a:endCxn id="428" idx="3"/>
          </p:cNvCxnSpPr>
          <p:nvPr/>
        </p:nvCxnSpPr>
        <p:spPr>
          <a:xfrm flipH="1">
            <a:off x="5194300" y="895784"/>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1" name="Straight Arrow Connector 440"/>
          <p:cNvCxnSpPr>
            <a:stCxn id="431" idx="3"/>
            <a:endCxn id="428" idx="0"/>
          </p:cNvCxnSpPr>
          <p:nvPr/>
        </p:nvCxnSpPr>
        <p:spPr>
          <a:xfrm>
            <a:off x="1652218" y="1045258"/>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2" name="Straight Arrow Connector 441"/>
          <p:cNvCxnSpPr>
            <a:stCxn id="432" idx="1"/>
            <a:endCxn id="429" idx="0"/>
          </p:cNvCxnSpPr>
          <p:nvPr/>
        </p:nvCxnSpPr>
        <p:spPr>
          <a:xfrm flipH="1">
            <a:off x="6848475" y="895784"/>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3" name="Straight Arrow Connector 442"/>
          <p:cNvCxnSpPr>
            <a:stCxn id="433" idx="1"/>
            <a:endCxn id="427" idx="3"/>
          </p:cNvCxnSpPr>
          <p:nvPr/>
        </p:nvCxnSpPr>
        <p:spPr>
          <a:xfrm flipH="1" flipV="1">
            <a:off x="3438525" y="3067053"/>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4" name="Straight Arrow Connector 443"/>
          <p:cNvCxnSpPr>
            <a:stCxn id="433" idx="1"/>
            <a:endCxn id="428" idx="3"/>
          </p:cNvCxnSpPr>
          <p:nvPr/>
        </p:nvCxnSpPr>
        <p:spPr>
          <a:xfrm flipH="1" flipV="1">
            <a:off x="5194300" y="3219453"/>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5" name="Straight Arrow Connector 444"/>
          <p:cNvCxnSpPr>
            <a:stCxn id="433" idx="1"/>
            <a:endCxn id="426" idx="2"/>
          </p:cNvCxnSpPr>
          <p:nvPr/>
        </p:nvCxnSpPr>
        <p:spPr>
          <a:xfrm flipH="1" flipV="1">
            <a:off x="6848475" y="1981203"/>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a:stCxn id="433" idx="1"/>
            <a:endCxn id="424" idx="3"/>
          </p:cNvCxnSpPr>
          <p:nvPr/>
        </p:nvCxnSpPr>
        <p:spPr>
          <a:xfrm flipH="1" flipV="1">
            <a:off x="3438525" y="1485903"/>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7" name="Straight Arrow Connector 446"/>
          <p:cNvCxnSpPr>
            <a:stCxn id="430" idx="3"/>
            <a:endCxn id="425" idx="2"/>
          </p:cNvCxnSpPr>
          <p:nvPr/>
        </p:nvCxnSpPr>
        <p:spPr>
          <a:xfrm flipV="1">
            <a:off x="1668414" y="1828803"/>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8" name="Straight Arrow Connector 447"/>
          <p:cNvCxnSpPr>
            <a:stCxn id="430" idx="3"/>
            <a:endCxn id="426" idx="2"/>
          </p:cNvCxnSpPr>
          <p:nvPr/>
        </p:nvCxnSpPr>
        <p:spPr>
          <a:xfrm flipV="1">
            <a:off x="1668414" y="1981203"/>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9" name="Straight Arrow Connector 448"/>
          <p:cNvCxnSpPr>
            <a:stCxn id="430" idx="3"/>
            <a:endCxn id="428" idx="1"/>
          </p:cNvCxnSpPr>
          <p:nvPr/>
        </p:nvCxnSpPr>
        <p:spPr>
          <a:xfrm flipV="1">
            <a:off x="1668414" y="3219453"/>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50" name="TextBox 449"/>
          <p:cNvSpPr txBox="1"/>
          <p:nvPr/>
        </p:nvSpPr>
        <p:spPr>
          <a:xfrm>
            <a:off x="4114800" y="378142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69" name="Straight Arrow Connector 468"/>
          <p:cNvCxnSpPr>
            <a:stCxn id="431" idx="3"/>
            <a:endCxn id="425" idx="1"/>
          </p:cNvCxnSpPr>
          <p:nvPr/>
        </p:nvCxnSpPr>
        <p:spPr>
          <a:xfrm>
            <a:off x="1652218" y="1045258"/>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70" name="Straight Arrow Connector 469"/>
          <p:cNvCxnSpPr/>
          <p:nvPr/>
        </p:nvCxnSpPr>
        <p:spPr>
          <a:xfrm>
            <a:off x="1652218" y="1045258"/>
            <a:ext cx="1075107" cy="20217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1" name="Straight Arrow Connector 470"/>
          <p:cNvCxnSpPr/>
          <p:nvPr/>
        </p:nvCxnSpPr>
        <p:spPr>
          <a:xfrm>
            <a:off x="1652218" y="1045258"/>
            <a:ext cx="3186482" cy="18312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2" name="Straight Arrow Connector 471"/>
          <p:cNvCxnSpPr>
            <a:endCxn id="429" idx="1"/>
          </p:cNvCxnSpPr>
          <p:nvPr/>
        </p:nvCxnSpPr>
        <p:spPr>
          <a:xfrm>
            <a:off x="1725243" y="1045258"/>
            <a:ext cx="4767632" cy="2253570"/>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3" name="Straight Arrow Connector 472"/>
          <p:cNvCxnSpPr/>
          <p:nvPr/>
        </p:nvCxnSpPr>
        <p:spPr>
          <a:xfrm>
            <a:off x="1652218" y="1045258"/>
            <a:ext cx="2830882" cy="44064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4" name="Straight Arrow Connector 473"/>
          <p:cNvCxnSpPr/>
          <p:nvPr/>
        </p:nvCxnSpPr>
        <p:spPr>
          <a:xfrm>
            <a:off x="1652218" y="1057961"/>
            <a:ext cx="4840657" cy="593045"/>
          </a:xfrm>
          <a:prstGeom prst="straightConnector1">
            <a:avLst/>
          </a:prstGeom>
          <a:ln w="1270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5" name="Straight Arrow Connector 474"/>
          <p:cNvCxnSpPr>
            <a:endCxn id="424" idx="1"/>
          </p:cNvCxnSpPr>
          <p:nvPr/>
        </p:nvCxnSpPr>
        <p:spPr>
          <a:xfrm>
            <a:off x="1725243" y="1080189"/>
            <a:ext cx="1002082" cy="405714"/>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6" name="Straight Arrow Connector 475"/>
          <p:cNvCxnSpPr/>
          <p:nvPr/>
        </p:nvCxnSpPr>
        <p:spPr>
          <a:xfrm flipH="1">
            <a:off x="3438525" y="895784"/>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369648" y="21753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78" name="TextBox 477"/>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grpSp>
        <p:nvGrpSpPr>
          <p:cNvPr id="79" name="Group 78"/>
          <p:cNvGrpSpPr/>
          <p:nvPr/>
        </p:nvGrpSpPr>
        <p:grpSpPr>
          <a:xfrm>
            <a:off x="157398" y="741753"/>
            <a:ext cx="712740" cy="399619"/>
            <a:chOff x="142875" y="860858"/>
            <a:chExt cx="712740" cy="399619"/>
          </a:xfrm>
        </p:grpSpPr>
        <p:sp>
          <p:nvSpPr>
            <p:cNvPr id="80" name="Rectangle 79"/>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4"/>
            <a:stretch>
              <a:fillRect/>
            </a:stretch>
          </p:blipFill>
          <p:spPr>
            <a:xfrm>
              <a:off x="210194" y="860859"/>
              <a:ext cx="550171" cy="339272"/>
            </a:xfrm>
            <a:prstGeom prst="rect">
              <a:avLst/>
            </a:prstGeom>
          </p:spPr>
        </p:pic>
      </p:grpSp>
      <p:sp>
        <p:nvSpPr>
          <p:cNvPr id="4" name="Rounded Rectangle 3"/>
          <p:cNvSpPr/>
          <p:nvPr/>
        </p:nvSpPr>
        <p:spPr>
          <a:xfrm>
            <a:off x="2884228" y="4601131"/>
            <a:ext cx="3369843" cy="1999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p:nvPicPr>
        <p:blipFill>
          <a:blip r:embed="rId5"/>
          <a:stretch>
            <a:fillRect/>
          </a:stretch>
        </p:blipFill>
        <p:spPr>
          <a:xfrm>
            <a:off x="3354464" y="4745522"/>
            <a:ext cx="2616200" cy="1257300"/>
          </a:xfrm>
          <a:prstGeom prst="rect">
            <a:avLst/>
          </a:prstGeom>
        </p:spPr>
      </p:pic>
      <p:sp>
        <p:nvSpPr>
          <p:cNvPr id="7" name="TextBox 6"/>
          <p:cNvSpPr txBox="1"/>
          <p:nvPr/>
        </p:nvSpPr>
        <p:spPr>
          <a:xfrm>
            <a:off x="1613666" y="5373959"/>
            <a:ext cx="1014508" cy="369332"/>
          </a:xfrm>
          <a:prstGeom prst="rect">
            <a:avLst/>
          </a:prstGeom>
          <a:noFill/>
        </p:spPr>
        <p:txBody>
          <a:bodyPr wrap="none" rtlCol="0">
            <a:spAutoFit/>
          </a:bodyPr>
          <a:lstStyle/>
          <a:p>
            <a:r>
              <a:rPr lang="en-US" dirty="0" smtClean="0">
                <a:latin typeface="Helvetica Neue Light"/>
                <a:cs typeface="Helvetica Neue Light"/>
              </a:rPr>
              <a:t>Server 1</a:t>
            </a:r>
            <a:endParaRPr lang="en-US" dirty="0">
              <a:latin typeface="Helvetica Neue Light"/>
              <a:cs typeface="Helvetica Neue Light"/>
            </a:endParaRPr>
          </a:p>
        </p:txBody>
      </p:sp>
    </p:spTree>
    <p:extLst>
      <p:ext uri="{BB962C8B-B14F-4D97-AF65-F5344CB8AC3E}">
        <p14:creationId xmlns:p14="http://schemas.microsoft.com/office/powerpoint/2010/main" val="821113732"/>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2BAAB71D-D585-B642-9E27-EE5DC697D035}" type="slidenum">
              <a:rPr lang="en-US" smtClean="0"/>
              <a:t>184</a:t>
            </a:fld>
            <a:endParaRPr lang="en-US"/>
          </a:p>
        </p:txBody>
      </p:sp>
      <p:pic>
        <p:nvPicPr>
          <p:cNvPr id="424" name="Picture 423"/>
          <p:cNvPicPr>
            <a:picLocks noChangeAspect="1"/>
          </p:cNvPicPr>
          <p:nvPr/>
        </p:nvPicPr>
        <p:blipFill>
          <a:blip r:embed="rId2"/>
          <a:stretch>
            <a:fillRect/>
          </a:stretch>
        </p:blipFill>
        <p:spPr>
          <a:xfrm>
            <a:off x="2727325" y="1143003"/>
            <a:ext cx="711200" cy="685800"/>
          </a:xfrm>
          <a:prstGeom prst="rect">
            <a:avLst/>
          </a:prstGeom>
          <a:ln>
            <a:noFill/>
            <a:prstDash val="dot"/>
            <a:headEnd type="arrow"/>
            <a:tailEnd type="arrow"/>
          </a:ln>
        </p:spPr>
      </p:pic>
      <p:pic>
        <p:nvPicPr>
          <p:cNvPr id="425" name="Picture 424"/>
          <p:cNvPicPr>
            <a:picLocks noChangeAspect="1"/>
          </p:cNvPicPr>
          <p:nvPr/>
        </p:nvPicPr>
        <p:blipFill>
          <a:blip r:embed="rId2"/>
          <a:stretch>
            <a:fillRect/>
          </a:stretch>
        </p:blipFill>
        <p:spPr>
          <a:xfrm>
            <a:off x="4483100" y="1143003"/>
            <a:ext cx="711200" cy="685800"/>
          </a:xfrm>
          <a:prstGeom prst="rect">
            <a:avLst/>
          </a:prstGeom>
          <a:ln>
            <a:noFill/>
            <a:prstDash val="dot"/>
            <a:headEnd type="arrow"/>
            <a:tailEnd type="arrow"/>
          </a:ln>
        </p:spPr>
      </p:pic>
      <p:pic>
        <p:nvPicPr>
          <p:cNvPr id="426" name="Picture 425"/>
          <p:cNvPicPr>
            <a:picLocks noChangeAspect="1"/>
          </p:cNvPicPr>
          <p:nvPr/>
        </p:nvPicPr>
        <p:blipFill>
          <a:blip r:embed="rId2"/>
          <a:stretch>
            <a:fillRect/>
          </a:stretch>
        </p:blipFill>
        <p:spPr>
          <a:xfrm>
            <a:off x="6492875" y="1295403"/>
            <a:ext cx="711200" cy="685800"/>
          </a:xfrm>
          <a:prstGeom prst="rect">
            <a:avLst/>
          </a:prstGeom>
          <a:ln w="3175" cmpd="sng">
            <a:noFill/>
            <a:prstDash val="dot"/>
            <a:headEnd type="arrow"/>
            <a:tailEnd type="arrow"/>
          </a:ln>
        </p:spPr>
      </p:pic>
      <p:pic>
        <p:nvPicPr>
          <p:cNvPr id="427" name="Picture 426"/>
          <p:cNvPicPr>
            <a:picLocks noChangeAspect="1"/>
          </p:cNvPicPr>
          <p:nvPr/>
        </p:nvPicPr>
        <p:blipFill>
          <a:blip r:embed="rId2"/>
          <a:stretch>
            <a:fillRect/>
          </a:stretch>
        </p:blipFill>
        <p:spPr>
          <a:xfrm>
            <a:off x="2727325" y="2724153"/>
            <a:ext cx="711200" cy="685800"/>
          </a:xfrm>
          <a:prstGeom prst="rect">
            <a:avLst/>
          </a:prstGeom>
          <a:ln>
            <a:noFill/>
            <a:prstDash val="dot"/>
            <a:headEnd type="arrow"/>
            <a:tailEnd type="arrow"/>
          </a:ln>
        </p:spPr>
      </p:pic>
      <p:pic>
        <p:nvPicPr>
          <p:cNvPr id="428" name="Picture 427"/>
          <p:cNvPicPr>
            <a:picLocks noChangeAspect="1"/>
          </p:cNvPicPr>
          <p:nvPr/>
        </p:nvPicPr>
        <p:blipFill>
          <a:blip r:embed="rId2"/>
          <a:stretch>
            <a:fillRect/>
          </a:stretch>
        </p:blipFill>
        <p:spPr>
          <a:xfrm>
            <a:off x="4483100" y="2876553"/>
            <a:ext cx="711200" cy="685800"/>
          </a:xfrm>
          <a:prstGeom prst="rect">
            <a:avLst/>
          </a:prstGeom>
          <a:ln>
            <a:noFill/>
            <a:prstDash val="dot"/>
            <a:headEnd type="arrow"/>
            <a:tailEnd type="arrow"/>
          </a:ln>
        </p:spPr>
      </p:pic>
      <p:pic>
        <p:nvPicPr>
          <p:cNvPr id="429" name="Picture 428"/>
          <p:cNvPicPr>
            <a:picLocks noChangeAspect="1"/>
          </p:cNvPicPr>
          <p:nvPr/>
        </p:nvPicPr>
        <p:blipFill>
          <a:blip r:embed="rId2"/>
          <a:stretch>
            <a:fillRect/>
          </a:stretch>
        </p:blipFill>
        <p:spPr>
          <a:xfrm>
            <a:off x="6492875" y="2955928"/>
            <a:ext cx="711200" cy="685800"/>
          </a:xfrm>
          <a:prstGeom prst="rect">
            <a:avLst/>
          </a:prstGeom>
          <a:ln w="3175" cmpd="sng">
            <a:noFill/>
            <a:prstDash val="dot"/>
            <a:headEnd type="arrow"/>
            <a:tailEnd type="arrow"/>
          </a:ln>
        </p:spPr>
      </p:pic>
      <p:pic>
        <p:nvPicPr>
          <p:cNvPr id="430" name="Picture 429"/>
          <p:cNvPicPr>
            <a:picLocks noChangeAspect="1"/>
          </p:cNvPicPr>
          <p:nvPr/>
        </p:nvPicPr>
        <p:blipFill>
          <a:blip r:embed="rId3"/>
          <a:stretch>
            <a:fillRect/>
          </a:stretch>
        </p:blipFill>
        <p:spPr>
          <a:xfrm>
            <a:off x="874665" y="3165478"/>
            <a:ext cx="793749" cy="793749"/>
          </a:xfrm>
          <a:prstGeom prst="rect">
            <a:avLst/>
          </a:prstGeom>
        </p:spPr>
      </p:pic>
      <p:pic>
        <p:nvPicPr>
          <p:cNvPr id="431" name="Picture 430"/>
          <p:cNvPicPr>
            <a:picLocks noChangeAspect="1"/>
          </p:cNvPicPr>
          <p:nvPr/>
        </p:nvPicPr>
        <p:blipFill>
          <a:blip r:embed="rId3"/>
          <a:stretch>
            <a:fillRect/>
          </a:stretch>
        </p:blipFill>
        <p:spPr>
          <a:xfrm>
            <a:off x="874665" y="656481"/>
            <a:ext cx="777553" cy="777553"/>
          </a:xfrm>
          <a:prstGeom prst="rect">
            <a:avLst/>
          </a:prstGeom>
        </p:spPr>
      </p:pic>
      <p:pic>
        <p:nvPicPr>
          <p:cNvPr id="432" name="Picture 431"/>
          <p:cNvPicPr>
            <a:picLocks noChangeAspect="1"/>
          </p:cNvPicPr>
          <p:nvPr/>
        </p:nvPicPr>
        <p:blipFill>
          <a:blip r:embed="rId3"/>
          <a:stretch>
            <a:fillRect/>
          </a:stretch>
        </p:blipFill>
        <p:spPr>
          <a:xfrm>
            <a:off x="7813464" y="507007"/>
            <a:ext cx="777553" cy="777553"/>
          </a:xfrm>
          <a:prstGeom prst="rect">
            <a:avLst/>
          </a:prstGeom>
        </p:spPr>
      </p:pic>
      <p:pic>
        <p:nvPicPr>
          <p:cNvPr id="433" name="Picture 432"/>
          <p:cNvPicPr>
            <a:picLocks noChangeAspect="1"/>
          </p:cNvPicPr>
          <p:nvPr/>
        </p:nvPicPr>
        <p:blipFill>
          <a:blip r:embed="rId3"/>
          <a:stretch>
            <a:fillRect/>
          </a:stretch>
        </p:blipFill>
        <p:spPr>
          <a:xfrm>
            <a:off x="7797268" y="3165478"/>
            <a:ext cx="793749" cy="793749"/>
          </a:xfrm>
          <a:prstGeom prst="rect">
            <a:avLst/>
          </a:prstGeom>
        </p:spPr>
      </p:pic>
      <p:cxnSp>
        <p:nvCxnSpPr>
          <p:cNvPr id="434" name="Straight Arrow Connector 433"/>
          <p:cNvCxnSpPr>
            <a:stCxn id="431" idx="3"/>
            <a:endCxn id="424" idx="1"/>
          </p:cNvCxnSpPr>
          <p:nvPr/>
        </p:nvCxnSpPr>
        <p:spPr>
          <a:xfrm>
            <a:off x="1652218" y="104525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31" idx="3"/>
            <a:endCxn id="427" idx="1"/>
          </p:cNvCxnSpPr>
          <p:nvPr/>
        </p:nvCxnSpPr>
        <p:spPr>
          <a:xfrm>
            <a:off x="1652218" y="1045258"/>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33" idx="1"/>
            <a:endCxn id="425" idx="2"/>
          </p:cNvCxnSpPr>
          <p:nvPr/>
        </p:nvCxnSpPr>
        <p:spPr>
          <a:xfrm flipH="1" flipV="1">
            <a:off x="4838700" y="1828803"/>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32" idx="1"/>
            <a:endCxn id="425" idx="3"/>
          </p:cNvCxnSpPr>
          <p:nvPr/>
        </p:nvCxnSpPr>
        <p:spPr>
          <a:xfrm flipH="1">
            <a:off x="5194300" y="895784"/>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30" idx="3"/>
            <a:endCxn id="424" idx="2"/>
          </p:cNvCxnSpPr>
          <p:nvPr/>
        </p:nvCxnSpPr>
        <p:spPr>
          <a:xfrm flipV="1">
            <a:off x="1668414" y="1828803"/>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32" idx="1"/>
            <a:endCxn id="427" idx="3"/>
          </p:cNvCxnSpPr>
          <p:nvPr/>
        </p:nvCxnSpPr>
        <p:spPr>
          <a:xfrm flipH="1">
            <a:off x="3438525" y="895784"/>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32" idx="1"/>
            <a:endCxn id="428" idx="3"/>
          </p:cNvCxnSpPr>
          <p:nvPr/>
        </p:nvCxnSpPr>
        <p:spPr>
          <a:xfrm flipH="1">
            <a:off x="5194300" y="895784"/>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1" name="Straight Arrow Connector 440"/>
          <p:cNvCxnSpPr>
            <a:stCxn id="431" idx="3"/>
            <a:endCxn id="428" idx="0"/>
          </p:cNvCxnSpPr>
          <p:nvPr/>
        </p:nvCxnSpPr>
        <p:spPr>
          <a:xfrm>
            <a:off x="1652218" y="1045258"/>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2" name="Straight Arrow Connector 441"/>
          <p:cNvCxnSpPr>
            <a:stCxn id="432" idx="1"/>
            <a:endCxn id="429" idx="0"/>
          </p:cNvCxnSpPr>
          <p:nvPr/>
        </p:nvCxnSpPr>
        <p:spPr>
          <a:xfrm flipH="1">
            <a:off x="6848475" y="895784"/>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3" name="Straight Arrow Connector 442"/>
          <p:cNvCxnSpPr>
            <a:stCxn id="433" idx="1"/>
            <a:endCxn id="427" idx="3"/>
          </p:cNvCxnSpPr>
          <p:nvPr/>
        </p:nvCxnSpPr>
        <p:spPr>
          <a:xfrm flipH="1" flipV="1">
            <a:off x="3438525" y="3067053"/>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4" name="Straight Arrow Connector 443"/>
          <p:cNvCxnSpPr>
            <a:stCxn id="433" idx="1"/>
            <a:endCxn id="428" idx="3"/>
          </p:cNvCxnSpPr>
          <p:nvPr/>
        </p:nvCxnSpPr>
        <p:spPr>
          <a:xfrm flipH="1" flipV="1">
            <a:off x="5194300" y="3219453"/>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5" name="Straight Arrow Connector 444"/>
          <p:cNvCxnSpPr>
            <a:stCxn id="433" idx="1"/>
            <a:endCxn id="426" idx="2"/>
          </p:cNvCxnSpPr>
          <p:nvPr/>
        </p:nvCxnSpPr>
        <p:spPr>
          <a:xfrm flipH="1" flipV="1">
            <a:off x="6848475" y="1981203"/>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a:stCxn id="433" idx="1"/>
            <a:endCxn id="424" idx="3"/>
          </p:cNvCxnSpPr>
          <p:nvPr/>
        </p:nvCxnSpPr>
        <p:spPr>
          <a:xfrm flipH="1" flipV="1">
            <a:off x="3438525" y="1485903"/>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7" name="Straight Arrow Connector 446"/>
          <p:cNvCxnSpPr>
            <a:stCxn id="430" idx="3"/>
            <a:endCxn id="425" idx="2"/>
          </p:cNvCxnSpPr>
          <p:nvPr/>
        </p:nvCxnSpPr>
        <p:spPr>
          <a:xfrm flipV="1">
            <a:off x="1668414" y="1828803"/>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8" name="Straight Arrow Connector 447"/>
          <p:cNvCxnSpPr>
            <a:stCxn id="430" idx="3"/>
            <a:endCxn id="426" idx="2"/>
          </p:cNvCxnSpPr>
          <p:nvPr/>
        </p:nvCxnSpPr>
        <p:spPr>
          <a:xfrm flipV="1">
            <a:off x="1668414" y="1981203"/>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9" name="Straight Arrow Connector 448"/>
          <p:cNvCxnSpPr>
            <a:stCxn id="430" idx="3"/>
            <a:endCxn id="428" idx="1"/>
          </p:cNvCxnSpPr>
          <p:nvPr/>
        </p:nvCxnSpPr>
        <p:spPr>
          <a:xfrm flipV="1">
            <a:off x="1668414" y="3219453"/>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50" name="TextBox 449"/>
          <p:cNvSpPr txBox="1"/>
          <p:nvPr/>
        </p:nvSpPr>
        <p:spPr>
          <a:xfrm>
            <a:off x="4114800" y="378142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69" name="Straight Arrow Connector 468"/>
          <p:cNvCxnSpPr>
            <a:stCxn id="431" idx="3"/>
            <a:endCxn id="425" idx="1"/>
          </p:cNvCxnSpPr>
          <p:nvPr/>
        </p:nvCxnSpPr>
        <p:spPr>
          <a:xfrm>
            <a:off x="1652218" y="1045258"/>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70" name="Straight Arrow Connector 469"/>
          <p:cNvCxnSpPr/>
          <p:nvPr/>
        </p:nvCxnSpPr>
        <p:spPr>
          <a:xfrm>
            <a:off x="1652218" y="1045258"/>
            <a:ext cx="1075107" cy="20217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1" name="Straight Arrow Connector 470"/>
          <p:cNvCxnSpPr/>
          <p:nvPr/>
        </p:nvCxnSpPr>
        <p:spPr>
          <a:xfrm>
            <a:off x="1652218" y="1045258"/>
            <a:ext cx="3186482" cy="18312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2" name="Straight Arrow Connector 471"/>
          <p:cNvCxnSpPr>
            <a:endCxn id="429" idx="1"/>
          </p:cNvCxnSpPr>
          <p:nvPr/>
        </p:nvCxnSpPr>
        <p:spPr>
          <a:xfrm>
            <a:off x="1725243" y="1045258"/>
            <a:ext cx="4767632" cy="2253570"/>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3" name="Straight Arrow Connector 472"/>
          <p:cNvCxnSpPr/>
          <p:nvPr/>
        </p:nvCxnSpPr>
        <p:spPr>
          <a:xfrm>
            <a:off x="1652218" y="1045258"/>
            <a:ext cx="2830882" cy="44064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4" name="Straight Arrow Connector 473"/>
          <p:cNvCxnSpPr/>
          <p:nvPr/>
        </p:nvCxnSpPr>
        <p:spPr>
          <a:xfrm>
            <a:off x="1652218" y="1057961"/>
            <a:ext cx="4840657" cy="593045"/>
          </a:xfrm>
          <a:prstGeom prst="straightConnector1">
            <a:avLst/>
          </a:prstGeom>
          <a:ln w="1270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5" name="Straight Arrow Connector 474"/>
          <p:cNvCxnSpPr>
            <a:endCxn id="424" idx="1"/>
          </p:cNvCxnSpPr>
          <p:nvPr/>
        </p:nvCxnSpPr>
        <p:spPr>
          <a:xfrm>
            <a:off x="1725243" y="1080189"/>
            <a:ext cx="1002082" cy="405714"/>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6" name="Straight Arrow Connector 475"/>
          <p:cNvCxnSpPr/>
          <p:nvPr/>
        </p:nvCxnSpPr>
        <p:spPr>
          <a:xfrm flipH="1">
            <a:off x="3438525" y="895784"/>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369648" y="21753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78" name="TextBox 477"/>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grpSp>
        <p:nvGrpSpPr>
          <p:cNvPr id="61" name="Group 60"/>
          <p:cNvGrpSpPr/>
          <p:nvPr/>
        </p:nvGrpSpPr>
        <p:grpSpPr>
          <a:xfrm>
            <a:off x="2754266" y="1841888"/>
            <a:ext cx="712740" cy="399619"/>
            <a:chOff x="1632120" y="3924302"/>
            <a:chExt cx="712740" cy="399619"/>
          </a:xfrm>
          <a:solidFill>
            <a:schemeClr val="accent1">
              <a:lumMod val="40000"/>
              <a:lumOff val="60000"/>
            </a:schemeClr>
          </a:solidFill>
        </p:grpSpPr>
        <p:sp>
          <p:nvSpPr>
            <p:cNvPr id="62" name="Rectangle 61"/>
            <p:cNvSpPr/>
            <p:nvPr/>
          </p:nvSpPr>
          <p:spPr>
            <a:xfrm>
              <a:off x="1632120" y="3924302"/>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4"/>
            <a:stretch>
              <a:fillRect/>
            </a:stretch>
          </p:blipFill>
          <p:spPr>
            <a:xfrm>
              <a:off x="1681114" y="3956567"/>
              <a:ext cx="645667" cy="318529"/>
            </a:xfrm>
            <a:prstGeom prst="rect">
              <a:avLst/>
            </a:prstGeom>
            <a:grpFill/>
          </p:spPr>
        </p:pic>
      </p:grpSp>
      <p:grpSp>
        <p:nvGrpSpPr>
          <p:cNvPr id="64" name="Group 63"/>
          <p:cNvGrpSpPr/>
          <p:nvPr/>
        </p:nvGrpSpPr>
        <p:grpSpPr>
          <a:xfrm>
            <a:off x="4464664" y="1840688"/>
            <a:ext cx="712740" cy="399619"/>
            <a:chOff x="3372146" y="4076702"/>
            <a:chExt cx="712740" cy="399619"/>
          </a:xfrm>
          <a:solidFill>
            <a:schemeClr val="accent4">
              <a:lumMod val="40000"/>
              <a:lumOff val="60000"/>
            </a:schemeClr>
          </a:solidFill>
        </p:grpSpPr>
        <p:sp>
          <p:nvSpPr>
            <p:cNvPr id="65" name="Rectangle 64"/>
            <p:cNvSpPr/>
            <p:nvPr/>
          </p:nvSpPr>
          <p:spPr>
            <a:xfrm>
              <a:off x="3372146" y="4076702"/>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5"/>
            <a:stretch>
              <a:fillRect/>
            </a:stretch>
          </p:blipFill>
          <p:spPr>
            <a:xfrm>
              <a:off x="3403599" y="4093610"/>
              <a:ext cx="665411" cy="328270"/>
            </a:xfrm>
            <a:prstGeom prst="rect">
              <a:avLst/>
            </a:prstGeom>
            <a:grpFill/>
          </p:spPr>
        </p:pic>
      </p:grpSp>
      <p:grpSp>
        <p:nvGrpSpPr>
          <p:cNvPr id="67" name="Group 66"/>
          <p:cNvGrpSpPr/>
          <p:nvPr/>
        </p:nvGrpSpPr>
        <p:grpSpPr>
          <a:xfrm>
            <a:off x="6387236" y="1968156"/>
            <a:ext cx="712740" cy="399619"/>
            <a:chOff x="5953125" y="3590928"/>
            <a:chExt cx="712740" cy="399619"/>
          </a:xfrm>
          <a:solidFill>
            <a:schemeClr val="accent3">
              <a:lumMod val="40000"/>
              <a:lumOff val="60000"/>
            </a:schemeClr>
          </a:solidFill>
        </p:grpSpPr>
        <p:sp>
          <p:nvSpPr>
            <p:cNvPr id="68" name="Rectangle 67"/>
            <p:cNvSpPr/>
            <p:nvPr/>
          </p:nvSpPr>
          <p:spPr>
            <a:xfrm>
              <a:off x="5953125" y="3590928"/>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6"/>
            <a:stretch>
              <a:fillRect/>
            </a:stretch>
          </p:blipFill>
          <p:spPr>
            <a:xfrm>
              <a:off x="5984875" y="3619503"/>
              <a:ext cx="650015" cy="320674"/>
            </a:xfrm>
            <a:prstGeom prst="rect">
              <a:avLst/>
            </a:prstGeom>
            <a:grpFill/>
          </p:spPr>
        </p:pic>
      </p:grpSp>
      <p:grpSp>
        <p:nvGrpSpPr>
          <p:cNvPr id="70" name="Group 69"/>
          <p:cNvGrpSpPr/>
          <p:nvPr/>
        </p:nvGrpSpPr>
        <p:grpSpPr>
          <a:xfrm>
            <a:off x="2760275" y="2481699"/>
            <a:ext cx="732489" cy="399619"/>
            <a:chOff x="5414149" y="4029682"/>
            <a:chExt cx="732489" cy="399619"/>
          </a:xfrm>
        </p:grpSpPr>
        <p:sp>
          <p:nvSpPr>
            <p:cNvPr id="71" name="Rectangle 70"/>
            <p:cNvSpPr/>
            <p:nvPr/>
          </p:nvSpPr>
          <p:spPr>
            <a:xfrm>
              <a:off x="5414149" y="4029682"/>
              <a:ext cx="732489" cy="399619"/>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7"/>
            <a:stretch>
              <a:fillRect/>
            </a:stretch>
          </p:blipFill>
          <p:spPr>
            <a:xfrm>
              <a:off x="5457986" y="4076702"/>
              <a:ext cx="672778" cy="331903"/>
            </a:xfrm>
            <a:prstGeom prst="rect">
              <a:avLst/>
            </a:prstGeom>
            <a:solidFill>
              <a:schemeClr val="bg2">
                <a:lumMod val="90000"/>
              </a:schemeClr>
            </a:solidFill>
          </p:spPr>
        </p:pic>
      </p:grpSp>
      <p:grpSp>
        <p:nvGrpSpPr>
          <p:cNvPr id="73" name="Group 72"/>
          <p:cNvGrpSpPr/>
          <p:nvPr/>
        </p:nvGrpSpPr>
        <p:grpSpPr>
          <a:xfrm>
            <a:off x="4554492" y="2568447"/>
            <a:ext cx="712740" cy="399619"/>
            <a:chOff x="4445000" y="4118576"/>
            <a:chExt cx="712740" cy="399619"/>
          </a:xfrm>
          <a:solidFill>
            <a:schemeClr val="bg1">
              <a:lumMod val="85000"/>
            </a:schemeClr>
          </a:solidFill>
        </p:grpSpPr>
        <p:sp>
          <p:nvSpPr>
            <p:cNvPr id="74" name="Rectangle 73"/>
            <p:cNvSpPr/>
            <p:nvPr/>
          </p:nvSpPr>
          <p:spPr>
            <a:xfrm>
              <a:off x="4445000" y="4118576"/>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8"/>
            <a:stretch>
              <a:fillRect/>
            </a:stretch>
          </p:blipFill>
          <p:spPr>
            <a:xfrm>
              <a:off x="4508501" y="4153747"/>
              <a:ext cx="622912" cy="307304"/>
            </a:xfrm>
            <a:prstGeom prst="rect">
              <a:avLst/>
            </a:prstGeom>
            <a:grpFill/>
          </p:spPr>
        </p:pic>
      </p:grpSp>
      <p:grpSp>
        <p:nvGrpSpPr>
          <p:cNvPr id="76" name="Group 75"/>
          <p:cNvGrpSpPr/>
          <p:nvPr/>
        </p:nvGrpSpPr>
        <p:grpSpPr>
          <a:xfrm>
            <a:off x="6559551" y="2612684"/>
            <a:ext cx="712740" cy="399619"/>
            <a:chOff x="6825718" y="4070565"/>
            <a:chExt cx="712740" cy="399619"/>
          </a:xfrm>
          <a:solidFill>
            <a:schemeClr val="accent6">
              <a:lumMod val="40000"/>
              <a:lumOff val="60000"/>
            </a:schemeClr>
          </a:solidFill>
        </p:grpSpPr>
        <p:sp>
          <p:nvSpPr>
            <p:cNvPr id="77" name="Rectangle 76"/>
            <p:cNvSpPr/>
            <p:nvPr/>
          </p:nvSpPr>
          <p:spPr>
            <a:xfrm>
              <a:off x="6825718" y="4070565"/>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a:blip r:embed="rId9"/>
            <a:stretch>
              <a:fillRect/>
            </a:stretch>
          </p:blipFill>
          <p:spPr>
            <a:xfrm>
              <a:off x="6878988" y="4115831"/>
              <a:ext cx="643595" cy="317507"/>
            </a:xfrm>
            <a:prstGeom prst="rect">
              <a:avLst/>
            </a:prstGeom>
            <a:grpFill/>
          </p:spPr>
        </p:pic>
      </p:grpSp>
      <p:grpSp>
        <p:nvGrpSpPr>
          <p:cNvPr id="79" name="Group 78"/>
          <p:cNvGrpSpPr/>
          <p:nvPr/>
        </p:nvGrpSpPr>
        <p:grpSpPr>
          <a:xfrm>
            <a:off x="157398" y="741753"/>
            <a:ext cx="712740" cy="399619"/>
            <a:chOff x="142875" y="860858"/>
            <a:chExt cx="712740" cy="399619"/>
          </a:xfrm>
        </p:grpSpPr>
        <p:sp>
          <p:nvSpPr>
            <p:cNvPr id="80" name="Rectangle 79"/>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10"/>
            <a:stretch>
              <a:fillRect/>
            </a:stretch>
          </p:blipFill>
          <p:spPr>
            <a:xfrm>
              <a:off x="210194" y="860859"/>
              <a:ext cx="550171" cy="339272"/>
            </a:xfrm>
            <a:prstGeom prst="rect">
              <a:avLst/>
            </a:prstGeom>
          </p:spPr>
        </p:pic>
      </p:grpSp>
      <p:sp>
        <p:nvSpPr>
          <p:cNvPr id="4" name="Rounded Rectangle 3"/>
          <p:cNvSpPr/>
          <p:nvPr/>
        </p:nvSpPr>
        <p:spPr>
          <a:xfrm>
            <a:off x="2884228" y="4601131"/>
            <a:ext cx="3369843" cy="1999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1613666" y="5373959"/>
            <a:ext cx="1014508" cy="369332"/>
          </a:xfrm>
          <a:prstGeom prst="rect">
            <a:avLst/>
          </a:prstGeom>
          <a:noFill/>
        </p:spPr>
        <p:txBody>
          <a:bodyPr wrap="none" rtlCol="0">
            <a:spAutoFit/>
          </a:bodyPr>
          <a:lstStyle/>
          <a:p>
            <a:r>
              <a:rPr lang="en-US" dirty="0" smtClean="0">
                <a:latin typeface="Helvetica Neue Light"/>
                <a:cs typeface="Helvetica Neue Light"/>
              </a:rPr>
              <a:t>Server 1</a:t>
            </a:r>
            <a:endParaRPr lang="en-US" dirty="0">
              <a:latin typeface="Helvetica Neue Light"/>
              <a:cs typeface="Helvetica Neue Light"/>
            </a:endParaRPr>
          </a:p>
        </p:txBody>
      </p:sp>
      <p:pic>
        <p:nvPicPr>
          <p:cNvPr id="82" name="Picture 81"/>
          <p:cNvPicPr>
            <a:picLocks noChangeAspect="1"/>
          </p:cNvPicPr>
          <p:nvPr/>
        </p:nvPicPr>
        <p:blipFill>
          <a:blip r:embed="rId11"/>
          <a:stretch>
            <a:fillRect/>
          </a:stretch>
        </p:blipFill>
        <p:spPr>
          <a:xfrm>
            <a:off x="3338183" y="4750809"/>
            <a:ext cx="2728097" cy="1621821"/>
          </a:xfrm>
          <a:prstGeom prst="rect">
            <a:avLst/>
          </a:prstGeom>
        </p:spPr>
      </p:pic>
    </p:spTree>
    <p:extLst>
      <p:ext uri="{BB962C8B-B14F-4D97-AF65-F5344CB8AC3E}">
        <p14:creationId xmlns:p14="http://schemas.microsoft.com/office/powerpoint/2010/main" val="1970770900"/>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2BAAB71D-D585-B642-9E27-EE5DC697D035}" type="slidenum">
              <a:rPr lang="en-US" smtClean="0"/>
              <a:t>185</a:t>
            </a:fld>
            <a:endParaRPr lang="en-US"/>
          </a:p>
        </p:txBody>
      </p:sp>
      <p:pic>
        <p:nvPicPr>
          <p:cNvPr id="414" name="Picture 413"/>
          <p:cNvPicPr>
            <a:picLocks noChangeAspect="1"/>
          </p:cNvPicPr>
          <p:nvPr/>
        </p:nvPicPr>
        <p:blipFill>
          <a:blip r:embed="rId2"/>
          <a:stretch>
            <a:fillRect/>
          </a:stretch>
        </p:blipFill>
        <p:spPr>
          <a:xfrm>
            <a:off x="2724150" y="1139828"/>
            <a:ext cx="711200" cy="685800"/>
          </a:xfrm>
          <a:prstGeom prst="rect">
            <a:avLst/>
          </a:prstGeom>
          <a:ln>
            <a:noFill/>
            <a:prstDash val="dot"/>
            <a:headEnd type="arrow"/>
            <a:tailEnd type="arrow"/>
          </a:ln>
        </p:spPr>
      </p:pic>
      <p:pic>
        <p:nvPicPr>
          <p:cNvPr id="415" name="Picture 414"/>
          <p:cNvPicPr>
            <a:picLocks noChangeAspect="1"/>
          </p:cNvPicPr>
          <p:nvPr/>
        </p:nvPicPr>
        <p:blipFill>
          <a:blip r:embed="rId2"/>
          <a:stretch>
            <a:fillRect/>
          </a:stretch>
        </p:blipFill>
        <p:spPr>
          <a:xfrm>
            <a:off x="4479925" y="1139828"/>
            <a:ext cx="711200" cy="685800"/>
          </a:xfrm>
          <a:prstGeom prst="rect">
            <a:avLst/>
          </a:prstGeom>
          <a:ln>
            <a:noFill/>
            <a:prstDash val="dot"/>
            <a:headEnd type="arrow"/>
            <a:tailEnd type="arrow"/>
          </a:ln>
        </p:spPr>
      </p:pic>
      <p:pic>
        <p:nvPicPr>
          <p:cNvPr id="416" name="Picture 415"/>
          <p:cNvPicPr>
            <a:picLocks noChangeAspect="1"/>
          </p:cNvPicPr>
          <p:nvPr/>
        </p:nvPicPr>
        <p:blipFill>
          <a:blip r:embed="rId2"/>
          <a:stretch>
            <a:fillRect/>
          </a:stretch>
        </p:blipFill>
        <p:spPr>
          <a:xfrm>
            <a:off x="6489700" y="1292228"/>
            <a:ext cx="711200" cy="685800"/>
          </a:xfrm>
          <a:prstGeom prst="rect">
            <a:avLst/>
          </a:prstGeom>
          <a:ln w="3175" cmpd="sng">
            <a:noFill/>
            <a:prstDash val="dot"/>
            <a:headEnd type="arrow"/>
            <a:tailEnd type="arrow"/>
          </a:ln>
        </p:spPr>
      </p:pic>
      <p:pic>
        <p:nvPicPr>
          <p:cNvPr id="417" name="Picture 416"/>
          <p:cNvPicPr>
            <a:picLocks noChangeAspect="1"/>
          </p:cNvPicPr>
          <p:nvPr/>
        </p:nvPicPr>
        <p:blipFill>
          <a:blip r:embed="rId2"/>
          <a:stretch>
            <a:fillRect/>
          </a:stretch>
        </p:blipFill>
        <p:spPr>
          <a:xfrm>
            <a:off x="2724150" y="2720978"/>
            <a:ext cx="711200" cy="685800"/>
          </a:xfrm>
          <a:prstGeom prst="rect">
            <a:avLst/>
          </a:prstGeom>
          <a:ln>
            <a:noFill/>
            <a:prstDash val="dot"/>
            <a:headEnd type="arrow"/>
            <a:tailEnd type="arrow"/>
          </a:ln>
        </p:spPr>
      </p:pic>
      <p:pic>
        <p:nvPicPr>
          <p:cNvPr id="418" name="Picture 417"/>
          <p:cNvPicPr>
            <a:picLocks noChangeAspect="1"/>
          </p:cNvPicPr>
          <p:nvPr/>
        </p:nvPicPr>
        <p:blipFill>
          <a:blip r:embed="rId2"/>
          <a:stretch>
            <a:fillRect/>
          </a:stretch>
        </p:blipFill>
        <p:spPr>
          <a:xfrm>
            <a:off x="4479925" y="2873378"/>
            <a:ext cx="711200" cy="685800"/>
          </a:xfrm>
          <a:prstGeom prst="rect">
            <a:avLst/>
          </a:prstGeom>
          <a:ln>
            <a:noFill/>
            <a:prstDash val="dot"/>
            <a:headEnd type="arrow"/>
            <a:tailEnd type="arrow"/>
          </a:ln>
        </p:spPr>
      </p:pic>
      <p:pic>
        <p:nvPicPr>
          <p:cNvPr id="419" name="Picture 418"/>
          <p:cNvPicPr>
            <a:picLocks noChangeAspect="1"/>
          </p:cNvPicPr>
          <p:nvPr/>
        </p:nvPicPr>
        <p:blipFill>
          <a:blip r:embed="rId2"/>
          <a:stretch>
            <a:fillRect/>
          </a:stretch>
        </p:blipFill>
        <p:spPr>
          <a:xfrm>
            <a:off x="6489700" y="2952753"/>
            <a:ext cx="711200" cy="685800"/>
          </a:xfrm>
          <a:prstGeom prst="rect">
            <a:avLst/>
          </a:prstGeom>
          <a:ln w="3175" cmpd="sng">
            <a:noFill/>
            <a:prstDash val="dot"/>
            <a:headEnd type="arrow"/>
            <a:tailEnd type="arrow"/>
          </a:ln>
        </p:spPr>
      </p:pic>
      <p:pic>
        <p:nvPicPr>
          <p:cNvPr id="420" name="Picture 419"/>
          <p:cNvPicPr>
            <a:picLocks noChangeAspect="1"/>
          </p:cNvPicPr>
          <p:nvPr/>
        </p:nvPicPr>
        <p:blipFill>
          <a:blip r:embed="rId3"/>
          <a:stretch>
            <a:fillRect/>
          </a:stretch>
        </p:blipFill>
        <p:spPr>
          <a:xfrm>
            <a:off x="871490" y="3162303"/>
            <a:ext cx="793749" cy="793749"/>
          </a:xfrm>
          <a:prstGeom prst="rect">
            <a:avLst/>
          </a:prstGeom>
        </p:spPr>
      </p:pic>
      <p:pic>
        <p:nvPicPr>
          <p:cNvPr id="421" name="Picture 420"/>
          <p:cNvPicPr>
            <a:picLocks noChangeAspect="1"/>
          </p:cNvPicPr>
          <p:nvPr/>
        </p:nvPicPr>
        <p:blipFill>
          <a:blip r:embed="rId3"/>
          <a:stretch>
            <a:fillRect/>
          </a:stretch>
        </p:blipFill>
        <p:spPr>
          <a:xfrm>
            <a:off x="871490" y="653306"/>
            <a:ext cx="777553" cy="777553"/>
          </a:xfrm>
          <a:prstGeom prst="rect">
            <a:avLst/>
          </a:prstGeom>
        </p:spPr>
      </p:pic>
      <p:pic>
        <p:nvPicPr>
          <p:cNvPr id="422" name="Picture 421"/>
          <p:cNvPicPr>
            <a:picLocks noChangeAspect="1"/>
          </p:cNvPicPr>
          <p:nvPr/>
        </p:nvPicPr>
        <p:blipFill>
          <a:blip r:embed="rId3"/>
          <a:stretch>
            <a:fillRect/>
          </a:stretch>
        </p:blipFill>
        <p:spPr>
          <a:xfrm>
            <a:off x="7810289" y="503832"/>
            <a:ext cx="777553" cy="777553"/>
          </a:xfrm>
          <a:prstGeom prst="rect">
            <a:avLst/>
          </a:prstGeom>
        </p:spPr>
      </p:pic>
      <p:pic>
        <p:nvPicPr>
          <p:cNvPr id="423" name="Picture 422"/>
          <p:cNvPicPr>
            <a:picLocks noChangeAspect="1"/>
          </p:cNvPicPr>
          <p:nvPr/>
        </p:nvPicPr>
        <p:blipFill>
          <a:blip r:embed="rId3"/>
          <a:stretch>
            <a:fillRect/>
          </a:stretch>
        </p:blipFill>
        <p:spPr>
          <a:xfrm>
            <a:off x="7794093" y="3162303"/>
            <a:ext cx="793749" cy="793749"/>
          </a:xfrm>
          <a:prstGeom prst="rect">
            <a:avLst/>
          </a:prstGeom>
        </p:spPr>
      </p:pic>
      <p:cxnSp>
        <p:nvCxnSpPr>
          <p:cNvPr id="424" name="Straight Arrow Connector 423"/>
          <p:cNvCxnSpPr>
            <a:stCxn id="421" idx="3"/>
            <a:endCxn id="414" idx="1"/>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5" name="Straight Arrow Connector 424"/>
          <p:cNvCxnSpPr>
            <a:stCxn id="421" idx="3"/>
            <a:endCxn id="417" idx="1"/>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6" name="Straight Arrow Connector 425"/>
          <p:cNvCxnSpPr>
            <a:stCxn id="423" idx="1"/>
            <a:endCxn id="415" idx="2"/>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7" name="Straight Arrow Connector 426"/>
          <p:cNvCxnSpPr>
            <a:stCxn id="422" idx="1"/>
            <a:endCxn id="415" idx="3"/>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8" name="Straight Arrow Connector 427"/>
          <p:cNvCxnSpPr>
            <a:stCxn id="420" idx="3"/>
            <a:endCxn id="414" idx="2"/>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9" name="Straight Arrow Connector 428"/>
          <p:cNvCxnSpPr>
            <a:stCxn id="422" idx="1"/>
            <a:endCxn id="417" idx="3"/>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0" name="Straight Arrow Connector 429"/>
          <p:cNvCxnSpPr>
            <a:stCxn id="422" idx="1"/>
            <a:endCxn id="418" idx="3"/>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1" name="Straight Arrow Connector 430"/>
          <p:cNvCxnSpPr>
            <a:stCxn id="421" idx="3"/>
            <a:endCxn id="418" idx="0"/>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a:stCxn id="422" idx="1"/>
            <a:endCxn id="419" idx="0"/>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3" name="Straight Arrow Connector 43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4" name="Straight Arrow Connector 433"/>
          <p:cNvCxnSpPr>
            <a:stCxn id="423" idx="1"/>
            <a:endCxn id="417" idx="3"/>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23" idx="1"/>
            <a:endCxn id="418" idx="3"/>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23" idx="1"/>
            <a:endCxn id="416" idx="2"/>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23" idx="1"/>
            <a:endCxn id="414" idx="3"/>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20" idx="3"/>
            <a:endCxn id="415" idx="2"/>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20" idx="3"/>
            <a:endCxn id="416" idx="2"/>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20" idx="3"/>
            <a:endCxn id="418" idx="1"/>
          </p:cNvCxnSpPr>
          <p:nvPr/>
        </p:nvCxnSpPr>
        <p:spPr>
          <a:xfrm flipV="1">
            <a:off x="1665239" y="321627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41" name="TextBox 440"/>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42" name="Straight Arrow Connector 441"/>
          <p:cNvCxnSpPr>
            <a:stCxn id="421" idx="3"/>
            <a:endCxn id="415" idx="1"/>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443" name="Group 442"/>
          <p:cNvGrpSpPr/>
          <p:nvPr/>
        </p:nvGrpSpPr>
        <p:grpSpPr>
          <a:xfrm>
            <a:off x="4126815" y="1144035"/>
            <a:ext cx="676275" cy="444500"/>
            <a:chOff x="4110940" y="1112285"/>
            <a:chExt cx="676275" cy="444500"/>
          </a:xfrm>
        </p:grpSpPr>
        <p:sp>
          <p:nvSpPr>
            <p:cNvPr id="444" name="Rectangle 443"/>
            <p:cNvSpPr/>
            <p:nvPr/>
          </p:nvSpPr>
          <p:spPr>
            <a:xfrm>
              <a:off x="4110940" y="11122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TextBox 444"/>
            <p:cNvSpPr txBox="1"/>
            <p:nvPr/>
          </p:nvSpPr>
          <p:spPr>
            <a:xfrm>
              <a:off x="4140884" y="1143005"/>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46" name="Group 445"/>
          <p:cNvGrpSpPr/>
          <p:nvPr/>
        </p:nvGrpSpPr>
        <p:grpSpPr>
          <a:xfrm>
            <a:off x="5922593" y="3036335"/>
            <a:ext cx="676275" cy="444500"/>
            <a:chOff x="5906718" y="3004585"/>
            <a:chExt cx="676275" cy="444500"/>
          </a:xfrm>
        </p:grpSpPr>
        <p:sp>
          <p:nvSpPr>
            <p:cNvPr id="447" name="Rectangle 446"/>
            <p:cNvSpPr/>
            <p:nvPr/>
          </p:nvSpPr>
          <p:spPr>
            <a:xfrm>
              <a:off x="5906718" y="30045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TextBox 447"/>
            <p:cNvSpPr txBox="1"/>
            <p:nvPr/>
          </p:nvSpPr>
          <p:spPr>
            <a:xfrm>
              <a:off x="5906718" y="3032128"/>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49" name="Group 448"/>
          <p:cNvGrpSpPr/>
          <p:nvPr/>
        </p:nvGrpSpPr>
        <p:grpSpPr>
          <a:xfrm>
            <a:off x="5999114" y="1403353"/>
            <a:ext cx="676275" cy="444500"/>
            <a:chOff x="5983239" y="1371603"/>
            <a:chExt cx="676275" cy="444500"/>
          </a:xfrm>
        </p:grpSpPr>
        <p:sp>
          <p:nvSpPr>
            <p:cNvPr id="450" name="Rectangle 449"/>
            <p:cNvSpPr/>
            <p:nvPr/>
          </p:nvSpPr>
          <p:spPr>
            <a:xfrm>
              <a:off x="5983239" y="1371603"/>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TextBox 450"/>
            <p:cNvSpPr txBox="1"/>
            <p:nvPr/>
          </p:nvSpPr>
          <p:spPr>
            <a:xfrm>
              <a:off x="5990637" y="1446771"/>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2" name="Group 451"/>
          <p:cNvGrpSpPr/>
          <p:nvPr/>
        </p:nvGrpSpPr>
        <p:grpSpPr>
          <a:xfrm>
            <a:off x="4126815" y="2639460"/>
            <a:ext cx="676275" cy="444500"/>
            <a:chOff x="4110940" y="2607710"/>
            <a:chExt cx="676275" cy="444500"/>
          </a:xfrm>
        </p:grpSpPr>
        <p:sp>
          <p:nvSpPr>
            <p:cNvPr id="453" name="Rectangle 452"/>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TextBox 453"/>
            <p:cNvSpPr txBox="1"/>
            <p:nvPr/>
          </p:nvSpPr>
          <p:spPr>
            <a:xfrm>
              <a:off x="4110940" y="2635253"/>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5" name="Group 454"/>
          <p:cNvGrpSpPr/>
          <p:nvPr/>
        </p:nvGrpSpPr>
        <p:grpSpPr>
          <a:xfrm>
            <a:off x="2215465" y="1296435"/>
            <a:ext cx="676275" cy="444500"/>
            <a:chOff x="2199590" y="1264685"/>
            <a:chExt cx="676275" cy="444500"/>
          </a:xfrm>
        </p:grpSpPr>
        <p:sp>
          <p:nvSpPr>
            <p:cNvPr id="456" name="Rectangle 455"/>
            <p:cNvSpPr/>
            <p:nvPr/>
          </p:nvSpPr>
          <p:spPr>
            <a:xfrm>
              <a:off x="2199590" y="12646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TextBox 456"/>
            <p:cNvSpPr txBox="1"/>
            <p:nvPr/>
          </p:nvSpPr>
          <p:spPr>
            <a:xfrm>
              <a:off x="2229534" y="1295405"/>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8" name="Group 457"/>
          <p:cNvGrpSpPr/>
          <p:nvPr/>
        </p:nvGrpSpPr>
        <p:grpSpPr>
          <a:xfrm>
            <a:off x="2233830" y="2611920"/>
            <a:ext cx="676275" cy="444500"/>
            <a:chOff x="2217955" y="2580170"/>
            <a:chExt cx="676275" cy="444500"/>
          </a:xfrm>
        </p:grpSpPr>
        <p:sp>
          <p:nvSpPr>
            <p:cNvPr id="459" name="Rectangle 458"/>
            <p:cNvSpPr/>
            <p:nvPr/>
          </p:nvSpPr>
          <p:spPr>
            <a:xfrm>
              <a:off x="2217955" y="258017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TextBox 459"/>
            <p:cNvSpPr txBox="1"/>
            <p:nvPr/>
          </p:nvSpPr>
          <p:spPr>
            <a:xfrm>
              <a:off x="2247899" y="2610890"/>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cxnSp>
        <p:nvCxnSpPr>
          <p:cNvPr id="461" name="Straight Arrow Connector 460"/>
          <p:cNvCxnSpPr/>
          <p:nvPr/>
        </p:nvCxnSpPr>
        <p:spPr>
          <a:xfrm>
            <a:off x="1649043" y="1042083"/>
            <a:ext cx="1075107" cy="202179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2" name="Straight Arrow Connector 461"/>
          <p:cNvCxnSpPr/>
          <p:nvPr/>
        </p:nvCxnSpPr>
        <p:spPr>
          <a:xfrm>
            <a:off x="1649043" y="1042083"/>
            <a:ext cx="3186482" cy="183129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3" name="Straight Arrow Connector 462"/>
          <p:cNvCxnSpPr/>
          <p:nvPr/>
        </p:nvCxnSpPr>
        <p:spPr>
          <a:xfrm>
            <a:off x="1665239" y="1042083"/>
            <a:ext cx="4824461" cy="2225567"/>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4" name="Straight Arrow Connector 463"/>
          <p:cNvCxnSpPr/>
          <p:nvPr/>
        </p:nvCxnSpPr>
        <p:spPr>
          <a:xfrm>
            <a:off x="1691296" y="1121461"/>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65" name="Straight Arrow Connector 464"/>
          <p:cNvCxnSpPr/>
          <p:nvPr/>
        </p:nvCxnSpPr>
        <p:spPr>
          <a:xfrm>
            <a:off x="1737943" y="1098127"/>
            <a:ext cx="1075107" cy="440645"/>
          </a:xfrm>
          <a:prstGeom prst="straightConnector1">
            <a:avLst/>
          </a:prstGeom>
          <a:ln w="6350" cmpd="sng">
            <a:solidFill>
              <a:srgbClr val="FF0000"/>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6" name="Straight Arrow Connector 465"/>
          <p:cNvCxnSpPr>
            <a:stCxn id="421" idx="3"/>
            <a:endCxn id="457" idx="3"/>
          </p:cNvCxnSpPr>
          <p:nvPr/>
        </p:nvCxnSpPr>
        <p:spPr>
          <a:xfrm>
            <a:off x="1649043" y="1042083"/>
            <a:ext cx="1242697" cy="469738"/>
          </a:xfrm>
          <a:prstGeom prst="straightConnector1">
            <a:avLst/>
          </a:prstGeom>
          <a:ln w="6350" cmpd="sng">
            <a:solidFill>
              <a:srgbClr val="FF0000"/>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7" name="Straight Arrow Connector 466"/>
          <p:cNvCxnSpPr>
            <a:stCxn id="421" idx="3"/>
          </p:cNvCxnSpPr>
          <p:nvPr/>
        </p:nvCxnSpPr>
        <p:spPr>
          <a:xfrm>
            <a:off x="1649043" y="1042083"/>
            <a:ext cx="2983282" cy="59304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468" name="TextBox 467"/>
          <p:cNvSpPr txBox="1"/>
          <p:nvPr/>
        </p:nvSpPr>
        <p:spPr>
          <a:xfrm>
            <a:off x="360123" y="218174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69" name="TextBox 468"/>
          <p:cNvSpPr txBox="1"/>
          <p:nvPr/>
        </p:nvSpPr>
        <p:spPr>
          <a:xfrm>
            <a:off x="7661181" y="210820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
        <p:nvSpPr>
          <p:cNvPr id="62" name="Rounded Rectangle 61"/>
          <p:cNvSpPr/>
          <p:nvPr/>
        </p:nvSpPr>
        <p:spPr>
          <a:xfrm>
            <a:off x="2884228" y="4601131"/>
            <a:ext cx="3369843" cy="1999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3" name="TextBox 62"/>
          <p:cNvSpPr txBox="1"/>
          <p:nvPr/>
        </p:nvSpPr>
        <p:spPr>
          <a:xfrm>
            <a:off x="1613666" y="5373959"/>
            <a:ext cx="1014508" cy="369332"/>
          </a:xfrm>
          <a:prstGeom prst="rect">
            <a:avLst/>
          </a:prstGeom>
          <a:noFill/>
        </p:spPr>
        <p:txBody>
          <a:bodyPr wrap="none" rtlCol="0">
            <a:spAutoFit/>
          </a:bodyPr>
          <a:lstStyle/>
          <a:p>
            <a:r>
              <a:rPr lang="en-US" dirty="0" smtClean="0">
                <a:latin typeface="Helvetica Neue Light"/>
                <a:cs typeface="Helvetica Neue Light"/>
              </a:rPr>
              <a:t>Server 1</a:t>
            </a:r>
            <a:endParaRPr lang="en-US" dirty="0">
              <a:latin typeface="Helvetica Neue Light"/>
              <a:cs typeface="Helvetica Neue Light"/>
            </a:endParaRPr>
          </a:p>
        </p:txBody>
      </p:sp>
      <p:pic>
        <p:nvPicPr>
          <p:cNvPr id="64" name="Picture 63"/>
          <p:cNvPicPr>
            <a:picLocks noChangeAspect="1"/>
          </p:cNvPicPr>
          <p:nvPr/>
        </p:nvPicPr>
        <p:blipFill>
          <a:blip r:embed="rId4"/>
          <a:stretch>
            <a:fillRect/>
          </a:stretch>
        </p:blipFill>
        <p:spPr>
          <a:xfrm>
            <a:off x="3338183" y="4750809"/>
            <a:ext cx="2728097" cy="1621821"/>
          </a:xfrm>
          <a:prstGeom prst="rect">
            <a:avLst/>
          </a:prstGeom>
        </p:spPr>
      </p:pic>
    </p:spTree>
    <p:extLst>
      <p:ext uri="{BB962C8B-B14F-4D97-AF65-F5344CB8AC3E}">
        <p14:creationId xmlns:p14="http://schemas.microsoft.com/office/powerpoint/2010/main" val="3069428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6 5.18519E-6 L -0.09027 -0.22221 " pathEditMode="relative" ptsTypes="AA">
                                      <p:cBhvr>
                                        <p:cTn id="6" dur="1500" fill="hold"/>
                                        <p:tgtEl>
                                          <p:spTgt spid="45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8.33333E-7 -4.07407E-6 L -0.11284 -0.06944 " pathEditMode="relative" ptsTypes="AA">
                                      <p:cBhvr>
                                        <p:cTn id="8" dur="1500" fill="hold"/>
                                        <p:tgtEl>
                                          <p:spTgt spid="45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77778E-6 -2.59259E-6 L -0.29166 -0.03889 " pathEditMode="relative" rAng="0" ptsTypes="AA">
                                      <p:cBhvr>
                                        <p:cTn id="10" dur="1500" fill="hold"/>
                                        <p:tgtEl>
                                          <p:spTgt spid="443"/>
                                        </p:tgtEl>
                                        <p:attrNameLst>
                                          <p:attrName>ppt_x</p:attrName>
                                          <p:attrName>ppt_y</p:attrName>
                                        </p:attrNameLst>
                                      </p:cBhvr>
                                      <p:rCtr x="-14583" y="-1944"/>
                                    </p:animMotion>
                                  </p:childTnLst>
                                </p:cTn>
                              </p:par>
                              <p:par>
                                <p:cTn id="11" presetID="0" presetClass="path" presetSubtype="0" accel="50000" decel="50000" fill="hold" nodeType="withEffect">
                                  <p:stCondLst>
                                    <p:cond delay="0"/>
                                  </p:stCondLst>
                                  <p:childTnLst>
                                    <p:animMotion origin="layout" path="M 5.55556E-7 2.59259E-6 L -0.07656 -0.01528 " pathEditMode="relative" rAng="0" ptsTypes="AA">
                                      <p:cBhvr>
                                        <p:cTn id="12" dur="1500" fill="hold"/>
                                        <p:tgtEl>
                                          <p:spTgt spid="449"/>
                                        </p:tgtEl>
                                        <p:attrNameLst>
                                          <p:attrName>ppt_x</p:attrName>
                                          <p:attrName>ppt_y</p:attrName>
                                        </p:attrNameLst>
                                      </p:cBhvr>
                                      <p:rCtr x="-3837" y="-764"/>
                                    </p:animMotion>
                                  </p:childTnLst>
                                </p:cTn>
                              </p:par>
                              <p:par>
                                <p:cTn id="13" presetID="0" presetClass="path" presetSubtype="0" accel="50000" decel="50000" fill="hold" nodeType="withEffect">
                                  <p:stCondLst>
                                    <p:cond delay="0"/>
                                  </p:stCondLst>
                                  <p:childTnLst>
                                    <p:animMotion origin="layout" path="M -7.77778E-6 -1.48148E-6 L -0.46841 -0.30254 " pathEditMode="relative" ptsTypes="AA">
                                      <p:cBhvr>
                                        <p:cTn id="14" dur="1500" fill="hold"/>
                                        <p:tgtEl>
                                          <p:spTgt spid="446"/>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6.38889E-6 5.18519E-6 L -0.30069 -0.253 " pathEditMode="relative" ptsTypes="AA">
                                      <p:cBhvr>
                                        <p:cTn id="16" dur="1500" fill="hold"/>
                                        <p:tgtEl>
                                          <p:spTgt spid="452"/>
                                        </p:tgtEl>
                                        <p:attrNameLst>
                                          <p:attrName>ppt_x</p:attrName>
                                          <p:attrName>ppt_y</p:attrName>
                                        </p:attrNameLst>
                                      </p:cBhvr>
                                    </p:animMotion>
                                  </p:childTnLst>
                                </p:cTn>
                              </p:par>
                            </p:childTnLst>
                          </p:cTn>
                        </p:par>
                        <p:par>
                          <p:cTn id="17" fill="hold">
                            <p:stCondLst>
                              <p:cond delay="1500"/>
                            </p:stCondLst>
                            <p:childTnLst>
                              <p:par>
                                <p:cTn id="18" presetID="5" presetClass="exit" presetSubtype="10" fill="hold" nodeType="afterEffect">
                                  <p:stCondLst>
                                    <p:cond delay="0"/>
                                  </p:stCondLst>
                                  <p:childTnLst>
                                    <p:animEffect transition="out" filter="checkerboard(across)">
                                      <p:cBhvr>
                                        <p:cTn id="19" dur="800"/>
                                        <p:tgtEl>
                                          <p:spTgt spid="455"/>
                                        </p:tgtEl>
                                      </p:cBhvr>
                                    </p:animEffect>
                                    <p:set>
                                      <p:cBhvr>
                                        <p:cTn id="20" dur="1" fill="hold">
                                          <p:stCondLst>
                                            <p:cond delay="799"/>
                                          </p:stCondLst>
                                        </p:cTn>
                                        <p:tgtEl>
                                          <p:spTgt spid="455"/>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800"/>
                                        <p:tgtEl>
                                          <p:spTgt spid="443"/>
                                        </p:tgtEl>
                                      </p:cBhvr>
                                    </p:animEffect>
                                    <p:set>
                                      <p:cBhvr>
                                        <p:cTn id="23" dur="1" fill="hold">
                                          <p:stCondLst>
                                            <p:cond delay="799"/>
                                          </p:stCondLst>
                                        </p:cTn>
                                        <p:tgtEl>
                                          <p:spTgt spid="443"/>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800"/>
                                        <p:tgtEl>
                                          <p:spTgt spid="446"/>
                                        </p:tgtEl>
                                      </p:cBhvr>
                                    </p:animEffect>
                                    <p:set>
                                      <p:cBhvr>
                                        <p:cTn id="26" dur="1" fill="hold">
                                          <p:stCondLst>
                                            <p:cond delay="799"/>
                                          </p:stCondLst>
                                        </p:cTn>
                                        <p:tgtEl>
                                          <p:spTgt spid="446"/>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800"/>
                                        <p:tgtEl>
                                          <p:spTgt spid="452"/>
                                        </p:tgtEl>
                                      </p:cBhvr>
                                    </p:animEffect>
                                    <p:set>
                                      <p:cBhvr>
                                        <p:cTn id="29" dur="1" fill="hold">
                                          <p:stCondLst>
                                            <p:cond delay="799"/>
                                          </p:stCondLst>
                                        </p:cTn>
                                        <p:tgtEl>
                                          <p:spTgt spid="452"/>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800"/>
                                        <p:tgtEl>
                                          <p:spTgt spid="458"/>
                                        </p:tgtEl>
                                      </p:cBhvr>
                                    </p:animEffect>
                                    <p:set>
                                      <p:cBhvr>
                                        <p:cTn id="32" dur="1" fill="hold">
                                          <p:stCondLst>
                                            <p:cond delay="799"/>
                                          </p:stCondLst>
                                        </p:cTn>
                                        <p:tgtEl>
                                          <p:spTgt spid="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2BAAB71D-D585-B642-9E27-EE5DC697D035}" type="slidenum">
              <a:rPr lang="en-US" smtClean="0"/>
              <a:t>186</a:t>
            </a:fld>
            <a:endParaRPr lang="en-US"/>
          </a:p>
        </p:txBody>
      </p:sp>
      <p:pic>
        <p:nvPicPr>
          <p:cNvPr id="424" name="Picture 423"/>
          <p:cNvPicPr>
            <a:picLocks noChangeAspect="1"/>
          </p:cNvPicPr>
          <p:nvPr/>
        </p:nvPicPr>
        <p:blipFill>
          <a:blip r:embed="rId2"/>
          <a:stretch>
            <a:fillRect/>
          </a:stretch>
        </p:blipFill>
        <p:spPr>
          <a:xfrm>
            <a:off x="2727325" y="1143003"/>
            <a:ext cx="711200" cy="685800"/>
          </a:xfrm>
          <a:prstGeom prst="rect">
            <a:avLst/>
          </a:prstGeom>
          <a:ln>
            <a:noFill/>
            <a:prstDash val="dot"/>
            <a:headEnd type="arrow"/>
            <a:tailEnd type="arrow"/>
          </a:ln>
        </p:spPr>
      </p:pic>
      <p:pic>
        <p:nvPicPr>
          <p:cNvPr id="425" name="Picture 424"/>
          <p:cNvPicPr>
            <a:picLocks noChangeAspect="1"/>
          </p:cNvPicPr>
          <p:nvPr/>
        </p:nvPicPr>
        <p:blipFill>
          <a:blip r:embed="rId2"/>
          <a:stretch>
            <a:fillRect/>
          </a:stretch>
        </p:blipFill>
        <p:spPr>
          <a:xfrm>
            <a:off x="4483100" y="1143003"/>
            <a:ext cx="711200" cy="685800"/>
          </a:xfrm>
          <a:prstGeom prst="rect">
            <a:avLst/>
          </a:prstGeom>
          <a:ln>
            <a:noFill/>
            <a:prstDash val="dot"/>
            <a:headEnd type="arrow"/>
            <a:tailEnd type="arrow"/>
          </a:ln>
        </p:spPr>
      </p:pic>
      <p:pic>
        <p:nvPicPr>
          <p:cNvPr id="426" name="Picture 425"/>
          <p:cNvPicPr>
            <a:picLocks noChangeAspect="1"/>
          </p:cNvPicPr>
          <p:nvPr/>
        </p:nvPicPr>
        <p:blipFill>
          <a:blip r:embed="rId2"/>
          <a:stretch>
            <a:fillRect/>
          </a:stretch>
        </p:blipFill>
        <p:spPr>
          <a:xfrm>
            <a:off x="6492875" y="1295403"/>
            <a:ext cx="711200" cy="685800"/>
          </a:xfrm>
          <a:prstGeom prst="rect">
            <a:avLst/>
          </a:prstGeom>
          <a:ln w="3175" cmpd="sng">
            <a:noFill/>
            <a:prstDash val="dot"/>
            <a:headEnd type="arrow"/>
            <a:tailEnd type="arrow"/>
          </a:ln>
        </p:spPr>
      </p:pic>
      <p:pic>
        <p:nvPicPr>
          <p:cNvPr id="427" name="Picture 426"/>
          <p:cNvPicPr>
            <a:picLocks noChangeAspect="1"/>
          </p:cNvPicPr>
          <p:nvPr/>
        </p:nvPicPr>
        <p:blipFill>
          <a:blip r:embed="rId2"/>
          <a:stretch>
            <a:fillRect/>
          </a:stretch>
        </p:blipFill>
        <p:spPr>
          <a:xfrm>
            <a:off x="2727325" y="2724153"/>
            <a:ext cx="711200" cy="685800"/>
          </a:xfrm>
          <a:prstGeom prst="rect">
            <a:avLst/>
          </a:prstGeom>
          <a:ln>
            <a:noFill/>
            <a:prstDash val="dot"/>
            <a:headEnd type="arrow"/>
            <a:tailEnd type="arrow"/>
          </a:ln>
        </p:spPr>
      </p:pic>
      <p:pic>
        <p:nvPicPr>
          <p:cNvPr id="428" name="Picture 427"/>
          <p:cNvPicPr>
            <a:picLocks noChangeAspect="1"/>
          </p:cNvPicPr>
          <p:nvPr/>
        </p:nvPicPr>
        <p:blipFill>
          <a:blip r:embed="rId2"/>
          <a:stretch>
            <a:fillRect/>
          </a:stretch>
        </p:blipFill>
        <p:spPr>
          <a:xfrm>
            <a:off x="4483100" y="2876553"/>
            <a:ext cx="711200" cy="685800"/>
          </a:xfrm>
          <a:prstGeom prst="rect">
            <a:avLst/>
          </a:prstGeom>
          <a:ln>
            <a:noFill/>
            <a:prstDash val="dot"/>
            <a:headEnd type="arrow"/>
            <a:tailEnd type="arrow"/>
          </a:ln>
        </p:spPr>
      </p:pic>
      <p:pic>
        <p:nvPicPr>
          <p:cNvPr id="429" name="Picture 428"/>
          <p:cNvPicPr>
            <a:picLocks noChangeAspect="1"/>
          </p:cNvPicPr>
          <p:nvPr/>
        </p:nvPicPr>
        <p:blipFill>
          <a:blip r:embed="rId2"/>
          <a:stretch>
            <a:fillRect/>
          </a:stretch>
        </p:blipFill>
        <p:spPr>
          <a:xfrm>
            <a:off x="6492875" y="2955928"/>
            <a:ext cx="711200" cy="685800"/>
          </a:xfrm>
          <a:prstGeom prst="rect">
            <a:avLst/>
          </a:prstGeom>
          <a:ln w="3175" cmpd="sng">
            <a:noFill/>
            <a:prstDash val="dot"/>
            <a:headEnd type="arrow"/>
            <a:tailEnd type="arrow"/>
          </a:ln>
        </p:spPr>
      </p:pic>
      <p:pic>
        <p:nvPicPr>
          <p:cNvPr id="430" name="Picture 429"/>
          <p:cNvPicPr>
            <a:picLocks noChangeAspect="1"/>
          </p:cNvPicPr>
          <p:nvPr/>
        </p:nvPicPr>
        <p:blipFill>
          <a:blip r:embed="rId3"/>
          <a:stretch>
            <a:fillRect/>
          </a:stretch>
        </p:blipFill>
        <p:spPr>
          <a:xfrm>
            <a:off x="874665" y="3165478"/>
            <a:ext cx="793749" cy="793749"/>
          </a:xfrm>
          <a:prstGeom prst="rect">
            <a:avLst/>
          </a:prstGeom>
        </p:spPr>
      </p:pic>
      <p:pic>
        <p:nvPicPr>
          <p:cNvPr id="431" name="Picture 430"/>
          <p:cNvPicPr>
            <a:picLocks noChangeAspect="1"/>
          </p:cNvPicPr>
          <p:nvPr/>
        </p:nvPicPr>
        <p:blipFill>
          <a:blip r:embed="rId3"/>
          <a:stretch>
            <a:fillRect/>
          </a:stretch>
        </p:blipFill>
        <p:spPr>
          <a:xfrm>
            <a:off x="874665" y="656481"/>
            <a:ext cx="777553" cy="777553"/>
          </a:xfrm>
          <a:prstGeom prst="rect">
            <a:avLst/>
          </a:prstGeom>
        </p:spPr>
      </p:pic>
      <p:pic>
        <p:nvPicPr>
          <p:cNvPr id="432" name="Picture 431"/>
          <p:cNvPicPr>
            <a:picLocks noChangeAspect="1"/>
          </p:cNvPicPr>
          <p:nvPr/>
        </p:nvPicPr>
        <p:blipFill>
          <a:blip r:embed="rId3"/>
          <a:stretch>
            <a:fillRect/>
          </a:stretch>
        </p:blipFill>
        <p:spPr>
          <a:xfrm>
            <a:off x="7813464" y="507007"/>
            <a:ext cx="777553" cy="777553"/>
          </a:xfrm>
          <a:prstGeom prst="rect">
            <a:avLst/>
          </a:prstGeom>
        </p:spPr>
      </p:pic>
      <p:pic>
        <p:nvPicPr>
          <p:cNvPr id="433" name="Picture 432"/>
          <p:cNvPicPr>
            <a:picLocks noChangeAspect="1"/>
          </p:cNvPicPr>
          <p:nvPr/>
        </p:nvPicPr>
        <p:blipFill>
          <a:blip r:embed="rId3"/>
          <a:stretch>
            <a:fillRect/>
          </a:stretch>
        </p:blipFill>
        <p:spPr>
          <a:xfrm>
            <a:off x="7797268" y="3165478"/>
            <a:ext cx="793749" cy="793749"/>
          </a:xfrm>
          <a:prstGeom prst="rect">
            <a:avLst/>
          </a:prstGeom>
        </p:spPr>
      </p:pic>
      <p:cxnSp>
        <p:nvCxnSpPr>
          <p:cNvPr id="434" name="Straight Arrow Connector 433"/>
          <p:cNvCxnSpPr>
            <a:stCxn id="431" idx="3"/>
            <a:endCxn id="424" idx="1"/>
          </p:cNvCxnSpPr>
          <p:nvPr/>
        </p:nvCxnSpPr>
        <p:spPr>
          <a:xfrm>
            <a:off x="1652218" y="104525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31" idx="3"/>
            <a:endCxn id="427" idx="1"/>
          </p:cNvCxnSpPr>
          <p:nvPr/>
        </p:nvCxnSpPr>
        <p:spPr>
          <a:xfrm>
            <a:off x="1652218" y="1045258"/>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33" idx="1"/>
            <a:endCxn id="425" idx="2"/>
          </p:cNvCxnSpPr>
          <p:nvPr/>
        </p:nvCxnSpPr>
        <p:spPr>
          <a:xfrm flipH="1" flipV="1">
            <a:off x="4838700" y="1828803"/>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32" idx="1"/>
            <a:endCxn id="425" idx="3"/>
          </p:cNvCxnSpPr>
          <p:nvPr/>
        </p:nvCxnSpPr>
        <p:spPr>
          <a:xfrm flipH="1">
            <a:off x="5194300" y="895784"/>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30" idx="3"/>
            <a:endCxn id="424" idx="2"/>
          </p:cNvCxnSpPr>
          <p:nvPr/>
        </p:nvCxnSpPr>
        <p:spPr>
          <a:xfrm flipV="1">
            <a:off x="1668414" y="1828803"/>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32" idx="1"/>
            <a:endCxn id="427" idx="3"/>
          </p:cNvCxnSpPr>
          <p:nvPr/>
        </p:nvCxnSpPr>
        <p:spPr>
          <a:xfrm flipH="1">
            <a:off x="3438525" y="895784"/>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32" idx="1"/>
            <a:endCxn id="428" idx="3"/>
          </p:cNvCxnSpPr>
          <p:nvPr/>
        </p:nvCxnSpPr>
        <p:spPr>
          <a:xfrm flipH="1">
            <a:off x="5194300" y="895784"/>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1" name="Straight Arrow Connector 440"/>
          <p:cNvCxnSpPr>
            <a:stCxn id="431" idx="3"/>
            <a:endCxn id="428" idx="0"/>
          </p:cNvCxnSpPr>
          <p:nvPr/>
        </p:nvCxnSpPr>
        <p:spPr>
          <a:xfrm>
            <a:off x="1652218" y="1045258"/>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2" name="Straight Arrow Connector 441"/>
          <p:cNvCxnSpPr>
            <a:stCxn id="432" idx="1"/>
            <a:endCxn id="429" idx="0"/>
          </p:cNvCxnSpPr>
          <p:nvPr/>
        </p:nvCxnSpPr>
        <p:spPr>
          <a:xfrm flipH="1">
            <a:off x="6848475" y="895784"/>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3" name="Straight Arrow Connector 442"/>
          <p:cNvCxnSpPr>
            <a:stCxn id="433" idx="1"/>
            <a:endCxn id="427" idx="3"/>
          </p:cNvCxnSpPr>
          <p:nvPr/>
        </p:nvCxnSpPr>
        <p:spPr>
          <a:xfrm flipH="1" flipV="1">
            <a:off x="3438525" y="3067053"/>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4" name="Straight Arrow Connector 443"/>
          <p:cNvCxnSpPr>
            <a:stCxn id="433" idx="1"/>
            <a:endCxn id="428" idx="3"/>
          </p:cNvCxnSpPr>
          <p:nvPr/>
        </p:nvCxnSpPr>
        <p:spPr>
          <a:xfrm flipH="1" flipV="1">
            <a:off x="5194300" y="3219453"/>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5" name="Straight Arrow Connector 444"/>
          <p:cNvCxnSpPr>
            <a:stCxn id="433" idx="1"/>
            <a:endCxn id="426" idx="2"/>
          </p:cNvCxnSpPr>
          <p:nvPr/>
        </p:nvCxnSpPr>
        <p:spPr>
          <a:xfrm flipH="1" flipV="1">
            <a:off x="6848475" y="1981203"/>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a:stCxn id="433" idx="1"/>
            <a:endCxn id="424" idx="3"/>
          </p:cNvCxnSpPr>
          <p:nvPr/>
        </p:nvCxnSpPr>
        <p:spPr>
          <a:xfrm flipH="1" flipV="1">
            <a:off x="3438525" y="1485903"/>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7" name="Straight Arrow Connector 446"/>
          <p:cNvCxnSpPr>
            <a:stCxn id="430" idx="3"/>
            <a:endCxn id="425" idx="2"/>
          </p:cNvCxnSpPr>
          <p:nvPr/>
        </p:nvCxnSpPr>
        <p:spPr>
          <a:xfrm flipV="1">
            <a:off x="1668414" y="1828803"/>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8" name="Straight Arrow Connector 447"/>
          <p:cNvCxnSpPr>
            <a:stCxn id="430" idx="3"/>
            <a:endCxn id="426" idx="2"/>
          </p:cNvCxnSpPr>
          <p:nvPr/>
        </p:nvCxnSpPr>
        <p:spPr>
          <a:xfrm flipV="1">
            <a:off x="1668414" y="1981203"/>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9" name="Straight Arrow Connector 448"/>
          <p:cNvCxnSpPr>
            <a:stCxn id="430" idx="3"/>
            <a:endCxn id="428" idx="1"/>
          </p:cNvCxnSpPr>
          <p:nvPr/>
        </p:nvCxnSpPr>
        <p:spPr>
          <a:xfrm flipV="1">
            <a:off x="1668414" y="3219453"/>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50" name="TextBox 449"/>
          <p:cNvSpPr txBox="1"/>
          <p:nvPr/>
        </p:nvSpPr>
        <p:spPr>
          <a:xfrm>
            <a:off x="4114800" y="378142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69" name="Straight Arrow Connector 468"/>
          <p:cNvCxnSpPr>
            <a:stCxn id="431" idx="3"/>
            <a:endCxn id="425" idx="1"/>
          </p:cNvCxnSpPr>
          <p:nvPr/>
        </p:nvCxnSpPr>
        <p:spPr>
          <a:xfrm>
            <a:off x="1652218" y="1045258"/>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70" name="Straight Arrow Connector 469"/>
          <p:cNvCxnSpPr/>
          <p:nvPr/>
        </p:nvCxnSpPr>
        <p:spPr>
          <a:xfrm>
            <a:off x="1652218" y="1045258"/>
            <a:ext cx="1075107" cy="20217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1" name="Straight Arrow Connector 470"/>
          <p:cNvCxnSpPr/>
          <p:nvPr/>
        </p:nvCxnSpPr>
        <p:spPr>
          <a:xfrm>
            <a:off x="1652218" y="1045258"/>
            <a:ext cx="3186482" cy="18312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2" name="Straight Arrow Connector 471"/>
          <p:cNvCxnSpPr>
            <a:endCxn id="429" idx="1"/>
          </p:cNvCxnSpPr>
          <p:nvPr/>
        </p:nvCxnSpPr>
        <p:spPr>
          <a:xfrm>
            <a:off x="1725243" y="1045258"/>
            <a:ext cx="4767632" cy="2253570"/>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3" name="Straight Arrow Connector 472"/>
          <p:cNvCxnSpPr/>
          <p:nvPr/>
        </p:nvCxnSpPr>
        <p:spPr>
          <a:xfrm>
            <a:off x="1652218" y="1045258"/>
            <a:ext cx="2830882" cy="44064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4" name="Straight Arrow Connector 473"/>
          <p:cNvCxnSpPr/>
          <p:nvPr/>
        </p:nvCxnSpPr>
        <p:spPr>
          <a:xfrm>
            <a:off x="1652218" y="1057961"/>
            <a:ext cx="4840657" cy="593045"/>
          </a:xfrm>
          <a:prstGeom prst="straightConnector1">
            <a:avLst/>
          </a:prstGeom>
          <a:ln w="1270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5" name="Straight Arrow Connector 474"/>
          <p:cNvCxnSpPr>
            <a:endCxn id="424" idx="1"/>
          </p:cNvCxnSpPr>
          <p:nvPr/>
        </p:nvCxnSpPr>
        <p:spPr>
          <a:xfrm>
            <a:off x="1725243" y="1080189"/>
            <a:ext cx="1002082" cy="405714"/>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6" name="Straight Arrow Connector 475"/>
          <p:cNvCxnSpPr/>
          <p:nvPr/>
        </p:nvCxnSpPr>
        <p:spPr>
          <a:xfrm flipH="1">
            <a:off x="3438525" y="895784"/>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369648" y="21753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78" name="TextBox 477"/>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grpSp>
        <p:nvGrpSpPr>
          <p:cNvPr id="72" name="Group 71"/>
          <p:cNvGrpSpPr/>
          <p:nvPr/>
        </p:nvGrpSpPr>
        <p:grpSpPr>
          <a:xfrm>
            <a:off x="101612" y="709384"/>
            <a:ext cx="808402" cy="444500"/>
            <a:chOff x="3978813" y="2607710"/>
            <a:chExt cx="808402" cy="444500"/>
          </a:xfrm>
        </p:grpSpPr>
        <p:sp>
          <p:nvSpPr>
            <p:cNvPr id="73" name="Rectangle 72"/>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3978813" y="2635253"/>
              <a:ext cx="603627" cy="369332"/>
            </a:xfrm>
            <a:prstGeom prst="rect">
              <a:avLst/>
            </a:prstGeom>
            <a:noFill/>
          </p:spPr>
          <p:txBody>
            <a:bodyPr wrap="none" rtlCol="0">
              <a:spAutoFit/>
            </a:bodyPr>
            <a:lstStyle/>
            <a:p>
              <a:r>
                <a:rPr lang="en-US" dirty="0" smtClean="0">
                  <a:latin typeface="Helvetica Neue Light"/>
                  <a:cs typeface="Helvetica Neue Light"/>
                </a:rPr>
                <a:t>   fin</a:t>
              </a:r>
              <a:endParaRPr lang="en-US" dirty="0">
                <a:latin typeface="Helvetica Neue Light"/>
                <a:cs typeface="Helvetica Neue Light"/>
              </a:endParaRPr>
            </a:p>
          </p:txBody>
        </p:sp>
      </p:grpSp>
      <p:grpSp>
        <p:nvGrpSpPr>
          <p:cNvPr id="75" name="Group 74"/>
          <p:cNvGrpSpPr/>
          <p:nvPr/>
        </p:nvGrpSpPr>
        <p:grpSpPr>
          <a:xfrm>
            <a:off x="184123" y="736927"/>
            <a:ext cx="808402" cy="444500"/>
            <a:chOff x="3978813" y="2607710"/>
            <a:chExt cx="808402" cy="444500"/>
          </a:xfrm>
        </p:grpSpPr>
        <p:sp>
          <p:nvSpPr>
            <p:cNvPr id="76" name="Rectangle 75"/>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3978813" y="2635253"/>
              <a:ext cx="603627" cy="369332"/>
            </a:xfrm>
            <a:prstGeom prst="rect">
              <a:avLst/>
            </a:prstGeom>
            <a:noFill/>
          </p:spPr>
          <p:txBody>
            <a:bodyPr wrap="none" rtlCol="0">
              <a:spAutoFit/>
            </a:bodyPr>
            <a:lstStyle/>
            <a:p>
              <a:r>
                <a:rPr lang="en-US" dirty="0" smtClean="0">
                  <a:latin typeface="Helvetica Neue Light"/>
                  <a:cs typeface="Helvetica Neue Light"/>
                </a:rPr>
                <a:t>   fin</a:t>
              </a:r>
              <a:endParaRPr lang="en-US" dirty="0">
                <a:latin typeface="Helvetica Neue Light"/>
                <a:cs typeface="Helvetica Neue Light"/>
              </a:endParaRPr>
            </a:p>
          </p:txBody>
        </p:sp>
      </p:grpSp>
      <p:grpSp>
        <p:nvGrpSpPr>
          <p:cNvPr id="78" name="Group 77"/>
          <p:cNvGrpSpPr/>
          <p:nvPr/>
        </p:nvGrpSpPr>
        <p:grpSpPr>
          <a:xfrm>
            <a:off x="359167" y="763906"/>
            <a:ext cx="808402" cy="444500"/>
            <a:chOff x="3978813" y="2607710"/>
            <a:chExt cx="808402" cy="444500"/>
          </a:xfrm>
        </p:grpSpPr>
        <p:sp>
          <p:nvSpPr>
            <p:cNvPr id="79" name="Rectangle 78"/>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3978813" y="2635253"/>
              <a:ext cx="603627" cy="369332"/>
            </a:xfrm>
            <a:prstGeom prst="rect">
              <a:avLst/>
            </a:prstGeom>
            <a:noFill/>
          </p:spPr>
          <p:txBody>
            <a:bodyPr wrap="none" rtlCol="0">
              <a:spAutoFit/>
            </a:bodyPr>
            <a:lstStyle/>
            <a:p>
              <a:r>
                <a:rPr lang="en-US" dirty="0" smtClean="0">
                  <a:latin typeface="Helvetica Neue Light"/>
                  <a:cs typeface="Helvetica Neue Light"/>
                </a:rPr>
                <a:t>   fin</a:t>
              </a:r>
              <a:endParaRPr lang="en-US" dirty="0">
                <a:latin typeface="Helvetica Neue Light"/>
                <a:cs typeface="Helvetica Neue Light"/>
              </a:endParaRPr>
            </a:p>
          </p:txBody>
        </p:sp>
      </p:grpSp>
      <p:grpSp>
        <p:nvGrpSpPr>
          <p:cNvPr id="81" name="Group 80"/>
          <p:cNvGrpSpPr/>
          <p:nvPr/>
        </p:nvGrpSpPr>
        <p:grpSpPr>
          <a:xfrm>
            <a:off x="273639" y="785162"/>
            <a:ext cx="808402" cy="444500"/>
            <a:chOff x="3978813" y="2607710"/>
            <a:chExt cx="808402" cy="444500"/>
          </a:xfrm>
        </p:grpSpPr>
        <p:sp>
          <p:nvSpPr>
            <p:cNvPr id="82" name="Rectangle 81"/>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3978813" y="2635253"/>
              <a:ext cx="603627" cy="369332"/>
            </a:xfrm>
            <a:prstGeom prst="rect">
              <a:avLst/>
            </a:prstGeom>
            <a:noFill/>
          </p:spPr>
          <p:txBody>
            <a:bodyPr wrap="none" rtlCol="0">
              <a:spAutoFit/>
            </a:bodyPr>
            <a:lstStyle/>
            <a:p>
              <a:r>
                <a:rPr lang="en-US" dirty="0" smtClean="0">
                  <a:latin typeface="Helvetica Neue Light"/>
                  <a:cs typeface="Helvetica Neue Light"/>
                </a:rPr>
                <a:t>   fin</a:t>
              </a:r>
              <a:endParaRPr lang="en-US" dirty="0">
                <a:latin typeface="Helvetica Neue Light"/>
                <a:cs typeface="Helvetica Neue Light"/>
              </a:endParaRPr>
            </a:p>
          </p:txBody>
        </p:sp>
      </p:grpSp>
      <p:grpSp>
        <p:nvGrpSpPr>
          <p:cNvPr id="84" name="Group 83"/>
          <p:cNvGrpSpPr/>
          <p:nvPr/>
        </p:nvGrpSpPr>
        <p:grpSpPr>
          <a:xfrm>
            <a:off x="174088" y="743621"/>
            <a:ext cx="808402" cy="444500"/>
            <a:chOff x="3978813" y="2607710"/>
            <a:chExt cx="808402" cy="444500"/>
          </a:xfrm>
        </p:grpSpPr>
        <p:sp>
          <p:nvSpPr>
            <p:cNvPr id="85" name="Rectangle 84"/>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3978813" y="2635253"/>
              <a:ext cx="667799" cy="369332"/>
            </a:xfrm>
            <a:prstGeom prst="rect">
              <a:avLst/>
            </a:prstGeom>
            <a:noFill/>
          </p:spPr>
          <p:txBody>
            <a:bodyPr wrap="none" rtlCol="0">
              <a:spAutoFit/>
            </a:bodyPr>
            <a:lstStyle/>
            <a:p>
              <a:r>
                <a:rPr lang="en-US" dirty="0" smtClean="0">
                  <a:latin typeface="Helvetica Neue Light"/>
                  <a:cs typeface="Helvetica Neue Light"/>
                </a:rPr>
                <a:t>    fin</a:t>
              </a:r>
              <a:endParaRPr lang="en-US" dirty="0">
                <a:latin typeface="Helvetica Neue Light"/>
                <a:cs typeface="Helvetica Neue Light"/>
              </a:endParaRPr>
            </a:p>
          </p:txBody>
        </p:sp>
      </p:grpSp>
      <p:sp>
        <p:nvSpPr>
          <p:cNvPr id="55" name="Rounded Rectangle 54"/>
          <p:cNvSpPr/>
          <p:nvPr/>
        </p:nvSpPr>
        <p:spPr>
          <a:xfrm>
            <a:off x="2884228" y="4601131"/>
            <a:ext cx="3369843" cy="1999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6" name="TextBox 55"/>
          <p:cNvSpPr txBox="1"/>
          <p:nvPr/>
        </p:nvSpPr>
        <p:spPr>
          <a:xfrm>
            <a:off x="1613666" y="5373959"/>
            <a:ext cx="1014508" cy="369332"/>
          </a:xfrm>
          <a:prstGeom prst="rect">
            <a:avLst/>
          </a:prstGeom>
          <a:noFill/>
        </p:spPr>
        <p:txBody>
          <a:bodyPr wrap="none" rtlCol="0">
            <a:spAutoFit/>
          </a:bodyPr>
          <a:lstStyle/>
          <a:p>
            <a:r>
              <a:rPr lang="en-US" dirty="0" smtClean="0">
                <a:latin typeface="Helvetica Neue Light"/>
                <a:cs typeface="Helvetica Neue Light"/>
              </a:rPr>
              <a:t>Server 1</a:t>
            </a:r>
            <a:endParaRPr lang="en-US" dirty="0">
              <a:latin typeface="Helvetica Neue Light"/>
              <a:cs typeface="Helvetica Neue Light"/>
            </a:endParaRPr>
          </a:p>
        </p:txBody>
      </p:sp>
      <p:pic>
        <p:nvPicPr>
          <p:cNvPr id="60" name="Picture 59"/>
          <p:cNvPicPr>
            <a:picLocks noChangeAspect="1"/>
          </p:cNvPicPr>
          <p:nvPr/>
        </p:nvPicPr>
        <p:blipFill>
          <a:blip r:embed="rId4"/>
          <a:stretch>
            <a:fillRect/>
          </a:stretch>
        </p:blipFill>
        <p:spPr>
          <a:xfrm>
            <a:off x="3338183" y="4750809"/>
            <a:ext cx="2728097" cy="1621821"/>
          </a:xfrm>
          <a:prstGeom prst="rect">
            <a:avLst/>
          </a:prstGeom>
        </p:spPr>
      </p:pic>
    </p:spTree>
    <p:extLst>
      <p:ext uri="{BB962C8B-B14F-4D97-AF65-F5344CB8AC3E}">
        <p14:creationId xmlns:p14="http://schemas.microsoft.com/office/powerpoint/2010/main" val="376171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13186 0.02475 L 0.65305 0.10687 " pathEditMode="fixed" rAng="0" ptsTypes="AA">
                                      <p:cBhvr>
                                        <p:cTn id="9" dur="2000" fill="hold"/>
                                        <p:tgtEl>
                                          <p:spTgt spid="72"/>
                                        </p:tgtEl>
                                        <p:attrNameLst>
                                          <p:attrName>ppt_x</p:attrName>
                                          <p:attrName>ppt_y</p:attrName>
                                        </p:attrNameLst>
                                      </p:cBhvr>
                                      <p:rCtr x="26060" y="4094"/>
                                    </p:animMotion>
                                  </p:childTnLst>
                                </p:cTn>
                              </p:par>
                              <p:par>
                                <p:cTn id="10" presetID="1"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13186 0.02082 L 0.65323 0.33726 " pathEditMode="fixed" rAng="0" ptsTypes="AA">
                                      <p:cBhvr>
                                        <p:cTn id="13" dur="2000" fill="hold"/>
                                        <p:tgtEl>
                                          <p:spTgt spid="75"/>
                                        </p:tgtEl>
                                        <p:attrNameLst>
                                          <p:attrName>ppt_x</p:attrName>
                                          <p:attrName>ppt_y</p:attrName>
                                        </p:attrNameLst>
                                      </p:cBhvr>
                                      <p:rCtr x="26060" y="15822"/>
                                    </p:animMotion>
                                  </p:childTnLst>
                                </p:cTn>
                              </p:par>
                              <p:par>
                                <p:cTn id="14" presetID="1" presetClass="entr" presetSubtype="0" fill="hold" nodeType="withEffect">
                                  <p:stCondLst>
                                    <p:cond delay="0"/>
                                  </p:stCondLst>
                                  <p:childTnLst>
                                    <p:set>
                                      <p:cBhvr>
                                        <p:cTn id="15" dur="1" fill="hold">
                                          <p:stCondLst>
                                            <p:cond delay="0"/>
                                          </p:stCondLst>
                                        </p:cTn>
                                        <p:tgtEl>
                                          <p:spTgt spid="78"/>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12978 0.01666 L 0.4802 0.28684 " pathEditMode="fixed" rAng="0" ptsTypes="AA">
                                      <p:cBhvr>
                                        <p:cTn id="17" dur="2000" fill="hold"/>
                                        <p:tgtEl>
                                          <p:spTgt spid="78"/>
                                        </p:tgtEl>
                                        <p:attrNameLst>
                                          <p:attrName>ppt_x</p:attrName>
                                          <p:attrName>ppt_y</p:attrName>
                                        </p:attrNameLst>
                                      </p:cBhvr>
                                      <p:rCtr x="17512" y="13509"/>
                                    </p:animMotion>
                                  </p:childTnLst>
                                </p:cTn>
                              </p:par>
                              <p:par>
                                <p:cTn id="18" presetID="1" presetClass="entr" presetSubtype="0" fill="hold" nodeType="withEffect">
                                  <p:stCondLst>
                                    <p:cond delay="0"/>
                                  </p:stCondLst>
                                  <p:childTnLst>
                                    <p:set>
                                      <p:cBhvr>
                                        <p:cTn id="19" dur="1" fill="hold">
                                          <p:stCondLst>
                                            <p:cond delay="0"/>
                                          </p:stCondLst>
                                        </p:cTn>
                                        <p:tgtEl>
                                          <p:spTgt spid="81"/>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0.11293 -0.00578 L 0.22047 0.2644 " pathEditMode="fixed" rAng="0" ptsTypes="AA">
                                      <p:cBhvr>
                                        <p:cTn id="21" dur="2000" fill="hold"/>
                                        <p:tgtEl>
                                          <p:spTgt spid="81"/>
                                        </p:tgtEl>
                                        <p:attrNameLst>
                                          <p:attrName>ppt_x</p:attrName>
                                          <p:attrName>ppt_y</p:attrName>
                                        </p:attrNameLst>
                                      </p:cBhvr>
                                      <p:rCtr x="5368" y="13509"/>
                                    </p:animMotion>
                                  </p:childTnLst>
                                </p:cTn>
                              </p:par>
                              <p:par>
                                <p:cTn id="22" presetID="1" presetClass="entr" presetSubtype="0" fill="hold" nodeType="withEffect">
                                  <p:stCondLst>
                                    <p:cond delay="0"/>
                                  </p:stCondLst>
                                  <p:childTnLst>
                                    <p:set>
                                      <p:cBhvr>
                                        <p:cTn id="23" dur="1" fill="hold">
                                          <p:stCondLst>
                                            <p:cond delay="0"/>
                                          </p:stCondLst>
                                        </p:cTn>
                                        <p:tgtEl>
                                          <p:spTgt spid="84"/>
                                        </p:tgtEl>
                                        <p:attrNameLst>
                                          <p:attrName>style.visibility</p:attrName>
                                        </p:attrNameLst>
                                      </p:cBhvr>
                                      <p:to>
                                        <p:strVal val="visible"/>
                                      </p:to>
                                    </p:set>
                                  </p:childTnLst>
                                </p:cTn>
                              </p:par>
                              <p:par>
                                <p:cTn id="24" presetID="0" presetClass="path" presetSubtype="0" accel="50000" decel="50000" fill="hold" nodeType="withEffect">
                                  <p:stCondLst>
                                    <p:cond delay="0"/>
                                  </p:stCondLst>
                                  <p:childTnLst>
                                    <p:animMotion origin="layout" path="M 0.11276 -0.00208 L 0.2203 0.08027 " pathEditMode="fixed" rAng="0" ptsTypes="AA">
                                      <p:cBhvr>
                                        <p:cTn id="25" dur="2000" fill="hold"/>
                                        <p:tgtEl>
                                          <p:spTgt spid="84"/>
                                        </p:tgtEl>
                                        <p:attrNameLst>
                                          <p:attrName>ppt_x</p:attrName>
                                          <p:attrName>ppt_y</p:attrName>
                                        </p:attrNameLst>
                                      </p:cBhvr>
                                      <p:rCtr x="5368" y="4118"/>
                                    </p:animMotion>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7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1"/>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2BAAB71D-D585-B642-9E27-EE5DC697D035}" type="slidenum">
              <a:rPr lang="en-US" smtClean="0"/>
              <a:t>187</a:t>
            </a:fld>
            <a:endParaRPr lang="en-US"/>
          </a:p>
        </p:txBody>
      </p:sp>
      <p:pic>
        <p:nvPicPr>
          <p:cNvPr id="414" name="Picture 413"/>
          <p:cNvPicPr>
            <a:picLocks noChangeAspect="1"/>
          </p:cNvPicPr>
          <p:nvPr/>
        </p:nvPicPr>
        <p:blipFill>
          <a:blip r:embed="rId2"/>
          <a:stretch>
            <a:fillRect/>
          </a:stretch>
        </p:blipFill>
        <p:spPr>
          <a:xfrm>
            <a:off x="2724150" y="1139828"/>
            <a:ext cx="711200" cy="685800"/>
          </a:xfrm>
          <a:prstGeom prst="rect">
            <a:avLst/>
          </a:prstGeom>
          <a:ln>
            <a:noFill/>
            <a:prstDash val="dot"/>
            <a:headEnd type="arrow"/>
            <a:tailEnd type="arrow"/>
          </a:ln>
        </p:spPr>
      </p:pic>
      <p:pic>
        <p:nvPicPr>
          <p:cNvPr id="415" name="Picture 414"/>
          <p:cNvPicPr>
            <a:picLocks noChangeAspect="1"/>
          </p:cNvPicPr>
          <p:nvPr/>
        </p:nvPicPr>
        <p:blipFill>
          <a:blip r:embed="rId2"/>
          <a:stretch>
            <a:fillRect/>
          </a:stretch>
        </p:blipFill>
        <p:spPr>
          <a:xfrm>
            <a:off x="4479925" y="1139828"/>
            <a:ext cx="711200" cy="685800"/>
          </a:xfrm>
          <a:prstGeom prst="rect">
            <a:avLst/>
          </a:prstGeom>
          <a:ln>
            <a:noFill/>
            <a:prstDash val="dot"/>
            <a:headEnd type="arrow"/>
            <a:tailEnd type="arrow"/>
          </a:ln>
        </p:spPr>
      </p:pic>
      <p:pic>
        <p:nvPicPr>
          <p:cNvPr id="416" name="Picture 415"/>
          <p:cNvPicPr>
            <a:picLocks noChangeAspect="1"/>
          </p:cNvPicPr>
          <p:nvPr/>
        </p:nvPicPr>
        <p:blipFill>
          <a:blip r:embed="rId2"/>
          <a:stretch>
            <a:fillRect/>
          </a:stretch>
        </p:blipFill>
        <p:spPr>
          <a:xfrm>
            <a:off x="6489700" y="1292228"/>
            <a:ext cx="711200" cy="685800"/>
          </a:xfrm>
          <a:prstGeom prst="rect">
            <a:avLst/>
          </a:prstGeom>
          <a:ln w="3175" cmpd="sng">
            <a:noFill/>
            <a:prstDash val="dot"/>
            <a:headEnd type="arrow"/>
            <a:tailEnd type="arrow"/>
          </a:ln>
        </p:spPr>
      </p:pic>
      <p:pic>
        <p:nvPicPr>
          <p:cNvPr id="417" name="Picture 416"/>
          <p:cNvPicPr>
            <a:picLocks noChangeAspect="1"/>
          </p:cNvPicPr>
          <p:nvPr/>
        </p:nvPicPr>
        <p:blipFill>
          <a:blip r:embed="rId2"/>
          <a:stretch>
            <a:fillRect/>
          </a:stretch>
        </p:blipFill>
        <p:spPr>
          <a:xfrm>
            <a:off x="2724150" y="2720978"/>
            <a:ext cx="711200" cy="685800"/>
          </a:xfrm>
          <a:prstGeom prst="rect">
            <a:avLst/>
          </a:prstGeom>
          <a:ln>
            <a:noFill/>
            <a:prstDash val="dot"/>
            <a:headEnd type="arrow"/>
            <a:tailEnd type="arrow"/>
          </a:ln>
        </p:spPr>
      </p:pic>
      <p:pic>
        <p:nvPicPr>
          <p:cNvPr id="418" name="Picture 417"/>
          <p:cNvPicPr>
            <a:picLocks noChangeAspect="1"/>
          </p:cNvPicPr>
          <p:nvPr/>
        </p:nvPicPr>
        <p:blipFill>
          <a:blip r:embed="rId2"/>
          <a:stretch>
            <a:fillRect/>
          </a:stretch>
        </p:blipFill>
        <p:spPr>
          <a:xfrm>
            <a:off x="4479925" y="2873378"/>
            <a:ext cx="711200" cy="685800"/>
          </a:xfrm>
          <a:prstGeom prst="rect">
            <a:avLst/>
          </a:prstGeom>
          <a:ln>
            <a:noFill/>
            <a:prstDash val="dot"/>
            <a:headEnd type="arrow"/>
            <a:tailEnd type="arrow"/>
          </a:ln>
        </p:spPr>
      </p:pic>
      <p:pic>
        <p:nvPicPr>
          <p:cNvPr id="419" name="Picture 418"/>
          <p:cNvPicPr>
            <a:picLocks noChangeAspect="1"/>
          </p:cNvPicPr>
          <p:nvPr/>
        </p:nvPicPr>
        <p:blipFill>
          <a:blip r:embed="rId2"/>
          <a:stretch>
            <a:fillRect/>
          </a:stretch>
        </p:blipFill>
        <p:spPr>
          <a:xfrm>
            <a:off x="6489700" y="2952753"/>
            <a:ext cx="711200" cy="685800"/>
          </a:xfrm>
          <a:prstGeom prst="rect">
            <a:avLst/>
          </a:prstGeom>
          <a:ln w="3175" cmpd="sng">
            <a:noFill/>
            <a:prstDash val="dot"/>
            <a:headEnd type="arrow"/>
            <a:tailEnd type="arrow"/>
          </a:ln>
        </p:spPr>
      </p:pic>
      <p:pic>
        <p:nvPicPr>
          <p:cNvPr id="420" name="Picture 419"/>
          <p:cNvPicPr>
            <a:picLocks noChangeAspect="1"/>
          </p:cNvPicPr>
          <p:nvPr/>
        </p:nvPicPr>
        <p:blipFill>
          <a:blip r:embed="rId3"/>
          <a:stretch>
            <a:fillRect/>
          </a:stretch>
        </p:blipFill>
        <p:spPr>
          <a:xfrm>
            <a:off x="871490" y="3162303"/>
            <a:ext cx="793749" cy="793749"/>
          </a:xfrm>
          <a:prstGeom prst="rect">
            <a:avLst/>
          </a:prstGeom>
        </p:spPr>
      </p:pic>
      <p:pic>
        <p:nvPicPr>
          <p:cNvPr id="421" name="Picture 420"/>
          <p:cNvPicPr>
            <a:picLocks noChangeAspect="1"/>
          </p:cNvPicPr>
          <p:nvPr/>
        </p:nvPicPr>
        <p:blipFill>
          <a:blip r:embed="rId3"/>
          <a:stretch>
            <a:fillRect/>
          </a:stretch>
        </p:blipFill>
        <p:spPr>
          <a:xfrm>
            <a:off x="871490" y="653306"/>
            <a:ext cx="777553" cy="777553"/>
          </a:xfrm>
          <a:prstGeom prst="rect">
            <a:avLst/>
          </a:prstGeom>
        </p:spPr>
      </p:pic>
      <p:pic>
        <p:nvPicPr>
          <p:cNvPr id="422" name="Picture 421"/>
          <p:cNvPicPr>
            <a:picLocks noChangeAspect="1"/>
          </p:cNvPicPr>
          <p:nvPr/>
        </p:nvPicPr>
        <p:blipFill>
          <a:blip r:embed="rId3"/>
          <a:stretch>
            <a:fillRect/>
          </a:stretch>
        </p:blipFill>
        <p:spPr>
          <a:xfrm>
            <a:off x="7810289" y="503832"/>
            <a:ext cx="777553" cy="777553"/>
          </a:xfrm>
          <a:prstGeom prst="rect">
            <a:avLst/>
          </a:prstGeom>
        </p:spPr>
      </p:pic>
      <p:pic>
        <p:nvPicPr>
          <p:cNvPr id="423" name="Picture 422"/>
          <p:cNvPicPr>
            <a:picLocks noChangeAspect="1"/>
          </p:cNvPicPr>
          <p:nvPr/>
        </p:nvPicPr>
        <p:blipFill>
          <a:blip r:embed="rId3"/>
          <a:stretch>
            <a:fillRect/>
          </a:stretch>
        </p:blipFill>
        <p:spPr>
          <a:xfrm>
            <a:off x="7794093" y="3162303"/>
            <a:ext cx="793749" cy="793749"/>
          </a:xfrm>
          <a:prstGeom prst="rect">
            <a:avLst/>
          </a:prstGeom>
        </p:spPr>
      </p:pic>
      <p:cxnSp>
        <p:nvCxnSpPr>
          <p:cNvPr id="424" name="Straight Arrow Connector 423"/>
          <p:cNvCxnSpPr>
            <a:stCxn id="421" idx="3"/>
            <a:endCxn id="414" idx="1"/>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5" name="Straight Arrow Connector 424"/>
          <p:cNvCxnSpPr>
            <a:stCxn id="421" idx="3"/>
            <a:endCxn id="417" idx="1"/>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6" name="Straight Arrow Connector 425"/>
          <p:cNvCxnSpPr>
            <a:stCxn id="423" idx="1"/>
            <a:endCxn id="415" idx="2"/>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7" name="Straight Arrow Connector 426"/>
          <p:cNvCxnSpPr>
            <a:stCxn id="422" idx="1"/>
            <a:endCxn id="415" idx="3"/>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8" name="Straight Arrow Connector 427"/>
          <p:cNvCxnSpPr>
            <a:stCxn id="420" idx="3"/>
            <a:endCxn id="414" idx="2"/>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9" name="Straight Arrow Connector 428"/>
          <p:cNvCxnSpPr>
            <a:stCxn id="422" idx="1"/>
            <a:endCxn id="417" idx="3"/>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0" name="Straight Arrow Connector 429"/>
          <p:cNvCxnSpPr>
            <a:stCxn id="422" idx="1"/>
            <a:endCxn id="418" idx="3"/>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1" name="Straight Arrow Connector 430"/>
          <p:cNvCxnSpPr>
            <a:stCxn id="421" idx="3"/>
            <a:endCxn id="418" idx="0"/>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a:stCxn id="422" idx="1"/>
            <a:endCxn id="419" idx="0"/>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3" name="Straight Arrow Connector 43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4" name="Straight Arrow Connector 433"/>
          <p:cNvCxnSpPr>
            <a:stCxn id="423" idx="1"/>
            <a:endCxn id="417" idx="3"/>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23" idx="1"/>
            <a:endCxn id="418" idx="3"/>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23" idx="1"/>
            <a:endCxn id="416" idx="2"/>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23" idx="1"/>
            <a:endCxn id="414" idx="3"/>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20" idx="3"/>
            <a:endCxn id="415" idx="2"/>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20" idx="3"/>
            <a:endCxn id="416" idx="2"/>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20" idx="3"/>
            <a:endCxn id="418" idx="1"/>
          </p:cNvCxnSpPr>
          <p:nvPr/>
        </p:nvCxnSpPr>
        <p:spPr>
          <a:xfrm flipV="1">
            <a:off x="1665239" y="321627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41" name="TextBox 440"/>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42" name="Straight Arrow Connector 441"/>
          <p:cNvCxnSpPr>
            <a:stCxn id="421" idx="3"/>
            <a:endCxn id="415" idx="1"/>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443" name="Group 442"/>
          <p:cNvGrpSpPr/>
          <p:nvPr/>
        </p:nvGrpSpPr>
        <p:grpSpPr>
          <a:xfrm>
            <a:off x="4126815" y="1144035"/>
            <a:ext cx="676275" cy="444500"/>
            <a:chOff x="4110940" y="1112285"/>
            <a:chExt cx="676275" cy="444500"/>
          </a:xfrm>
        </p:grpSpPr>
        <p:sp>
          <p:nvSpPr>
            <p:cNvPr id="444" name="Rectangle 443"/>
            <p:cNvSpPr/>
            <p:nvPr/>
          </p:nvSpPr>
          <p:spPr>
            <a:xfrm>
              <a:off x="4110940" y="11122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TextBox 444"/>
            <p:cNvSpPr txBox="1"/>
            <p:nvPr/>
          </p:nvSpPr>
          <p:spPr>
            <a:xfrm>
              <a:off x="4140884" y="1143005"/>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46" name="Group 445"/>
          <p:cNvGrpSpPr/>
          <p:nvPr/>
        </p:nvGrpSpPr>
        <p:grpSpPr>
          <a:xfrm>
            <a:off x="5922593" y="3036335"/>
            <a:ext cx="676275" cy="444500"/>
            <a:chOff x="5906718" y="3004585"/>
            <a:chExt cx="676275" cy="444500"/>
          </a:xfrm>
        </p:grpSpPr>
        <p:sp>
          <p:nvSpPr>
            <p:cNvPr id="447" name="Rectangle 446"/>
            <p:cNvSpPr/>
            <p:nvPr/>
          </p:nvSpPr>
          <p:spPr>
            <a:xfrm>
              <a:off x="5906718" y="30045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TextBox 447"/>
            <p:cNvSpPr txBox="1"/>
            <p:nvPr/>
          </p:nvSpPr>
          <p:spPr>
            <a:xfrm>
              <a:off x="5906718" y="3032128"/>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49" name="Group 448"/>
          <p:cNvGrpSpPr/>
          <p:nvPr/>
        </p:nvGrpSpPr>
        <p:grpSpPr>
          <a:xfrm>
            <a:off x="5999114" y="1403353"/>
            <a:ext cx="676275" cy="444500"/>
            <a:chOff x="5983239" y="1371603"/>
            <a:chExt cx="676275" cy="444500"/>
          </a:xfrm>
        </p:grpSpPr>
        <p:sp>
          <p:nvSpPr>
            <p:cNvPr id="450" name="Rectangle 449"/>
            <p:cNvSpPr/>
            <p:nvPr/>
          </p:nvSpPr>
          <p:spPr>
            <a:xfrm>
              <a:off x="5983239" y="1371603"/>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TextBox 450"/>
            <p:cNvSpPr txBox="1"/>
            <p:nvPr/>
          </p:nvSpPr>
          <p:spPr>
            <a:xfrm>
              <a:off x="5990637" y="1446771"/>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2" name="Group 451"/>
          <p:cNvGrpSpPr/>
          <p:nvPr/>
        </p:nvGrpSpPr>
        <p:grpSpPr>
          <a:xfrm>
            <a:off x="4126815" y="2639460"/>
            <a:ext cx="676275" cy="444500"/>
            <a:chOff x="4110940" y="2607710"/>
            <a:chExt cx="676275" cy="444500"/>
          </a:xfrm>
        </p:grpSpPr>
        <p:sp>
          <p:nvSpPr>
            <p:cNvPr id="453" name="Rectangle 452"/>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TextBox 453"/>
            <p:cNvSpPr txBox="1"/>
            <p:nvPr/>
          </p:nvSpPr>
          <p:spPr>
            <a:xfrm>
              <a:off x="4110940" y="2635253"/>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5" name="Group 454"/>
          <p:cNvGrpSpPr/>
          <p:nvPr/>
        </p:nvGrpSpPr>
        <p:grpSpPr>
          <a:xfrm>
            <a:off x="2215465" y="1296435"/>
            <a:ext cx="676275" cy="444500"/>
            <a:chOff x="2199590" y="1264685"/>
            <a:chExt cx="676275" cy="444500"/>
          </a:xfrm>
        </p:grpSpPr>
        <p:sp>
          <p:nvSpPr>
            <p:cNvPr id="456" name="Rectangle 455"/>
            <p:cNvSpPr/>
            <p:nvPr/>
          </p:nvSpPr>
          <p:spPr>
            <a:xfrm>
              <a:off x="2199590" y="12646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TextBox 456"/>
            <p:cNvSpPr txBox="1"/>
            <p:nvPr/>
          </p:nvSpPr>
          <p:spPr>
            <a:xfrm>
              <a:off x="2229534" y="1295405"/>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8" name="Group 457"/>
          <p:cNvGrpSpPr/>
          <p:nvPr/>
        </p:nvGrpSpPr>
        <p:grpSpPr>
          <a:xfrm>
            <a:off x="2233830" y="2611920"/>
            <a:ext cx="676275" cy="444500"/>
            <a:chOff x="2217955" y="2580170"/>
            <a:chExt cx="676275" cy="444500"/>
          </a:xfrm>
        </p:grpSpPr>
        <p:sp>
          <p:nvSpPr>
            <p:cNvPr id="459" name="Rectangle 458"/>
            <p:cNvSpPr/>
            <p:nvPr/>
          </p:nvSpPr>
          <p:spPr>
            <a:xfrm>
              <a:off x="2217955" y="258017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TextBox 459"/>
            <p:cNvSpPr txBox="1"/>
            <p:nvPr/>
          </p:nvSpPr>
          <p:spPr>
            <a:xfrm>
              <a:off x="2247899" y="2610890"/>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cxnSp>
        <p:nvCxnSpPr>
          <p:cNvPr id="461" name="Straight Arrow Connector 460"/>
          <p:cNvCxnSpPr/>
          <p:nvPr/>
        </p:nvCxnSpPr>
        <p:spPr>
          <a:xfrm>
            <a:off x="1649043" y="1042083"/>
            <a:ext cx="1075107" cy="202179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2" name="Straight Arrow Connector 461"/>
          <p:cNvCxnSpPr/>
          <p:nvPr/>
        </p:nvCxnSpPr>
        <p:spPr>
          <a:xfrm>
            <a:off x="1649043" y="1042083"/>
            <a:ext cx="3186482" cy="183129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3" name="Straight Arrow Connector 462"/>
          <p:cNvCxnSpPr/>
          <p:nvPr/>
        </p:nvCxnSpPr>
        <p:spPr>
          <a:xfrm>
            <a:off x="1665239" y="1042083"/>
            <a:ext cx="4824461" cy="2225567"/>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4" name="Straight Arrow Connector 463"/>
          <p:cNvCxnSpPr/>
          <p:nvPr/>
        </p:nvCxnSpPr>
        <p:spPr>
          <a:xfrm>
            <a:off x="1691296" y="1121461"/>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65" name="Straight Arrow Connector 464"/>
          <p:cNvCxnSpPr/>
          <p:nvPr/>
        </p:nvCxnSpPr>
        <p:spPr>
          <a:xfrm>
            <a:off x="1737943" y="1098127"/>
            <a:ext cx="1075107" cy="440645"/>
          </a:xfrm>
          <a:prstGeom prst="straightConnector1">
            <a:avLst/>
          </a:prstGeom>
          <a:ln w="6350" cmpd="sng">
            <a:solidFill>
              <a:srgbClr val="FF0000"/>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6" name="Straight Arrow Connector 465"/>
          <p:cNvCxnSpPr>
            <a:stCxn id="421" idx="3"/>
            <a:endCxn id="457" idx="3"/>
          </p:cNvCxnSpPr>
          <p:nvPr/>
        </p:nvCxnSpPr>
        <p:spPr>
          <a:xfrm>
            <a:off x="1649043" y="1042083"/>
            <a:ext cx="1242697" cy="469738"/>
          </a:xfrm>
          <a:prstGeom prst="straightConnector1">
            <a:avLst/>
          </a:prstGeom>
          <a:ln w="6350" cmpd="sng">
            <a:solidFill>
              <a:srgbClr val="FF0000"/>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7" name="Straight Arrow Connector 466"/>
          <p:cNvCxnSpPr>
            <a:stCxn id="421" idx="3"/>
          </p:cNvCxnSpPr>
          <p:nvPr/>
        </p:nvCxnSpPr>
        <p:spPr>
          <a:xfrm>
            <a:off x="1649043" y="1042083"/>
            <a:ext cx="2983282" cy="59304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468" name="TextBox 467"/>
          <p:cNvSpPr txBox="1"/>
          <p:nvPr/>
        </p:nvSpPr>
        <p:spPr>
          <a:xfrm>
            <a:off x="360123" y="218174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69" name="TextBox 468"/>
          <p:cNvSpPr txBox="1"/>
          <p:nvPr/>
        </p:nvSpPr>
        <p:spPr>
          <a:xfrm>
            <a:off x="7661181" y="210820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
        <p:nvSpPr>
          <p:cNvPr id="59" name="Rounded Rectangle 58"/>
          <p:cNvSpPr/>
          <p:nvPr/>
        </p:nvSpPr>
        <p:spPr>
          <a:xfrm>
            <a:off x="2884228" y="4601131"/>
            <a:ext cx="3369843" cy="1999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0" name="TextBox 59"/>
          <p:cNvSpPr txBox="1"/>
          <p:nvPr/>
        </p:nvSpPr>
        <p:spPr>
          <a:xfrm>
            <a:off x="1613666" y="5373959"/>
            <a:ext cx="1014508" cy="369332"/>
          </a:xfrm>
          <a:prstGeom prst="rect">
            <a:avLst/>
          </a:prstGeom>
          <a:noFill/>
        </p:spPr>
        <p:txBody>
          <a:bodyPr wrap="none" rtlCol="0">
            <a:spAutoFit/>
          </a:bodyPr>
          <a:lstStyle/>
          <a:p>
            <a:r>
              <a:rPr lang="en-US" dirty="0" smtClean="0">
                <a:latin typeface="Helvetica Neue Light"/>
                <a:cs typeface="Helvetica Neue Light"/>
              </a:rPr>
              <a:t>Server 1</a:t>
            </a:r>
            <a:endParaRPr lang="en-US" dirty="0">
              <a:latin typeface="Helvetica Neue Light"/>
              <a:cs typeface="Helvetica Neue Light"/>
            </a:endParaRPr>
          </a:p>
        </p:txBody>
      </p:sp>
      <p:pic>
        <p:nvPicPr>
          <p:cNvPr id="61" name="Picture 60"/>
          <p:cNvPicPr>
            <a:picLocks noChangeAspect="1"/>
          </p:cNvPicPr>
          <p:nvPr/>
        </p:nvPicPr>
        <p:blipFill>
          <a:blip r:embed="rId4"/>
          <a:stretch>
            <a:fillRect/>
          </a:stretch>
        </p:blipFill>
        <p:spPr>
          <a:xfrm>
            <a:off x="3338183" y="4750809"/>
            <a:ext cx="2728097" cy="1621821"/>
          </a:xfrm>
          <a:prstGeom prst="rect">
            <a:avLst/>
          </a:prstGeom>
        </p:spPr>
      </p:pic>
    </p:spTree>
    <p:extLst>
      <p:ext uri="{BB962C8B-B14F-4D97-AF65-F5344CB8AC3E}">
        <p14:creationId xmlns:p14="http://schemas.microsoft.com/office/powerpoint/2010/main" val="14582408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6 5.18519E-6 L -0.09027 -0.22221 " pathEditMode="relative" ptsTypes="AA">
                                      <p:cBhvr>
                                        <p:cTn id="6" dur="1500" fill="hold"/>
                                        <p:tgtEl>
                                          <p:spTgt spid="458"/>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8.33333E-7 -4.07407E-6 L -0.11284 -0.06944 " pathEditMode="relative" ptsTypes="AA">
                                      <p:cBhvr>
                                        <p:cTn id="8" dur="1500" fill="hold"/>
                                        <p:tgtEl>
                                          <p:spTgt spid="455"/>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77778E-6 -2.59259E-6 L -0.29166 -0.03889 " pathEditMode="relative" rAng="0" ptsTypes="AA">
                                      <p:cBhvr>
                                        <p:cTn id="10" dur="1500" fill="hold"/>
                                        <p:tgtEl>
                                          <p:spTgt spid="443"/>
                                        </p:tgtEl>
                                        <p:attrNameLst>
                                          <p:attrName>ppt_x</p:attrName>
                                          <p:attrName>ppt_y</p:attrName>
                                        </p:attrNameLst>
                                      </p:cBhvr>
                                      <p:rCtr x="-14583" y="-1944"/>
                                    </p:animMotion>
                                  </p:childTnLst>
                                </p:cTn>
                              </p:par>
                              <p:par>
                                <p:cTn id="11" presetID="0" presetClass="path" presetSubtype="0" accel="50000" decel="50000" fill="hold" nodeType="withEffect">
                                  <p:stCondLst>
                                    <p:cond delay="0"/>
                                  </p:stCondLst>
                                  <p:childTnLst>
                                    <p:animMotion origin="layout" path="M 5.55556E-7 2.59259E-6 L -0.07656 -0.01528 " pathEditMode="relative" rAng="0" ptsTypes="AA">
                                      <p:cBhvr>
                                        <p:cTn id="12" dur="1500" fill="hold"/>
                                        <p:tgtEl>
                                          <p:spTgt spid="449"/>
                                        </p:tgtEl>
                                        <p:attrNameLst>
                                          <p:attrName>ppt_x</p:attrName>
                                          <p:attrName>ppt_y</p:attrName>
                                        </p:attrNameLst>
                                      </p:cBhvr>
                                      <p:rCtr x="-3837" y="-764"/>
                                    </p:animMotion>
                                  </p:childTnLst>
                                </p:cTn>
                              </p:par>
                              <p:par>
                                <p:cTn id="13" presetID="0" presetClass="path" presetSubtype="0" accel="50000" decel="50000" fill="hold" nodeType="withEffect">
                                  <p:stCondLst>
                                    <p:cond delay="0"/>
                                  </p:stCondLst>
                                  <p:childTnLst>
                                    <p:animMotion origin="layout" path="M -7.77778E-6 -1.48148E-6 L -0.46841 -0.30254 " pathEditMode="relative" ptsTypes="AA">
                                      <p:cBhvr>
                                        <p:cTn id="14" dur="1500" fill="hold"/>
                                        <p:tgtEl>
                                          <p:spTgt spid="446"/>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6.38889E-6 5.18519E-6 L -0.30069 -0.253 " pathEditMode="relative" ptsTypes="AA">
                                      <p:cBhvr>
                                        <p:cTn id="16" dur="1500" fill="hold"/>
                                        <p:tgtEl>
                                          <p:spTgt spid="452"/>
                                        </p:tgtEl>
                                        <p:attrNameLst>
                                          <p:attrName>ppt_x</p:attrName>
                                          <p:attrName>ppt_y</p:attrName>
                                        </p:attrNameLst>
                                      </p:cBhvr>
                                    </p:animMotion>
                                  </p:childTnLst>
                                </p:cTn>
                              </p:par>
                            </p:childTnLst>
                          </p:cTn>
                        </p:par>
                        <p:par>
                          <p:cTn id="17" fill="hold">
                            <p:stCondLst>
                              <p:cond delay="1500"/>
                            </p:stCondLst>
                            <p:childTnLst>
                              <p:par>
                                <p:cTn id="18" presetID="5" presetClass="exit" presetSubtype="10" fill="hold" nodeType="afterEffect">
                                  <p:stCondLst>
                                    <p:cond delay="0"/>
                                  </p:stCondLst>
                                  <p:childTnLst>
                                    <p:animEffect transition="out" filter="checkerboard(across)">
                                      <p:cBhvr>
                                        <p:cTn id="19" dur="800"/>
                                        <p:tgtEl>
                                          <p:spTgt spid="455"/>
                                        </p:tgtEl>
                                      </p:cBhvr>
                                    </p:animEffect>
                                    <p:set>
                                      <p:cBhvr>
                                        <p:cTn id="20" dur="1" fill="hold">
                                          <p:stCondLst>
                                            <p:cond delay="799"/>
                                          </p:stCondLst>
                                        </p:cTn>
                                        <p:tgtEl>
                                          <p:spTgt spid="455"/>
                                        </p:tgtEl>
                                        <p:attrNameLst>
                                          <p:attrName>style.visibility</p:attrName>
                                        </p:attrNameLst>
                                      </p:cBhvr>
                                      <p:to>
                                        <p:strVal val="hidden"/>
                                      </p:to>
                                    </p:set>
                                  </p:childTnLst>
                                </p:cTn>
                              </p:par>
                              <p:par>
                                <p:cTn id="21" presetID="5" presetClass="exit" presetSubtype="10" fill="hold" nodeType="withEffect">
                                  <p:stCondLst>
                                    <p:cond delay="0"/>
                                  </p:stCondLst>
                                  <p:childTnLst>
                                    <p:animEffect transition="out" filter="checkerboard(across)">
                                      <p:cBhvr>
                                        <p:cTn id="22" dur="800"/>
                                        <p:tgtEl>
                                          <p:spTgt spid="443"/>
                                        </p:tgtEl>
                                      </p:cBhvr>
                                    </p:animEffect>
                                    <p:set>
                                      <p:cBhvr>
                                        <p:cTn id="23" dur="1" fill="hold">
                                          <p:stCondLst>
                                            <p:cond delay="799"/>
                                          </p:stCondLst>
                                        </p:cTn>
                                        <p:tgtEl>
                                          <p:spTgt spid="443"/>
                                        </p:tgtEl>
                                        <p:attrNameLst>
                                          <p:attrName>style.visibility</p:attrName>
                                        </p:attrNameLst>
                                      </p:cBhvr>
                                      <p:to>
                                        <p:strVal val="hidden"/>
                                      </p:to>
                                    </p:set>
                                  </p:childTnLst>
                                </p:cTn>
                              </p:par>
                              <p:par>
                                <p:cTn id="24" presetID="5" presetClass="exit" presetSubtype="10" fill="hold" nodeType="withEffect">
                                  <p:stCondLst>
                                    <p:cond delay="0"/>
                                  </p:stCondLst>
                                  <p:childTnLst>
                                    <p:animEffect transition="out" filter="checkerboard(across)">
                                      <p:cBhvr>
                                        <p:cTn id="25" dur="800"/>
                                        <p:tgtEl>
                                          <p:spTgt spid="446"/>
                                        </p:tgtEl>
                                      </p:cBhvr>
                                    </p:animEffect>
                                    <p:set>
                                      <p:cBhvr>
                                        <p:cTn id="26" dur="1" fill="hold">
                                          <p:stCondLst>
                                            <p:cond delay="799"/>
                                          </p:stCondLst>
                                        </p:cTn>
                                        <p:tgtEl>
                                          <p:spTgt spid="446"/>
                                        </p:tgtEl>
                                        <p:attrNameLst>
                                          <p:attrName>style.visibility</p:attrName>
                                        </p:attrNameLst>
                                      </p:cBhvr>
                                      <p:to>
                                        <p:strVal val="hidden"/>
                                      </p:to>
                                    </p:set>
                                  </p:childTnLst>
                                </p:cTn>
                              </p:par>
                              <p:par>
                                <p:cTn id="27" presetID="5" presetClass="exit" presetSubtype="10" fill="hold" nodeType="withEffect">
                                  <p:stCondLst>
                                    <p:cond delay="0"/>
                                  </p:stCondLst>
                                  <p:childTnLst>
                                    <p:animEffect transition="out" filter="checkerboard(across)">
                                      <p:cBhvr>
                                        <p:cTn id="28" dur="800"/>
                                        <p:tgtEl>
                                          <p:spTgt spid="452"/>
                                        </p:tgtEl>
                                      </p:cBhvr>
                                    </p:animEffect>
                                    <p:set>
                                      <p:cBhvr>
                                        <p:cTn id="29" dur="1" fill="hold">
                                          <p:stCondLst>
                                            <p:cond delay="799"/>
                                          </p:stCondLst>
                                        </p:cTn>
                                        <p:tgtEl>
                                          <p:spTgt spid="452"/>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800"/>
                                        <p:tgtEl>
                                          <p:spTgt spid="458"/>
                                        </p:tgtEl>
                                      </p:cBhvr>
                                    </p:animEffect>
                                    <p:set>
                                      <p:cBhvr>
                                        <p:cTn id="32" dur="1" fill="hold">
                                          <p:stCondLst>
                                            <p:cond delay="799"/>
                                          </p:stCondLst>
                                        </p:cTn>
                                        <p:tgtEl>
                                          <p:spTgt spid="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37" y="240713"/>
            <a:ext cx="4019049" cy="523220"/>
          </a:xfrm>
          <a:prstGeom prst="rect">
            <a:avLst/>
          </a:prstGeom>
          <a:noFill/>
        </p:spPr>
        <p:txBody>
          <a:bodyPr wrap="none" rtlCol="0">
            <a:spAutoFit/>
          </a:bodyPr>
          <a:lstStyle/>
          <a:p>
            <a:r>
              <a:rPr lang="en-US" sz="2800" dirty="0" smtClean="0">
                <a:latin typeface="Helvetica Neue Light"/>
                <a:cs typeface="Helvetica Neue Light"/>
              </a:rPr>
              <a:t>CAS – Protocol overview</a:t>
            </a:r>
            <a:endParaRPr lang="en-US" sz="2800" dirty="0">
              <a:latin typeface="Helvetica Neue Light"/>
              <a:cs typeface="Helvetica Neue Light"/>
            </a:endParaRPr>
          </a:p>
        </p:txBody>
      </p:sp>
      <p:sp>
        <p:nvSpPr>
          <p:cNvPr id="5" name="TextBox 4"/>
          <p:cNvSpPr txBox="1"/>
          <p:nvPr/>
        </p:nvSpPr>
        <p:spPr>
          <a:xfrm>
            <a:off x="226338" y="1408772"/>
            <a:ext cx="8917662" cy="4801315"/>
          </a:xfrm>
          <a:prstGeom prst="rect">
            <a:avLst/>
          </a:prstGeom>
          <a:noFill/>
        </p:spPr>
        <p:txBody>
          <a:bodyPr wrap="square" rtlCol="0">
            <a:spAutoFit/>
          </a:bodyPr>
          <a:lstStyle/>
          <a:p>
            <a:r>
              <a:rPr lang="en-US" dirty="0" smtClean="0">
                <a:solidFill>
                  <a:srgbClr val="000000"/>
                </a:solidFill>
                <a:latin typeface="Helvetica Neue Light"/>
                <a:cs typeface="Helvetica Neue Light"/>
              </a:rPr>
              <a:t>Write:</a:t>
            </a:r>
          </a:p>
          <a:p>
            <a:r>
              <a:rPr lang="en-US" dirty="0" smtClean="0">
                <a:solidFill>
                  <a:srgbClr val="D9D9D9"/>
                </a:solidFill>
                <a:latin typeface="Helvetica Neue Light"/>
                <a:cs typeface="Helvetica Neue Light"/>
              </a:rPr>
              <a:t>Acquire latest tag; </a:t>
            </a:r>
            <a:r>
              <a:rPr lang="en-US" dirty="0">
                <a:solidFill>
                  <a:srgbClr val="D9D9D9"/>
                </a:solidFill>
                <a:latin typeface="Helvetica Neue Light"/>
                <a:cs typeface="Helvetica Neue Light"/>
              </a:rPr>
              <a:t>s</a:t>
            </a:r>
            <a:r>
              <a:rPr lang="en-US" dirty="0" smtClean="0">
                <a:solidFill>
                  <a:srgbClr val="D9D9D9"/>
                </a:solidFill>
                <a:latin typeface="Helvetica Neue Light"/>
                <a:cs typeface="Helvetica Neue Light"/>
              </a:rPr>
              <a:t>end tag and coded element to every server; </a:t>
            </a:r>
          </a:p>
          <a:p>
            <a:r>
              <a:rPr lang="en-US" dirty="0">
                <a:solidFill>
                  <a:schemeClr val="bg1">
                    <a:lumMod val="85000"/>
                  </a:schemeClr>
                </a:solidFill>
                <a:latin typeface="Helvetica Neue Light"/>
                <a:cs typeface="Helvetica Neue Light"/>
              </a:rPr>
              <a:t>S</a:t>
            </a:r>
            <a:r>
              <a:rPr lang="en-US" dirty="0" smtClean="0">
                <a:solidFill>
                  <a:schemeClr val="bg1">
                    <a:lumMod val="85000"/>
                  </a:schemeClr>
                </a:solidFill>
                <a:latin typeface="Helvetica Neue Light"/>
                <a:cs typeface="Helvetica Neue Light"/>
              </a:rPr>
              <a:t>end </a:t>
            </a:r>
            <a:r>
              <a:rPr lang="en-US" i="1" dirty="0" smtClean="0">
                <a:solidFill>
                  <a:schemeClr val="bg1">
                    <a:lumMod val="85000"/>
                  </a:schemeClr>
                </a:solidFill>
                <a:latin typeface="Helvetica Neue Light"/>
                <a:cs typeface="Helvetica Neue Light"/>
              </a:rPr>
              <a:t>finalize</a:t>
            </a:r>
            <a:r>
              <a:rPr lang="en-US" dirty="0" smtClean="0">
                <a:solidFill>
                  <a:schemeClr val="bg1">
                    <a:lumMod val="85000"/>
                  </a:schemeClr>
                </a:solidFill>
                <a:latin typeface="Helvetica Neue Light"/>
                <a:cs typeface="Helvetica Neue Light"/>
              </a:rPr>
              <a:t> message after getting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 </a:t>
            </a:r>
          </a:p>
          <a:p>
            <a:r>
              <a:rPr lang="en-US" dirty="0">
                <a:solidFill>
                  <a:schemeClr val="bg1">
                    <a:lumMod val="85000"/>
                  </a:schemeClr>
                </a:solidFill>
                <a:latin typeface="Helvetica Neue Light"/>
                <a:cs typeface="Helvetica Neue Light"/>
              </a:rPr>
              <a:t>R</a:t>
            </a:r>
            <a:r>
              <a:rPr lang="en-US" dirty="0" smtClean="0">
                <a:solidFill>
                  <a:schemeClr val="bg1">
                    <a:lumMod val="85000"/>
                  </a:schemeClr>
                </a:solidFill>
                <a:latin typeface="Helvetica Neue Light"/>
                <a:cs typeface="Helvetica Neue Light"/>
              </a:rPr>
              <a:t>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Read: </a:t>
            </a:r>
          </a:p>
          <a:p>
            <a:r>
              <a:rPr lang="en-US" dirty="0" smtClean="0">
                <a:latin typeface="Helvetica Neue Light"/>
                <a:cs typeface="Helvetica Neue Light"/>
              </a:rPr>
              <a:t>Send read query; wait for tags from a quorum;</a:t>
            </a:r>
          </a:p>
          <a:p>
            <a:r>
              <a:rPr lang="en-US" dirty="0" smtClean="0">
                <a:solidFill>
                  <a:srgbClr val="D9D9D9"/>
                </a:solidFill>
                <a:latin typeface="Helvetica Neue Light"/>
                <a:cs typeface="Helvetica Neue Light"/>
              </a:rPr>
              <a:t>Send request with latest tag to servers; </a:t>
            </a:r>
          </a:p>
          <a:p>
            <a:r>
              <a:rPr lang="en-US" dirty="0">
                <a:solidFill>
                  <a:srgbClr val="D9D9D9"/>
                </a:solidFill>
                <a:latin typeface="Helvetica Neue Light"/>
                <a:cs typeface="Helvetica Neue Light"/>
              </a:rPr>
              <a:t>D</a:t>
            </a:r>
            <a:r>
              <a:rPr lang="en-US" dirty="0" smtClean="0">
                <a:solidFill>
                  <a:srgbClr val="D9D9D9"/>
                </a:solidFill>
                <a:latin typeface="Helvetica Neue Light"/>
                <a:cs typeface="Helvetica Neue Light"/>
              </a:rPr>
              <a:t>ecode value after receiving coded elements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Servers:</a:t>
            </a:r>
          </a:p>
          <a:p>
            <a:r>
              <a:rPr lang="en-US" dirty="0" smtClean="0">
                <a:solidFill>
                  <a:srgbClr val="D9D9D9"/>
                </a:solidFill>
                <a:latin typeface="Helvetica Neue Light"/>
                <a:cs typeface="Helvetica Neue Light"/>
              </a:rPr>
              <a:t>Store the coded symbol; send ack. </a:t>
            </a:r>
          </a:p>
          <a:p>
            <a:r>
              <a:rPr lang="en-US" dirty="0" smtClean="0">
                <a:solidFill>
                  <a:srgbClr val="D9D9D9"/>
                </a:solidFill>
                <a:latin typeface="Helvetica Neue Light"/>
                <a:cs typeface="Helvetica Neue Light"/>
              </a:rPr>
              <a:t>Set </a:t>
            </a:r>
            <a:r>
              <a:rPr lang="en-US" i="1" dirty="0" smtClean="0">
                <a:solidFill>
                  <a:srgbClr val="D9D9D9"/>
                </a:solidFill>
                <a:latin typeface="Helvetica Neue Light"/>
                <a:cs typeface="Helvetica Neue Light"/>
              </a:rPr>
              <a:t>fin</a:t>
            </a:r>
            <a:r>
              <a:rPr lang="en-US" dirty="0" smtClean="0">
                <a:solidFill>
                  <a:srgbClr val="D9D9D9"/>
                </a:solidFill>
                <a:latin typeface="Helvetica Neue Light"/>
                <a:cs typeface="Helvetica Neue Light"/>
              </a:rPr>
              <a:t> flag for time-stamp on receiving </a:t>
            </a:r>
            <a:r>
              <a:rPr lang="en-US" i="1" dirty="0" smtClean="0">
                <a:solidFill>
                  <a:srgbClr val="D9D9D9"/>
                </a:solidFill>
                <a:latin typeface="Helvetica Neue Light"/>
                <a:cs typeface="Helvetica Neue Light"/>
              </a:rPr>
              <a:t>finalize</a:t>
            </a:r>
            <a:r>
              <a:rPr lang="en-US" dirty="0" smtClean="0">
                <a:solidFill>
                  <a:srgbClr val="D9D9D9"/>
                </a:solidFill>
                <a:latin typeface="Helvetica Neue Light"/>
                <a:cs typeface="Helvetica Neue Light"/>
              </a:rPr>
              <a:t> message. Send ack.</a:t>
            </a:r>
          </a:p>
          <a:p>
            <a:r>
              <a:rPr lang="en-US" dirty="0" smtClean="0">
                <a:solidFill>
                  <a:srgbClr val="000000"/>
                </a:solidFill>
                <a:latin typeface="Helvetica Neue Light"/>
                <a:cs typeface="Helvetica Neue Light"/>
              </a:rPr>
              <a:t>Respond to read query with latest tag </a:t>
            </a:r>
            <a:r>
              <a:rPr lang="en-US" dirty="0" smtClean="0">
                <a:solidFill>
                  <a:srgbClr val="FF0000"/>
                </a:solidFill>
                <a:latin typeface="Helvetica Neue Light"/>
                <a:cs typeface="Helvetica Neue Light"/>
              </a:rPr>
              <a:t>labeled f</a:t>
            </a:r>
            <a:r>
              <a:rPr lang="en-US" i="1" dirty="0" smtClean="0">
                <a:solidFill>
                  <a:srgbClr val="FF0000"/>
                </a:solidFill>
                <a:latin typeface="Helvetica Neue Light"/>
                <a:cs typeface="Helvetica Neue Light"/>
              </a:rPr>
              <a:t>in</a:t>
            </a:r>
            <a:r>
              <a:rPr lang="en-US" dirty="0" smtClean="0">
                <a:solidFill>
                  <a:srgbClr val="000000"/>
                </a:solidFill>
                <a:latin typeface="Helvetica Neue Light"/>
                <a:cs typeface="Helvetica Neue Light"/>
              </a:rPr>
              <a:t>.</a:t>
            </a:r>
          </a:p>
          <a:p>
            <a:r>
              <a:rPr lang="en-US" dirty="0" smtClean="0">
                <a:solidFill>
                  <a:srgbClr val="D9D9D9"/>
                </a:solidFill>
                <a:latin typeface="Helvetica Neue Light"/>
                <a:cs typeface="Helvetica Neue Light"/>
              </a:rPr>
              <a:t>Finalize the requested tag; respond to read request with </a:t>
            </a:r>
            <a:r>
              <a:rPr lang="en-US" dirty="0" err="1" smtClean="0">
                <a:solidFill>
                  <a:srgbClr val="D9D9D9"/>
                </a:solidFill>
                <a:latin typeface="Helvetica Neue Light"/>
                <a:cs typeface="Helvetica Neue Light"/>
              </a:rPr>
              <a:t>codeword</a:t>
            </a:r>
            <a:r>
              <a:rPr lang="en-US" dirty="0" smtClean="0">
                <a:solidFill>
                  <a:srgbClr val="D9D9D9"/>
                </a:solidFill>
                <a:latin typeface="Helvetica Neue Light"/>
                <a:cs typeface="Helvetica Neue Light"/>
              </a:rPr>
              <a:t> symbol.</a:t>
            </a:r>
            <a:endParaRPr lang="en-US" dirty="0">
              <a:solidFill>
                <a:srgbClr val="D9D9D9"/>
              </a:solidFill>
              <a:latin typeface="Helvetica Neue Light"/>
              <a:cs typeface="Helvetica Neue Light"/>
            </a:endParaRPr>
          </a:p>
        </p:txBody>
      </p:sp>
    </p:spTree>
    <p:extLst>
      <p:ext uri="{BB962C8B-B14F-4D97-AF65-F5344CB8AC3E}">
        <p14:creationId xmlns:p14="http://schemas.microsoft.com/office/powerpoint/2010/main" val="376458706"/>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37" y="240713"/>
            <a:ext cx="4019049" cy="523220"/>
          </a:xfrm>
          <a:prstGeom prst="rect">
            <a:avLst/>
          </a:prstGeom>
          <a:noFill/>
        </p:spPr>
        <p:txBody>
          <a:bodyPr wrap="none" rtlCol="0">
            <a:spAutoFit/>
          </a:bodyPr>
          <a:lstStyle/>
          <a:p>
            <a:r>
              <a:rPr lang="en-US" sz="2800" dirty="0" smtClean="0">
                <a:latin typeface="Helvetica Neue Light"/>
                <a:cs typeface="Helvetica Neue Light"/>
              </a:rPr>
              <a:t>CAS – Protocol overview</a:t>
            </a:r>
            <a:endParaRPr lang="en-US" sz="2800" dirty="0">
              <a:latin typeface="Helvetica Neue Light"/>
              <a:cs typeface="Helvetica Neue Light"/>
            </a:endParaRPr>
          </a:p>
        </p:txBody>
      </p:sp>
      <p:sp>
        <p:nvSpPr>
          <p:cNvPr id="5" name="TextBox 4"/>
          <p:cNvSpPr txBox="1"/>
          <p:nvPr/>
        </p:nvSpPr>
        <p:spPr>
          <a:xfrm>
            <a:off x="226338" y="1408772"/>
            <a:ext cx="8917662" cy="4801315"/>
          </a:xfrm>
          <a:prstGeom prst="rect">
            <a:avLst/>
          </a:prstGeom>
          <a:noFill/>
        </p:spPr>
        <p:txBody>
          <a:bodyPr wrap="square" rtlCol="0">
            <a:spAutoFit/>
          </a:bodyPr>
          <a:lstStyle/>
          <a:p>
            <a:r>
              <a:rPr lang="en-US" dirty="0" smtClean="0">
                <a:solidFill>
                  <a:srgbClr val="000000"/>
                </a:solidFill>
                <a:latin typeface="Helvetica Neue Light"/>
                <a:cs typeface="Helvetica Neue Light"/>
              </a:rPr>
              <a:t>Write:</a:t>
            </a:r>
          </a:p>
          <a:p>
            <a:r>
              <a:rPr lang="en-US" dirty="0" smtClean="0">
                <a:solidFill>
                  <a:srgbClr val="D9D9D9"/>
                </a:solidFill>
                <a:latin typeface="Helvetica Neue Light"/>
                <a:cs typeface="Helvetica Neue Light"/>
              </a:rPr>
              <a:t>Acquire latest tag; </a:t>
            </a:r>
            <a:r>
              <a:rPr lang="en-US" dirty="0">
                <a:solidFill>
                  <a:srgbClr val="D9D9D9"/>
                </a:solidFill>
                <a:latin typeface="Helvetica Neue Light"/>
                <a:cs typeface="Helvetica Neue Light"/>
              </a:rPr>
              <a:t>s</a:t>
            </a:r>
            <a:r>
              <a:rPr lang="en-US" dirty="0" smtClean="0">
                <a:solidFill>
                  <a:srgbClr val="D9D9D9"/>
                </a:solidFill>
                <a:latin typeface="Helvetica Neue Light"/>
                <a:cs typeface="Helvetica Neue Light"/>
              </a:rPr>
              <a:t>end tag and coded element to every server; </a:t>
            </a:r>
          </a:p>
          <a:p>
            <a:r>
              <a:rPr lang="en-US" dirty="0">
                <a:solidFill>
                  <a:schemeClr val="bg1">
                    <a:lumMod val="85000"/>
                  </a:schemeClr>
                </a:solidFill>
                <a:latin typeface="Helvetica Neue Light"/>
                <a:cs typeface="Helvetica Neue Light"/>
              </a:rPr>
              <a:t>S</a:t>
            </a:r>
            <a:r>
              <a:rPr lang="en-US" dirty="0" smtClean="0">
                <a:solidFill>
                  <a:schemeClr val="bg1">
                    <a:lumMod val="85000"/>
                  </a:schemeClr>
                </a:solidFill>
                <a:latin typeface="Helvetica Neue Light"/>
                <a:cs typeface="Helvetica Neue Light"/>
              </a:rPr>
              <a:t>end </a:t>
            </a:r>
            <a:r>
              <a:rPr lang="en-US" i="1" dirty="0" smtClean="0">
                <a:solidFill>
                  <a:schemeClr val="bg1">
                    <a:lumMod val="85000"/>
                  </a:schemeClr>
                </a:solidFill>
                <a:latin typeface="Helvetica Neue Light"/>
                <a:cs typeface="Helvetica Neue Light"/>
              </a:rPr>
              <a:t>finalize</a:t>
            </a:r>
            <a:r>
              <a:rPr lang="en-US" dirty="0" smtClean="0">
                <a:solidFill>
                  <a:schemeClr val="bg1">
                    <a:lumMod val="85000"/>
                  </a:schemeClr>
                </a:solidFill>
                <a:latin typeface="Helvetica Neue Light"/>
                <a:cs typeface="Helvetica Neue Light"/>
              </a:rPr>
              <a:t> message after getting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 </a:t>
            </a:r>
          </a:p>
          <a:p>
            <a:r>
              <a:rPr lang="en-US" dirty="0">
                <a:solidFill>
                  <a:schemeClr val="bg1">
                    <a:lumMod val="85000"/>
                  </a:schemeClr>
                </a:solidFill>
                <a:latin typeface="Helvetica Neue Light"/>
                <a:cs typeface="Helvetica Neue Light"/>
              </a:rPr>
              <a:t>R</a:t>
            </a:r>
            <a:r>
              <a:rPr lang="en-US" dirty="0" smtClean="0">
                <a:solidFill>
                  <a:schemeClr val="bg1">
                    <a:lumMod val="85000"/>
                  </a:schemeClr>
                </a:solidFill>
                <a:latin typeface="Helvetica Neue Light"/>
                <a:cs typeface="Helvetica Neue Light"/>
              </a:rPr>
              <a:t>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Read: </a:t>
            </a:r>
          </a:p>
          <a:p>
            <a:r>
              <a:rPr lang="en-US" dirty="0" smtClean="0">
                <a:solidFill>
                  <a:schemeClr val="bg1">
                    <a:lumMod val="85000"/>
                  </a:schemeClr>
                </a:solidFill>
                <a:latin typeface="Helvetica Neue Light"/>
                <a:cs typeface="Helvetica Neue Light"/>
              </a:rPr>
              <a:t>Send read query; wait for tags from a quorum;</a:t>
            </a:r>
          </a:p>
          <a:p>
            <a:r>
              <a:rPr lang="en-US" dirty="0" smtClean="0">
                <a:latin typeface="Helvetica Neue Light"/>
                <a:cs typeface="Helvetica Neue Light"/>
              </a:rPr>
              <a:t>Send request with latest tag to servers; </a:t>
            </a:r>
          </a:p>
          <a:p>
            <a:r>
              <a:rPr lang="en-US" dirty="0">
                <a:solidFill>
                  <a:srgbClr val="D9D9D9"/>
                </a:solidFill>
                <a:latin typeface="Helvetica Neue Light"/>
                <a:cs typeface="Helvetica Neue Light"/>
              </a:rPr>
              <a:t>D</a:t>
            </a:r>
            <a:r>
              <a:rPr lang="en-US" dirty="0" smtClean="0">
                <a:solidFill>
                  <a:srgbClr val="D9D9D9"/>
                </a:solidFill>
                <a:latin typeface="Helvetica Neue Light"/>
                <a:cs typeface="Helvetica Neue Light"/>
              </a:rPr>
              <a:t>ecode value after receiving coded elements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Servers:</a:t>
            </a:r>
          </a:p>
          <a:p>
            <a:r>
              <a:rPr lang="en-US" dirty="0" smtClean="0">
                <a:solidFill>
                  <a:srgbClr val="D9D9D9"/>
                </a:solidFill>
                <a:latin typeface="Helvetica Neue Light"/>
                <a:cs typeface="Helvetica Neue Light"/>
              </a:rPr>
              <a:t>Store the coded symbol; send ack. </a:t>
            </a:r>
          </a:p>
          <a:p>
            <a:r>
              <a:rPr lang="en-US" dirty="0" smtClean="0">
                <a:solidFill>
                  <a:srgbClr val="D9D9D9"/>
                </a:solidFill>
                <a:latin typeface="Helvetica Neue Light"/>
                <a:cs typeface="Helvetica Neue Light"/>
              </a:rPr>
              <a:t>Set </a:t>
            </a:r>
            <a:r>
              <a:rPr lang="en-US" i="1" dirty="0" smtClean="0">
                <a:solidFill>
                  <a:srgbClr val="D9D9D9"/>
                </a:solidFill>
                <a:latin typeface="Helvetica Neue Light"/>
                <a:cs typeface="Helvetica Neue Light"/>
              </a:rPr>
              <a:t>fin</a:t>
            </a:r>
            <a:r>
              <a:rPr lang="en-US" dirty="0" smtClean="0">
                <a:solidFill>
                  <a:srgbClr val="D9D9D9"/>
                </a:solidFill>
                <a:latin typeface="Helvetica Neue Light"/>
                <a:cs typeface="Helvetica Neue Light"/>
              </a:rPr>
              <a:t> flag for time-stamp on receiving </a:t>
            </a:r>
            <a:r>
              <a:rPr lang="en-US" i="1" dirty="0" smtClean="0">
                <a:solidFill>
                  <a:srgbClr val="D9D9D9"/>
                </a:solidFill>
                <a:latin typeface="Helvetica Neue Light"/>
                <a:cs typeface="Helvetica Neue Light"/>
              </a:rPr>
              <a:t>finalize</a:t>
            </a:r>
            <a:r>
              <a:rPr lang="en-US" dirty="0" smtClean="0">
                <a:solidFill>
                  <a:srgbClr val="D9D9D9"/>
                </a:solidFill>
                <a:latin typeface="Helvetica Neue Light"/>
                <a:cs typeface="Helvetica Neue Light"/>
              </a:rPr>
              <a:t> message. Send ack.</a:t>
            </a:r>
          </a:p>
          <a:p>
            <a:r>
              <a:rPr lang="en-US" dirty="0" smtClean="0">
                <a:solidFill>
                  <a:srgbClr val="D9D9D9"/>
                </a:solidFill>
                <a:latin typeface="Helvetica Neue Light"/>
                <a:cs typeface="Helvetica Neue Light"/>
              </a:rPr>
              <a:t>Respond to read query with latest tag labeled f</a:t>
            </a:r>
            <a:r>
              <a:rPr lang="en-US" i="1" dirty="0" smtClean="0">
                <a:solidFill>
                  <a:srgbClr val="D9D9D9"/>
                </a:solidFill>
                <a:latin typeface="Helvetica Neue Light"/>
                <a:cs typeface="Helvetica Neue Light"/>
              </a:rPr>
              <a:t>in</a:t>
            </a:r>
            <a:r>
              <a:rPr lang="en-US" dirty="0" smtClean="0">
                <a:solidFill>
                  <a:srgbClr val="D9D9D9"/>
                </a:solidFill>
                <a:latin typeface="Helvetica Neue Light"/>
                <a:cs typeface="Helvetica Neue Light"/>
              </a:rPr>
              <a:t>.</a:t>
            </a:r>
          </a:p>
          <a:p>
            <a:r>
              <a:rPr lang="en-US" dirty="0">
                <a:solidFill>
                  <a:srgbClr val="000000"/>
                </a:solidFill>
                <a:latin typeface="Helvetica Neue Light"/>
                <a:cs typeface="Helvetica Neue Light"/>
              </a:rPr>
              <a:t>Label the requested tag as </a:t>
            </a:r>
            <a:r>
              <a:rPr lang="en-US" i="1" dirty="0">
                <a:solidFill>
                  <a:srgbClr val="000000"/>
                </a:solidFill>
                <a:latin typeface="Helvetica Neue Light"/>
                <a:cs typeface="Helvetica Neue Light"/>
              </a:rPr>
              <a:t>fin</a:t>
            </a:r>
            <a:r>
              <a:rPr lang="en-US" dirty="0">
                <a:solidFill>
                  <a:srgbClr val="000000"/>
                </a:solidFill>
                <a:latin typeface="Helvetica Neue Light"/>
                <a:cs typeface="Helvetica Neue Light"/>
              </a:rPr>
              <a:t>; respond to read request with coded element if available.</a:t>
            </a:r>
          </a:p>
        </p:txBody>
      </p:sp>
    </p:spTree>
    <p:extLst>
      <p:ext uri="{BB962C8B-B14F-4D97-AF65-F5344CB8AC3E}">
        <p14:creationId xmlns:p14="http://schemas.microsoft.com/office/powerpoint/2010/main" val="20323099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19</a:t>
            </a:fld>
            <a:endParaRPr lang="en-US"/>
          </a:p>
        </p:txBody>
      </p:sp>
      <p:sp>
        <p:nvSpPr>
          <p:cNvPr id="3" name="Rectangle 2"/>
          <p:cNvSpPr/>
          <p:nvPr/>
        </p:nvSpPr>
        <p:spPr>
          <a:xfrm>
            <a:off x="201972" y="3722535"/>
            <a:ext cx="8850340" cy="2862322"/>
          </a:xfrm>
          <a:prstGeom prst="rect">
            <a:avLst/>
          </a:prstGeom>
        </p:spPr>
        <p:txBody>
          <a:bodyPr wrap="square">
            <a:spAutoFit/>
          </a:bodyPr>
          <a:lstStyle/>
          <a:p>
            <a:pPr marL="342900" indent="-342900">
              <a:buFont typeface="Arial"/>
              <a:buChar char="•"/>
            </a:pPr>
            <a:r>
              <a:rPr lang="en-US" sz="2000" dirty="0" smtClean="0">
                <a:latin typeface="Helvetica Neue Light"/>
                <a:cs typeface="Helvetica Neue Light"/>
              </a:rPr>
              <a:t>Classical problem in distributed computing</a:t>
            </a: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Goal: Implement a read-write memory over a distributed system</a:t>
            </a:r>
            <a:endParaRPr lang="en-US" sz="2000" dirty="0">
              <a:solidFill>
                <a:srgbClr val="FFFFFF"/>
              </a:solidFill>
              <a:latin typeface="Helvetica Neue Light"/>
              <a:cs typeface="Helvetica Neue Light"/>
            </a:endParaRPr>
          </a:p>
          <a:p>
            <a:pPr marL="342900" indent="-342900">
              <a:buFont typeface="Arial"/>
              <a:buChar char="•"/>
            </a:pPr>
            <a:endParaRPr lang="en-US" sz="2000" dirty="0" smtClean="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Supports two operations: </a:t>
            </a:r>
          </a:p>
          <a:p>
            <a:pPr lvl="1"/>
            <a:r>
              <a:rPr lang="en-US" sz="2000" dirty="0" smtClean="0">
                <a:solidFill>
                  <a:srgbClr val="FFFFFF"/>
                </a:solidFill>
                <a:latin typeface="Helvetica Neue Light"/>
                <a:cs typeface="Helvetica Neue Light"/>
              </a:rPr>
              <a:t>Read ( </a:t>
            </a:r>
            <a:r>
              <a:rPr lang="en-US" sz="2000" i="1" dirty="0" err="1" smtClean="0">
                <a:solidFill>
                  <a:srgbClr val="FFFFFF"/>
                </a:solidFill>
                <a:latin typeface="Helvetica Neue Light"/>
                <a:cs typeface="Helvetica Neue Light"/>
              </a:rPr>
              <a:t>variablename</a:t>
            </a:r>
            <a:r>
              <a:rPr lang="en-US" sz="2000" dirty="0" smtClean="0">
                <a:solidFill>
                  <a:srgbClr val="FFFFFF"/>
                </a:solidFill>
                <a:latin typeface="Helvetica Neue Light"/>
                <a:cs typeface="Helvetica Neue Light"/>
              </a:rPr>
              <a:t> )  			% also called “get” operation</a:t>
            </a:r>
          </a:p>
          <a:p>
            <a:pPr lvl="1"/>
            <a:r>
              <a:rPr lang="en-US" sz="2000" dirty="0" smtClean="0">
                <a:solidFill>
                  <a:srgbClr val="FFFFFF"/>
                </a:solidFill>
                <a:latin typeface="Helvetica Neue Light"/>
                <a:cs typeface="Helvetica Neue Light"/>
              </a:rPr>
              <a:t>Write ( </a:t>
            </a:r>
            <a:r>
              <a:rPr lang="en-US" sz="2000" i="1" dirty="0" err="1" smtClean="0">
                <a:solidFill>
                  <a:srgbClr val="FFFFFF"/>
                </a:solidFill>
                <a:latin typeface="Helvetica Neue Light"/>
                <a:cs typeface="Helvetica Neue Light"/>
              </a:rPr>
              <a:t>variablename</a:t>
            </a:r>
            <a:r>
              <a:rPr lang="en-US" sz="2000" dirty="0" smtClean="0">
                <a:solidFill>
                  <a:srgbClr val="FFFFFF"/>
                </a:solidFill>
                <a:latin typeface="Helvetica Neue Light"/>
                <a:cs typeface="Helvetica Neue Light"/>
              </a:rPr>
              <a:t>, value ) 		% also called a “put” operation</a:t>
            </a:r>
          </a:p>
          <a:p>
            <a:pPr lvl="1"/>
            <a:endParaRPr lang="en-US" sz="2000" dirty="0" smtClean="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For simplicity, we focus on a single variable and omit </a:t>
            </a:r>
            <a:r>
              <a:rPr lang="en-US" sz="2000" i="1" dirty="0" err="1" smtClean="0">
                <a:solidFill>
                  <a:srgbClr val="FFFFFF"/>
                </a:solidFill>
                <a:latin typeface="Helvetica Neue Light"/>
                <a:cs typeface="Helvetica Neue Light"/>
              </a:rPr>
              <a:t>variablename</a:t>
            </a:r>
            <a:r>
              <a:rPr lang="en-US" sz="2000" dirty="0" smtClean="0">
                <a:solidFill>
                  <a:srgbClr val="FFFFFF"/>
                </a:solidFill>
                <a:latin typeface="Helvetica Neue Light"/>
                <a:cs typeface="Helvetica Neue Light"/>
              </a:rPr>
              <a:t>.</a:t>
            </a:r>
          </a:p>
        </p:txBody>
      </p:sp>
      <p:sp>
        <p:nvSpPr>
          <p:cNvPr id="18" name="TextBox 17"/>
          <p:cNvSpPr txBox="1"/>
          <p:nvPr/>
        </p:nvSpPr>
        <p:spPr>
          <a:xfrm>
            <a:off x="1902914" y="0"/>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19" name="TextBox 18"/>
          <p:cNvSpPr txBox="1"/>
          <p:nvPr/>
        </p:nvSpPr>
        <p:spPr>
          <a:xfrm>
            <a:off x="2623648" y="47020"/>
            <a:ext cx="4248600" cy="523220"/>
          </a:xfrm>
          <a:prstGeom prst="rect">
            <a:avLst/>
          </a:prstGeom>
          <a:noFill/>
        </p:spPr>
        <p:txBody>
          <a:bodyPr wrap="none" rtlCol="0">
            <a:spAutoFit/>
          </a:bodyPr>
          <a:lstStyle/>
          <a:p>
            <a:r>
              <a:rPr lang="en-US" sz="2800" dirty="0" smtClean="0">
                <a:latin typeface="Helvetica Neue Light"/>
                <a:cs typeface="Helvetica Neue Light"/>
              </a:rPr>
              <a:t>Shared memory emulation</a:t>
            </a:r>
            <a:endParaRPr lang="en-US" sz="2800" dirty="0">
              <a:latin typeface="Helvetica Neue Light"/>
              <a:cs typeface="Helvetica Neue Light"/>
            </a:endParaRPr>
          </a:p>
        </p:txBody>
      </p:sp>
      <p:pic>
        <p:nvPicPr>
          <p:cNvPr id="20" name="Picture 1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312" y="599908"/>
            <a:ext cx="2061213" cy="1139093"/>
          </a:xfrm>
          <a:prstGeom prst="rect">
            <a:avLst/>
          </a:prstGeom>
        </p:spPr>
      </p:pic>
      <p:grpSp>
        <p:nvGrpSpPr>
          <p:cNvPr id="21" name="Group 20"/>
          <p:cNvGrpSpPr/>
          <p:nvPr/>
        </p:nvGrpSpPr>
        <p:grpSpPr>
          <a:xfrm>
            <a:off x="926950" y="1636413"/>
            <a:ext cx="2857574" cy="1007803"/>
            <a:chOff x="1881355" y="1771783"/>
            <a:chExt cx="3622107" cy="1285965"/>
          </a:xfrm>
        </p:grpSpPr>
        <p:pic>
          <p:nvPicPr>
            <p:cNvPr id="22" name="Picture 21"/>
            <p:cNvPicPr>
              <a:picLocks noChangeAspect="1"/>
            </p:cNvPicPr>
            <p:nvPr/>
          </p:nvPicPr>
          <p:blipFill>
            <a:blip r:embed="rId4"/>
            <a:stretch>
              <a:fillRect/>
            </a:stretch>
          </p:blipFill>
          <p:spPr>
            <a:xfrm>
              <a:off x="1881355" y="2157535"/>
              <a:ext cx="557989" cy="557989"/>
            </a:xfrm>
            <a:prstGeom prst="rect">
              <a:avLst/>
            </a:prstGeom>
          </p:spPr>
        </p:pic>
        <p:pic>
          <p:nvPicPr>
            <p:cNvPr id="23" name="Picture 22"/>
            <p:cNvPicPr>
              <a:picLocks noChangeAspect="1"/>
            </p:cNvPicPr>
            <p:nvPr/>
          </p:nvPicPr>
          <p:blipFill>
            <a:blip r:embed="rId5"/>
            <a:stretch>
              <a:fillRect/>
            </a:stretch>
          </p:blipFill>
          <p:spPr>
            <a:xfrm>
              <a:off x="3122423" y="2436530"/>
              <a:ext cx="435392" cy="435392"/>
            </a:xfrm>
            <a:prstGeom prst="rect">
              <a:avLst/>
            </a:prstGeom>
          </p:spPr>
        </p:pic>
        <p:pic>
          <p:nvPicPr>
            <p:cNvPr id="24" name="Picture 23"/>
            <p:cNvPicPr>
              <a:picLocks noChangeAspect="1"/>
            </p:cNvPicPr>
            <p:nvPr/>
          </p:nvPicPr>
          <p:blipFill>
            <a:blip r:embed="rId6"/>
            <a:stretch>
              <a:fillRect/>
            </a:stretch>
          </p:blipFill>
          <p:spPr>
            <a:xfrm>
              <a:off x="4819013" y="1982048"/>
              <a:ext cx="684449" cy="684449"/>
            </a:xfrm>
            <a:prstGeom prst="rect">
              <a:avLst/>
            </a:prstGeom>
          </p:spPr>
        </p:pic>
        <p:pic>
          <p:nvPicPr>
            <p:cNvPr id="25" name="Picture 24"/>
            <p:cNvPicPr>
              <a:picLocks noChangeAspect="1"/>
            </p:cNvPicPr>
            <p:nvPr/>
          </p:nvPicPr>
          <p:blipFill>
            <a:blip r:embed="rId7"/>
            <a:stretch>
              <a:fillRect/>
            </a:stretch>
          </p:blipFill>
          <p:spPr>
            <a:xfrm>
              <a:off x="3486169" y="2373299"/>
              <a:ext cx="684449" cy="684449"/>
            </a:xfrm>
            <a:prstGeom prst="rect">
              <a:avLst/>
            </a:prstGeom>
          </p:spPr>
        </p:pic>
        <p:sp>
          <p:nvSpPr>
            <p:cNvPr id="26" name="Up-Down Arrow 25"/>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Down Arrow 26"/>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Up Arrow 27"/>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Up Arrow 28"/>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1668956" y="945445"/>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spTree>
    <p:extLst>
      <p:ext uri="{BB962C8B-B14F-4D97-AF65-F5344CB8AC3E}">
        <p14:creationId xmlns:p14="http://schemas.microsoft.com/office/powerpoint/2010/main" val="456934414"/>
      </p:ext>
    </p:extLst>
  </p:cSld>
  <p:clrMapOvr>
    <a:masterClrMapping/>
  </p:clrMapOvr>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37" y="240713"/>
            <a:ext cx="4019049" cy="523220"/>
          </a:xfrm>
          <a:prstGeom prst="rect">
            <a:avLst/>
          </a:prstGeom>
          <a:noFill/>
        </p:spPr>
        <p:txBody>
          <a:bodyPr wrap="none" rtlCol="0">
            <a:spAutoFit/>
          </a:bodyPr>
          <a:lstStyle/>
          <a:p>
            <a:r>
              <a:rPr lang="en-US" sz="2800" dirty="0" smtClean="0">
                <a:latin typeface="Helvetica Neue Light"/>
                <a:cs typeface="Helvetica Neue Light"/>
              </a:rPr>
              <a:t>CAS – Protocol overview</a:t>
            </a:r>
            <a:endParaRPr lang="en-US" sz="2800" dirty="0">
              <a:latin typeface="Helvetica Neue Light"/>
              <a:cs typeface="Helvetica Neue Light"/>
            </a:endParaRPr>
          </a:p>
        </p:txBody>
      </p:sp>
      <p:sp>
        <p:nvSpPr>
          <p:cNvPr id="5" name="TextBox 4"/>
          <p:cNvSpPr txBox="1"/>
          <p:nvPr/>
        </p:nvSpPr>
        <p:spPr>
          <a:xfrm>
            <a:off x="226338" y="1408772"/>
            <a:ext cx="8917662" cy="4801315"/>
          </a:xfrm>
          <a:prstGeom prst="rect">
            <a:avLst/>
          </a:prstGeom>
          <a:noFill/>
        </p:spPr>
        <p:txBody>
          <a:bodyPr wrap="square" rtlCol="0">
            <a:spAutoFit/>
          </a:bodyPr>
          <a:lstStyle/>
          <a:p>
            <a:r>
              <a:rPr lang="en-US" dirty="0" smtClean="0">
                <a:solidFill>
                  <a:srgbClr val="000000"/>
                </a:solidFill>
                <a:latin typeface="Helvetica Neue Light"/>
                <a:cs typeface="Helvetica Neue Light"/>
              </a:rPr>
              <a:t>Write:</a:t>
            </a:r>
          </a:p>
          <a:p>
            <a:r>
              <a:rPr lang="en-US" dirty="0" smtClean="0">
                <a:solidFill>
                  <a:srgbClr val="D9D9D9"/>
                </a:solidFill>
                <a:latin typeface="Helvetica Neue Light"/>
                <a:cs typeface="Helvetica Neue Light"/>
              </a:rPr>
              <a:t>Acquire latest tag; </a:t>
            </a:r>
            <a:r>
              <a:rPr lang="en-US" dirty="0">
                <a:solidFill>
                  <a:srgbClr val="D9D9D9"/>
                </a:solidFill>
                <a:latin typeface="Helvetica Neue Light"/>
                <a:cs typeface="Helvetica Neue Light"/>
              </a:rPr>
              <a:t>s</a:t>
            </a:r>
            <a:r>
              <a:rPr lang="en-US" dirty="0" smtClean="0">
                <a:solidFill>
                  <a:srgbClr val="D9D9D9"/>
                </a:solidFill>
                <a:latin typeface="Helvetica Neue Light"/>
                <a:cs typeface="Helvetica Neue Light"/>
              </a:rPr>
              <a:t>end tag and coded element to every server; </a:t>
            </a:r>
          </a:p>
          <a:p>
            <a:r>
              <a:rPr lang="en-US" dirty="0">
                <a:solidFill>
                  <a:schemeClr val="bg1">
                    <a:lumMod val="85000"/>
                  </a:schemeClr>
                </a:solidFill>
                <a:latin typeface="Helvetica Neue Light"/>
                <a:cs typeface="Helvetica Neue Light"/>
              </a:rPr>
              <a:t>S</a:t>
            </a:r>
            <a:r>
              <a:rPr lang="en-US" dirty="0" smtClean="0">
                <a:solidFill>
                  <a:schemeClr val="bg1">
                    <a:lumMod val="85000"/>
                  </a:schemeClr>
                </a:solidFill>
                <a:latin typeface="Helvetica Neue Light"/>
                <a:cs typeface="Helvetica Neue Light"/>
              </a:rPr>
              <a:t>end </a:t>
            </a:r>
            <a:r>
              <a:rPr lang="en-US" i="1" dirty="0" smtClean="0">
                <a:solidFill>
                  <a:schemeClr val="bg1">
                    <a:lumMod val="85000"/>
                  </a:schemeClr>
                </a:solidFill>
                <a:latin typeface="Helvetica Neue Light"/>
                <a:cs typeface="Helvetica Neue Light"/>
              </a:rPr>
              <a:t>finalize</a:t>
            </a:r>
            <a:r>
              <a:rPr lang="en-US" dirty="0" smtClean="0">
                <a:solidFill>
                  <a:schemeClr val="bg1">
                    <a:lumMod val="85000"/>
                  </a:schemeClr>
                </a:solidFill>
                <a:latin typeface="Helvetica Neue Light"/>
                <a:cs typeface="Helvetica Neue Light"/>
              </a:rPr>
              <a:t> message after getting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 </a:t>
            </a:r>
          </a:p>
          <a:p>
            <a:r>
              <a:rPr lang="en-US" dirty="0">
                <a:solidFill>
                  <a:schemeClr val="bg1">
                    <a:lumMod val="85000"/>
                  </a:schemeClr>
                </a:solidFill>
                <a:latin typeface="Helvetica Neue Light"/>
                <a:cs typeface="Helvetica Neue Light"/>
              </a:rPr>
              <a:t>R</a:t>
            </a:r>
            <a:r>
              <a:rPr lang="en-US" dirty="0" smtClean="0">
                <a:solidFill>
                  <a:schemeClr val="bg1">
                    <a:lumMod val="85000"/>
                  </a:schemeClr>
                </a:solidFill>
                <a:latin typeface="Helvetica Neue Light"/>
                <a:cs typeface="Helvetica Neue Light"/>
              </a:rPr>
              <a:t>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Read: </a:t>
            </a:r>
          </a:p>
          <a:p>
            <a:r>
              <a:rPr lang="en-US" dirty="0" smtClean="0">
                <a:solidFill>
                  <a:schemeClr val="bg1">
                    <a:lumMod val="85000"/>
                  </a:schemeClr>
                </a:solidFill>
                <a:latin typeface="Helvetica Neue Light"/>
                <a:cs typeface="Helvetica Neue Light"/>
              </a:rPr>
              <a:t>Send read query; wait for tags from a quorum;</a:t>
            </a:r>
          </a:p>
          <a:p>
            <a:r>
              <a:rPr lang="en-US" dirty="0" smtClean="0">
                <a:latin typeface="Helvetica Neue Light"/>
                <a:cs typeface="Helvetica Neue Light"/>
              </a:rPr>
              <a:t>Send request with latest tag to servers; </a:t>
            </a:r>
          </a:p>
          <a:p>
            <a:r>
              <a:rPr lang="en-US" dirty="0">
                <a:solidFill>
                  <a:srgbClr val="000000"/>
                </a:solidFill>
                <a:latin typeface="Helvetica Neue Light"/>
                <a:cs typeface="Helvetica Neue Light"/>
              </a:rPr>
              <a:t>D</a:t>
            </a:r>
            <a:r>
              <a:rPr lang="en-US" dirty="0" smtClean="0">
                <a:solidFill>
                  <a:srgbClr val="000000"/>
                </a:solidFill>
                <a:latin typeface="Helvetica Neue Light"/>
                <a:cs typeface="Helvetica Neue Light"/>
              </a:rPr>
              <a:t>ecode value after receiving coded elements from quorum.</a:t>
            </a:r>
          </a:p>
          <a:p>
            <a:endParaRPr lang="en-US" dirty="0" smtClean="0">
              <a:solidFill>
                <a:srgbClr val="000000"/>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Servers:</a:t>
            </a:r>
          </a:p>
          <a:p>
            <a:r>
              <a:rPr lang="en-US" dirty="0" smtClean="0">
                <a:solidFill>
                  <a:srgbClr val="D9D9D9"/>
                </a:solidFill>
                <a:latin typeface="Helvetica Neue Light"/>
                <a:cs typeface="Helvetica Neue Light"/>
              </a:rPr>
              <a:t>Store the coded symbol; send ack. </a:t>
            </a:r>
          </a:p>
          <a:p>
            <a:r>
              <a:rPr lang="en-US" dirty="0" smtClean="0">
                <a:solidFill>
                  <a:srgbClr val="D9D9D9"/>
                </a:solidFill>
                <a:latin typeface="Helvetica Neue Light"/>
                <a:cs typeface="Helvetica Neue Light"/>
              </a:rPr>
              <a:t>Set </a:t>
            </a:r>
            <a:r>
              <a:rPr lang="en-US" i="1" dirty="0" smtClean="0">
                <a:solidFill>
                  <a:srgbClr val="D9D9D9"/>
                </a:solidFill>
                <a:latin typeface="Helvetica Neue Light"/>
                <a:cs typeface="Helvetica Neue Light"/>
              </a:rPr>
              <a:t>fin</a:t>
            </a:r>
            <a:r>
              <a:rPr lang="en-US" dirty="0" smtClean="0">
                <a:solidFill>
                  <a:srgbClr val="D9D9D9"/>
                </a:solidFill>
                <a:latin typeface="Helvetica Neue Light"/>
                <a:cs typeface="Helvetica Neue Light"/>
              </a:rPr>
              <a:t> flag for time-stamp on receiving </a:t>
            </a:r>
            <a:r>
              <a:rPr lang="en-US" i="1" dirty="0" smtClean="0">
                <a:solidFill>
                  <a:srgbClr val="D9D9D9"/>
                </a:solidFill>
                <a:latin typeface="Helvetica Neue Light"/>
                <a:cs typeface="Helvetica Neue Light"/>
              </a:rPr>
              <a:t>finalize</a:t>
            </a:r>
            <a:r>
              <a:rPr lang="en-US" dirty="0" smtClean="0">
                <a:solidFill>
                  <a:srgbClr val="D9D9D9"/>
                </a:solidFill>
                <a:latin typeface="Helvetica Neue Light"/>
                <a:cs typeface="Helvetica Neue Light"/>
              </a:rPr>
              <a:t> message. Send ack.</a:t>
            </a:r>
          </a:p>
          <a:p>
            <a:r>
              <a:rPr lang="en-US" dirty="0" smtClean="0">
                <a:solidFill>
                  <a:srgbClr val="D9D9D9"/>
                </a:solidFill>
                <a:latin typeface="Helvetica Neue Light"/>
                <a:cs typeface="Helvetica Neue Light"/>
              </a:rPr>
              <a:t>Respond to read query with latest tag labeled f</a:t>
            </a:r>
            <a:r>
              <a:rPr lang="en-US" i="1" dirty="0" smtClean="0">
                <a:solidFill>
                  <a:srgbClr val="D9D9D9"/>
                </a:solidFill>
                <a:latin typeface="Helvetica Neue Light"/>
                <a:cs typeface="Helvetica Neue Light"/>
              </a:rPr>
              <a:t>in</a:t>
            </a:r>
            <a:r>
              <a:rPr lang="en-US" dirty="0" smtClean="0">
                <a:solidFill>
                  <a:srgbClr val="D9D9D9"/>
                </a:solidFill>
                <a:latin typeface="Helvetica Neue Light"/>
                <a:cs typeface="Helvetica Neue Light"/>
              </a:rPr>
              <a:t>.</a:t>
            </a:r>
          </a:p>
          <a:p>
            <a:r>
              <a:rPr lang="en-US" dirty="0" smtClean="0">
                <a:solidFill>
                  <a:srgbClr val="000000"/>
                </a:solidFill>
                <a:latin typeface="Helvetica Neue Light"/>
                <a:cs typeface="Helvetica Neue Light"/>
              </a:rPr>
              <a:t>Label the requested tag as </a:t>
            </a:r>
            <a:r>
              <a:rPr lang="en-US" i="1" dirty="0" smtClean="0">
                <a:solidFill>
                  <a:srgbClr val="000000"/>
                </a:solidFill>
                <a:latin typeface="Helvetica Neue Light"/>
                <a:cs typeface="Helvetica Neue Light"/>
              </a:rPr>
              <a:t>fin</a:t>
            </a:r>
            <a:r>
              <a:rPr lang="en-US" dirty="0" smtClean="0">
                <a:solidFill>
                  <a:srgbClr val="000000"/>
                </a:solidFill>
                <a:latin typeface="Helvetica Neue Light"/>
                <a:cs typeface="Helvetica Neue Light"/>
              </a:rPr>
              <a:t>; respond to read request with coded element if available.</a:t>
            </a:r>
            <a:endParaRPr lang="en-US" dirty="0">
              <a:solidFill>
                <a:srgbClr val="000000"/>
              </a:solidFill>
              <a:latin typeface="Helvetica Neue Light"/>
              <a:cs typeface="Helvetica Neue Light"/>
            </a:endParaRPr>
          </a:p>
        </p:txBody>
      </p:sp>
    </p:spTree>
    <p:extLst>
      <p:ext uri="{BB962C8B-B14F-4D97-AF65-F5344CB8AC3E}">
        <p14:creationId xmlns:p14="http://schemas.microsoft.com/office/powerpoint/2010/main" val="980159454"/>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0713"/>
            <a:ext cx="9144000" cy="1569660"/>
          </a:xfrm>
          <a:prstGeom prst="rect">
            <a:avLst/>
          </a:prstGeom>
          <a:noFill/>
        </p:spPr>
        <p:txBody>
          <a:bodyPr wrap="square" rtlCol="0">
            <a:spAutoFit/>
          </a:bodyPr>
          <a:lstStyle/>
          <a:p>
            <a:pPr algn="ctr"/>
            <a:r>
              <a:rPr lang="en-US" sz="3600" dirty="0" smtClean="0">
                <a:latin typeface="Helvetica Neue Light"/>
                <a:cs typeface="Helvetica Neue Light"/>
              </a:rPr>
              <a:t>Coded Atomic Storage (CAS) </a:t>
            </a:r>
          </a:p>
          <a:p>
            <a:pPr algn="ctr"/>
            <a:r>
              <a:rPr lang="en-US" sz="2400" dirty="0" smtClean="0">
                <a:solidFill>
                  <a:srgbClr val="000000"/>
                </a:solidFill>
                <a:latin typeface="Helvetica Neue Light"/>
                <a:cs typeface="Helvetica Neue Light"/>
              </a:rPr>
              <a:t>solves </a:t>
            </a:r>
            <a:r>
              <a:rPr lang="en-US" sz="2400" dirty="0">
                <a:solidFill>
                  <a:srgbClr val="000000"/>
                </a:solidFill>
                <a:latin typeface="Helvetica Neue Light"/>
                <a:cs typeface="Helvetica Neue Light"/>
              </a:rPr>
              <a:t>challenge of only revealing completed writes to readers</a:t>
            </a:r>
          </a:p>
          <a:p>
            <a:endParaRPr lang="en-US" sz="3600" dirty="0">
              <a:latin typeface="Helvetica Neue Light"/>
              <a:cs typeface="Helvetica Neue Light"/>
            </a:endParaRPr>
          </a:p>
        </p:txBody>
      </p:sp>
      <p:sp>
        <p:nvSpPr>
          <p:cNvPr id="5" name="TextBox 4"/>
          <p:cNvSpPr txBox="1"/>
          <p:nvPr/>
        </p:nvSpPr>
        <p:spPr>
          <a:xfrm>
            <a:off x="226338" y="1609046"/>
            <a:ext cx="8917662" cy="3785652"/>
          </a:xfrm>
          <a:prstGeom prst="rect">
            <a:avLst/>
          </a:prstGeom>
          <a:noFill/>
        </p:spPr>
        <p:txBody>
          <a:bodyPr wrap="square" rtlCol="0">
            <a:spAutoFit/>
          </a:bodyPr>
          <a:lstStyle/>
          <a:p>
            <a:endParaRPr lang="en-US" sz="2400" dirty="0">
              <a:solidFill>
                <a:srgbClr val="000000"/>
              </a:solidFill>
              <a:latin typeface="Helvetica Neue Light"/>
              <a:cs typeface="Helvetica Neue Light"/>
            </a:endParaRPr>
          </a:p>
          <a:p>
            <a:pPr marL="342900" indent="-342900">
              <a:buFont typeface="Arial"/>
              <a:buChar char="•"/>
            </a:pPr>
            <a:r>
              <a:rPr lang="en-US" sz="2400" dirty="0">
                <a:latin typeface="Helvetica Neue Light"/>
                <a:cs typeface="Helvetica Neue Light"/>
              </a:rPr>
              <a:t>Additional “fin” label at servers, </a:t>
            </a:r>
          </a:p>
          <a:p>
            <a:pPr marL="800100" lvl="1" indent="-342900">
              <a:buFont typeface="Arial"/>
              <a:buChar char="•"/>
            </a:pPr>
            <a:r>
              <a:rPr lang="en-US" dirty="0">
                <a:latin typeface="Helvetica Neue Light"/>
                <a:cs typeface="Helvetica Neue Light"/>
              </a:rPr>
              <a:t>indicates that a sufficient number of versions are propagated</a:t>
            </a:r>
          </a:p>
          <a:p>
            <a:endParaRPr lang="en-US" sz="2400" dirty="0" smtClean="0">
              <a:solidFill>
                <a:srgbClr val="000000"/>
              </a:solidFill>
              <a:latin typeface="Helvetica Neue Light"/>
              <a:cs typeface="Helvetica Neue Light"/>
            </a:endParaRPr>
          </a:p>
          <a:p>
            <a:pPr marL="342900" indent="-342900">
              <a:buFont typeface="Arial"/>
              <a:buChar char="•"/>
            </a:pPr>
            <a:r>
              <a:rPr lang="en-US" sz="2400" dirty="0" smtClean="0">
                <a:solidFill>
                  <a:srgbClr val="000000"/>
                </a:solidFill>
                <a:latin typeface="Helvetica Neue Light"/>
                <a:cs typeface="Helvetica Neue Light"/>
              </a:rPr>
              <a:t>Additional write phase</a:t>
            </a:r>
          </a:p>
          <a:p>
            <a:pPr marL="800100" lvl="1" indent="-342900">
              <a:buFont typeface="Arial"/>
              <a:buChar char="•"/>
            </a:pPr>
            <a:r>
              <a:rPr lang="en-US" dirty="0" smtClean="0">
                <a:solidFill>
                  <a:srgbClr val="000000"/>
                </a:solidFill>
                <a:latin typeface="Helvetica Neue Light"/>
                <a:cs typeface="Helvetica Neue Light"/>
              </a:rPr>
              <a:t>Tells the servers that elements have been propagated to a quorum</a:t>
            </a:r>
          </a:p>
          <a:p>
            <a:endParaRPr lang="en-US" sz="2400" dirty="0" smtClean="0">
              <a:solidFill>
                <a:srgbClr val="000000"/>
              </a:solidFill>
              <a:latin typeface="Helvetica Neue Light"/>
              <a:cs typeface="Helvetica Neue Light"/>
            </a:endParaRPr>
          </a:p>
          <a:p>
            <a:pPr marL="342900" indent="-342900">
              <a:buFont typeface="Arial"/>
              <a:buChar char="•"/>
            </a:pPr>
            <a:r>
              <a:rPr lang="en-US" sz="2400" dirty="0" smtClean="0">
                <a:solidFill>
                  <a:srgbClr val="000000"/>
                </a:solidFill>
                <a:latin typeface="Helvetica Neue Light"/>
                <a:cs typeface="Helvetica Neue Light"/>
              </a:rPr>
              <a:t> Servers store all the history</a:t>
            </a:r>
          </a:p>
          <a:p>
            <a:pPr marL="800100" lvl="1" indent="-342900">
              <a:buFont typeface="Arial"/>
              <a:buChar char="•"/>
            </a:pPr>
            <a:r>
              <a:rPr lang="en-US" dirty="0" smtClean="0">
                <a:solidFill>
                  <a:srgbClr val="000000"/>
                </a:solidFill>
                <a:latin typeface="Helvetica Neue Light"/>
                <a:cs typeface="Helvetica Neue Light"/>
              </a:rPr>
              <a:t>Infinite storage cost (solved in CASGC)</a:t>
            </a:r>
          </a:p>
          <a:p>
            <a:pPr lvl="1"/>
            <a:endParaRPr lang="en-US" sz="2400" dirty="0">
              <a:solidFill>
                <a:srgbClr val="000000"/>
              </a:solidFill>
              <a:latin typeface="Helvetica Neue Light"/>
              <a:cs typeface="Helvetica Neue Light"/>
            </a:endParaRPr>
          </a:p>
          <a:p>
            <a:pPr marL="342900" indent="-342900">
              <a:buFont typeface="Arial"/>
              <a:buChar char="•"/>
            </a:pPr>
            <a:endParaRPr lang="en-US" dirty="0">
              <a:solidFill>
                <a:srgbClr val="000000"/>
              </a:solidFill>
              <a:latin typeface="Helvetica Neue Light"/>
              <a:cs typeface="Helvetica Neue Light"/>
            </a:endParaRPr>
          </a:p>
        </p:txBody>
      </p:sp>
    </p:spTree>
    <p:extLst>
      <p:ext uri="{BB962C8B-B14F-4D97-AF65-F5344CB8AC3E}">
        <p14:creationId xmlns:p14="http://schemas.microsoft.com/office/powerpoint/2010/main" val="2557555356"/>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6437" y="240713"/>
            <a:ext cx="4019049" cy="523220"/>
          </a:xfrm>
          <a:prstGeom prst="rect">
            <a:avLst/>
          </a:prstGeom>
          <a:noFill/>
        </p:spPr>
        <p:txBody>
          <a:bodyPr wrap="none" rtlCol="0">
            <a:spAutoFit/>
          </a:bodyPr>
          <a:lstStyle/>
          <a:p>
            <a:r>
              <a:rPr lang="en-US" sz="2800" dirty="0" smtClean="0">
                <a:latin typeface="Helvetica Neue Light"/>
                <a:cs typeface="Helvetica Neue Light"/>
              </a:rPr>
              <a:t>CAS – Protocol overview</a:t>
            </a:r>
            <a:endParaRPr lang="en-US" sz="2800" dirty="0">
              <a:latin typeface="Helvetica Neue Light"/>
              <a:cs typeface="Helvetica Neue Light"/>
            </a:endParaRPr>
          </a:p>
        </p:txBody>
      </p:sp>
      <p:sp>
        <p:nvSpPr>
          <p:cNvPr id="5" name="TextBox 4"/>
          <p:cNvSpPr txBox="1"/>
          <p:nvPr/>
        </p:nvSpPr>
        <p:spPr>
          <a:xfrm>
            <a:off x="614019" y="2051643"/>
            <a:ext cx="8303213" cy="2677656"/>
          </a:xfrm>
          <a:prstGeom prst="rect">
            <a:avLst/>
          </a:prstGeom>
          <a:noFill/>
        </p:spPr>
        <p:txBody>
          <a:bodyPr wrap="square" rtlCol="0">
            <a:spAutoFit/>
          </a:bodyPr>
          <a:lstStyle/>
          <a:p>
            <a:r>
              <a:rPr lang="en-US" sz="2800" dirty="0" smtClean="0">
                <a:latin typeface="Helvetica Neue Light"/>
                <a:cs typeface="Helvetica Neue Light"/>
              </a:rPr>
              <a:t>Theorem:</a:t>
            </a:r>
          </a:p>
          <a:p>
            <a:endParaRPr lang="en-US" sz="2800" dirty="0">
              <a:latin typeface="Helvetica Neue Light"/>
              <a:cs typeface="Helvetica Neue Light"/>
            </a:endParaRPr>
          </a:p>
          <a:p>
            <a:r>
              <a:rPr lang="en-US" sz="2800" dirty="0" smtClean="0">
                <a:latin typeface="Helvetica Neue Light"/>
                <a:cs typeface="Helvetica Neue Light"/>
              </a:rPr>
              <a:t>1) CAS satisfies atomicity.</a:t>
            </a:r>
          </a:p>
          <a:p>
            <a:endParaRPr lang="en-US" sz="2800" dirty="0">
              <a:latin typeface="Helvetica Neue Light"/>
              <a:cs typeface="Helvetica Neue Light"/>
            </a:endParaRPr>
          </a:p>
          <a:p>
            <a:r>
              <a:rPr lang="en-US" sz="2800" dirty="0" smtClean="0">
                <a:latin typeface="Helvetica Neue Light"/>
                <a:cs typeface="Helvetica Neue Light"/>
              </a:rPr>
              <a:t>2) </a:t>
            </a:r>
            <a:r>
              <a:rPr lang="en-US" sz="2800" dirty="0" err="1" smtClean="0">
                <a:latin typeface="Helvetica Neue Light"/>
                <a:cs typeface="Helvetica Neue Light"/>
              </a:rPr>
              <a:t>Liveness</a:t>
            </a:r>
            <a:r>
              <a:rPr lang="en-US" sz="2800" dirty="0" smtClean="0">
                <a:latin typeface="Helvetica Neue Light"/>
                <a:cs typeface="Helvetica Neue Light"/>
              </a:rPr>
              <a:t>: All operations return (if the number of server failures is below a pre-fixed threshold)</a:t>
            </a:r>
            <a:endParaRPr lang="en-US" sz="2800" dirty="0">
              <a:latin typeface="Helvetica Neue Light"/>
              <a:cs typeface="Helvetica Neue Light"/>
            </a:endParaRPr>
          </a:p>
        </p:txBody>
      </p:sp>
    </p:spTree>
    <p:extLst>
      <p:ext uri="{BB962C8B-B14F-4D97-AF65-F5344CB8AC3E}">
        <p14:creationId xmlns:p14="http://schemas.microsoft.com/office/powerpoint/2010/main" val="1944712936"/>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93062" y="1218695"/>
            <a:ext cx="2621295" cy="1825687"/>
            <a:chOff x="1318786" y="1454681"/>
            <a:chExt cx="2051449" cy="1074939"/>
          </a:xfrm>
        </p:grpSpPr>
        <p:sp>
          <p:nvSpPr>
            <p:cNvPr id="4" name="Rounded Rectangle 3"/>
            <p:cNvSpPr/>
            <p:nvPr/>
          </p:nvSpPr>
          <p:spPr>
            <a:xfrm>
              <a:off x="1318786" y="1454681"/>
              <a:ext cx="2051449" cy="10749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318786" y="1876844"/>
              <a:ext cx="2051449" cy="523220"/>
            </a:xfrm>
            <a:prstGeom prst="rect">
              <a:avLst/>
            </a:prstGeom>
          </p:spPr>
          <p:txBody>
            <a:bodyPr wrap="square">
              <a:spAutoFit/>
            </a:bodyPr>
            <a:lstStyle/>
            <a:p>
              <a:pPr algn="ctr"/>
              <a:r>
                <a:rPr lang="en-US" sz="2800" dirty="0" smtClean="0">
                  <a:latin typeface="Helvetica Neue Light"/>
                  <a:cs typeface="Helvetica Neue Light"/>
                </a:rPr>
                <a:t>CAS</a:t>
              </a:r>
              <a:endParaRPr lang="en-US" sz="2800" dirty="0">
                <a:latin typeface="Helvetica Neue Light"/>
                <a:cs typeface="Helvetica Neue Light"/>
              </a:endParaRPr>
            </a:p>
          </p:txBody>
        </p:sp>
      </p:grpSp>
      <p:sp>
        <p:nvSpPr>
          <p:cNvPr id="7" name="Rectangle 6"/>
          <p:cNvSpPr/>
          <p:nvPr/>
        </p:nvSpPr>
        <p:spPr>
          <a:xfrm>
            <a:off x="293062" y="3345836"/>
            <a:ext cx="2556168" cy="1384995"/>
          </a:xfrm>
          <a:prstGeom prst="rect">
            <a:avLst/>
          </a:prstGeom>
        </p:spPr>
        <p:txBody>
          <a:bodyPr wrap="square">
            <a:spAutoFit/>
          </a:bodyPr>
          <a:lstStyle/>
          <a:p>
            <a:pPr algn="ctr"/>
            <a:r>
              <a:rPr lang="en-US" sz="2800" dirty="0">
                <a:latin typeface="Helvetica Neue Light"/>
                <a:cs typeface="Helvetica Neue Light"/>
              </a:rPr>
              <a:t>F</a:t>
            </a:r>
            <a:r>
              <a:rPr lang="en-US" sz="2800" dirty="0" smtClean="0">
                <a:latin typeface="Helvetica Neue Light"/>
                <a:cs typeface="Helvetica Neue Light"/>
              </a:rPr>
              <a:t>ailed attempt at garbage collection</a:t>
            </a:r>
            <a:endParaRPr lang="en-US" sz="2800" dirty="0">
              <a:latin typeface="Helvetica Neue Light"/>
              <a:cs typeface="Helvetica Neue Light"/>
            </a:endParaRPr>
          </a:p>
        </p:txBody>
      </p:sp>
      <p:sp>
        <p:nvSpPr>
          <p:cNvPr id="11" name="TextBox 10"/>
          <p:cNvSpPr txBox="1"/>
          <p:nvPr/>
        </p:nvSpPr>
        <p:spPr>
          <a:xfrm>
            <a:off x="3176871" y="2306700"/>
            <a:ext cx="5272445" cy="369332"/>
          </a:xfrm>
          <a:prstGeom prst="rect">
            <a:avLst/>
          </a:prstGeom>
          <a:noFill/>
        </p:spPr>
        <p:txBody>
          <a:bodyPr wrap="none" rtlCol="0">
            <a:spAutoFit/>
          </a:bodyPr>
          <a:lstStyle/>
          <a:p>
            <a:r>
              <a:rPr lang="en-US" dirty="0" smtClean="0">
                <a:latin typeface="Helvetica Neue Light"/>
                <a:cs typeface="Helvetica Neue Light"/>
              </a:rPr>
              <a:t>Good communication cost, but infinite storage cost</a:t>
            </a:r>
            <a:endParaRPr lang="en-US" dirty="0">
              <a:latin typeface="Helvetica Neue Light"/>
              <a:cs typeface="Helvetica Neue Light"/>
            </a:endParaRPr>
          </a:p>
        </p:txBody>
      </p:sp>
      <p:sp>
        <p:nvSpPr>
          <p:cNvPr id="17" name="TextBox 16"/>
          <p:cNvSpPr txBox="1"/>
          <p:nvPr/>
        </p:nvSpPr>
        <p:spPr>
          <a:xfrm>
            <a:off x="3301876" y="5365186"/>
            <a:ext cx="4417618" cy="1477328"/>
          </a:xfrm>
          <a:prstGeom prst="rect">
            <a:avLst/>
          </a:prstGeom>
          <a:noFill/>
        </p:spPr>
        <p:txBody>
          <a:bodyPr wrap="none" rtlCol="0">
            <a:spAutoFit/>
          </a:bodyPr>
          <a:lstStyle/>
          <a:p>
            <a:r>
              <a:rPr lang="en-US" dirty="0" smtClean="0">
                <a:solidFill>
                  <a:srgbClr val="0000FF"/>
                </a:solidFill>
                <a:latin typeface="Helvetica Neue Light"/>
                <a:cs typeface="Helvetica Neue Light"/>
              </a:rPr>
              <a:t>Solves both challenges</a:t>
            </a:r>
          </a:p>
          <a:p>
            <a:r>
              <a:rPr lang="en-US" dirty="0" smtClean="0">
                <a:solidFill>
                  <a:srgbClr val="0000FF"/>
                </a:solidFill>
                <a:latin typeface="Helvetica Neue Light"/>
                <a:cs typeface="Helvetica Neue Light"/>
              </a:rPr>
              <a:t>Uses server gossip to propagate metadata</a:t>
            </a:r>
          </a:p>
          <a:p>
            <a:r>
              <a:rPr lang="en-US" dirty="0" smtClean="0">
                <a:latin typeface="Helvetica Neue Light"/>
                <a:cs typeface="Helvetica Neue Light"/>
              </a:rPr>
              <a:t>Good storage and communication cost</a:t>
            </a:r>
          </a:p>
          <a:p>
            <a:r>
              <a:rPr lang="en-US" dirty="0" smtClean="0">
                <a:latin typeface="Helvetica Neue Light"/>
                <a:cs typeface="Helvetica Neue Light"/>
              </a:rPr>
              <a:t>Good handling of client failures</a:t>
            </a:r>
          </a:p>
          <a:p>
            <a:endParaRPr lang="en-US" dirty="0">
              <a:latin typeface="Helvetica Neue Light"/>
              <a:cs typeface="Helvetica Neue Light"/>
            </a:endParaRPr>
          </a:p>
        </p:txBody>
      </p:sp>
      <p:sp>
        <p:nvSpPr>
          <p:cNvPr id="18" name="TextBox 17"/>
          <p:cNvSpPr txBox="1"/>
          <p:nvPr/>
        </p:nvSpPr>
        <p:spPr>
          <a:xfrm>
            <a:off x="2048331" y="179411"/>
            <a:ext cx="4715087" cy="523220"/>
          </a:xfrm>
          <a:prstGeom prst="rect">
            <a:avLst/>
          </a:prstGeom>
          <a:noFill/>
        </p:spPr>
        <p:txBody>
          <a:bodyPr wrap="none" rtlCol="0">
            <a:spAutoFit/>
          </a:bodyPr>
          <a:lstStyle/>
          <a:p>
            <a:r>
              <a:rPr lang="en-US" sz="2800" dirty="0" smtClean="0">
                <a:latin typeface="Helvetica Neue Light"/>
                <a:cs typeface="Helvetica Neue Light"/>
              </a:rPr>
              <a:t>Coded Atomic Storage (CAS)</a:t>
            </a:r>
            <a:endParaRPr lang="en-US" sz="2800" dirty="0">
              <a:latin typeface="Helvetica Neue Light"/>
              <a:cs typeface="Helvetica Neue Light"/>
            </a:endParaRPr>
          </a:p>
        </p:txBody>
      </p:sp>
      <p:sp>
        <p:nvSpPr>
          <p:cNvPr id="19" name="TextBox 18"/>
          <p:cNvSpPr txBox="1"/>
          <p:nvPr/>
        </p:nvSpPr>
        <p:spPr>
          <a:xfrm>
            <a:off x="3176871" y="1658702"/>
            <a:ext cx="5069282" cy="646331"/>
          </a:xfrm>
          <a:prstGeom prst="rect">
            <a:avLst/>
          </a:prstGeom>
          <a:noFill/>
        </p:spPr>
        <p:txBody>
          <a:bodyPr wrap="square" rtlCol="0">
            <a:spAutoFit/>
          </a:bodyPr>
          <a:lstStyle/>
          <a:p>
            <a:r>
              <a:rPr lang="en-US" dirty="0" smtClean="0">
                <a:latin typeface="Helvetica Neue Light"/>
                <a:cs typeface="Helvetica Neue Light"/>
              </a:rPr>
              <a:t>Solves </a:t>
            </a:r>
            <a:r>
              <a:rPr lang="en-US" dirty="0" smtClean="0">
                <a:solidFill>
                  <a:srgbClr val="0000FF"/>
                </a:solidFill>
                <a:latin typeface="Helvetica Neue Light"/>
                <a:cs typeface="Helvetica Neue Light"/>
              </a:rPr>
              <a:t>first challenge </a:t>
            </a:r>
            <a:r>
              <a:rPr lang="en-US" dirty="0" smtClean="0">
                <a:latin typeface="Helvetica Neue Light"/>
                <a:cs typeface="Helvetica Neue Light"/>
              </a:rPr>
              <a:t>of revealing correct elements to readers</a:t>
            </a:r>
            <a:endParaRPr lang="en-US" dirty="0">
              <a:latin typeface="Helvetica Neue Light"/>
              <a:cs typeface="Helvetica Neue Light"/>
            </a:endParaRPr>
          </a:p>
        </p:txBody>
      </p:sp>
      <p:sp>
        <p:nvSpPr>
          <p:cNvPr id="23" name="TextBox 22"/>
          <p:cNvSpPr txBox="1"/>
          <p:nvPr/>
        </p:nvSpPr>
        <p:spPr>
          <a:xfrm>
            <a:off x="495738" y="6565515"/>
            <a:ext cx="255336" cy="369332"/>
          </a:xfrm>
          <a:prstGeom prst="rect">
            <a:avLst/>
          </a:prstGeom>
          <a:noFill/>
        </p:spPr>
        <p:txBody>
          <a:bodyPr wrap="none" rtlCol="0">
            <a:spAutoFit/>
          </a:bodyPr>
          <a:lstStyle/>
          <a:p>
            <a:r>
              <a:rPr lang="en-US" dirty="0" smtClean="0"/>
              <a:t>- </a:t>
            </a:r>
            <a:endParaRPr lang="en-US" dirty="0"/>
          </a:p>
        </p:txBody>
      </p:sp>
      <p:sp>
        <p:nvSpPr>
          <p:cNvPr id="28" name="Rounded Rectangle 27"/>
          <p:cNvSpPr/>
          <p:nvPr/>
        </p:nvSpPr>
        <p:spPr>
          <a:xfrm>
            <a:off x="276778" y="304438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89943" y="490057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89948" y="5395861"/>
            <a:ext cx="2621295" cy="800219"/>
          </a:xfrm>
          <a:prstGeom prst="rect">
            <a:avLst/>
          </a:prstGeom>
        </p:spPr>
        <p:txBody>
          <a:bodyPr wrap="square">
            <a:spAutoFit/>
          </a:bodyPr>
          <a:lstStyle/>
          <a:p>
            <a:pPr algn="ctr"/>
            <a:r>
              <a:rPr lang="en-US" sz="2800" dirty="0" smtClean="0">
                <a:latin typeface="Helvetica Neue Light"/>
                <a:cs typeface="Helvetica Neue Light"/>
              </a:rPr>
              <a:t>CASGC</a:t>
            </a:r>
          </a:p>
          <a:p>
            <a:pPr algn="ctr"/>
            <a:r>
              <a:rPr lang="en-US" dirty="0" smtClean="0">
                <a:latin typeface="Helvetica Neue Light"/>
                <a:cs typeface="Helvetica Neue Light"/>
              </a:rPr>
              <a:t>GC = garbage collection</a:t>
            </a:r>
            <a:endParaRPr lang="en-US" dirty="0">
              <a:latin typeface="Helvetica Neue Light"/>
              <a:cs typeface="Helvetica Neue Light"/>
            </a:endParaRPr>
          </a:p>
        </p:txBody>
      </p:sp>
      <p:sp>
        <p:nvSpPr>
          <p:cNvPr id="32" name="TextBox 31"/>
          <p:cNvSpPr txBox="1"/>
          <p:nvPr/>
        </p:nvSpPr>
        <p:spPr>
          <a:xfrm>
            <a:off x="3075289" y="4173231"/>
            <a:ext cx="6253911" cy="646331"/>
          </a:xfrm>
          <a:prstGeom prst="rect">
            <a:avLst/>
          </a:prstGeom>
          <a:noFill/>
        </p:spPr>
        <p:txBody>
          <a:bodyPr wrap="square" rtlCol="0">
            <a:spAutoFit/>
          </a:bodyPr>
          <a:lstStyle/>
          <a:p>
            <a:r>
              <a:rPr lang="en-US" dirty="0" smtClean="0">
                <a:latin typeface="Helvetica Neue Light"/>
                <a:cs typeface="Helvetica Neue Light"/>
              </a:rPr>
              <a:t>Good storage cost, but poor </a:t>
            </a:r>
            <a:r>
              <a:rPr lang="en-US" dirty="0" err="1" smtClean="0">
                <a:latin typeface="Helvetica Neue Light"/>
                <a:cs typeface="Helvetica Neue Light"/>
              </a:rPr>
              <a:t>liveness</a:t>
            </a:r>
            <a:r>
              <a:rPr lang="en-US" dirty="0" smtClean="0">
                <a:latin typeface="Helvetica Neue Light"/>
                <a:cs typeface="Helvetica Neue Light"/>
              </a:rPr>
              <a:t> conditions if too many clients fail</a:t>
            </a:r>
            <a:endParaRPr lang="en-US" dirty="0">
              <a:latin typeface="Helvetica Neue Light"/>
              <a:cs typeface="Helvetica Neue Light"/>
            </a:endParaRPr>
          </a:p>
        </p:txBody>
      </p:sp>
      <p:sp>
        <p:nvSpPr>
          <p:cNvPr id="33" name="TextBox 32"/>
          <p:cNvSpPr txBox="1"/>
          <p:nvPr/>
        </p:nvSpPr>
        <p:spPr>
          <a:xfrm>
            <a:off x="3126108" y="3487954"/>
            <a:ext cx="5069282" cy="646331"/>
          </a:xfrm>
          <a:prstGeom prst="rect">
            <a:avLst/>
          </a:prstGeom>
          <a:noFill/>
        </p:spPr>
        <p:txBody>
          <a:bodyPr wrap="square" rtlCol="0">
            <a:spAutoFit/>
          </a:bodyPr>
          <a:lstStyle/>
          <a:p>
            <a:r>
              <a:rPr lang="en-US" dirty="0" smtClean="0">
                <a:latin typeface="Helvetica Neue Light"/>
                <a:cs typeface="Helvetica Neue Light"/>
              </a:rPr>
              <a:t>Attempts to solve </a:t>
            </a:r>
            <a:r>
              <a:rPr lang="en-US" dirty="0">
                <a:latin typeface="Helvetica Neue Light"/>
                <a:cs typeface="Helvetica Neue Light"/>
              </a:rPr>
              <a:t>challenge of </a:t>
            </a:r>
            <a:r>
              <a:rPr lang="en-US" dirty="0" smtClean="0">
                <a:latin typeface="Helvetica Neue Light"/>
                <a:cs typeface="Helvetica Neue Light"/>
              </a:rPr>
              <a:t>discarding old versions</a:t>
            </a:r>
            <a:endParaRPr lang="en-US" dirty="0">
              <a:latin typeface="Helvetica Neue Light"/>
              <a:cs typeface="Helvetica Neue Light"/>
            </a:endParaRPr>
          </a:p>
        </p:txBody>
      </p:sp>
      <p:sp>
        <p:nvSpPr>
          <p:cNvPr id="20" name="Rectangle 19"/>
          <p:cNvSpPr/>
          <p:nvPr/>
        </p:nvSpPr>
        <p:spPr>
          <a:xfrm>
            <a:off x="-54914" y="4900572"/>
            <a:ext cx="9128125" cy="1906808"/>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5875" y="1128391"/>
            <a:ext cx="9128125" cy="1906808"/>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061728"/>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a:xfrm>
            <a:off x="6525538" y="6362581"/>
            <a:ext cx="2133600" cy="365125"/>
          </a:xfrm>
        </p:spPr>
        <p:txBody>
          <a:bodyPr/>
          <a:lstStyle/>
          <a:p>
            <a:fld id="{2BAAB71D-D585-B642-9E27-EE5DC697D035}" type="slidenum">
              <a:rPr lang="en-US" smtClean="0"/>
              <a:t>194</a:t>
            </a:fld>
            <a:endParaRPr lang="en-US"/>
          </a:p>
        </p:txBody>
      </p:sp>
      <p:pic>
        <p:nvPicPr>
          <p:cNvPr id="424" name="Picture 423"/>
          <p:cNvPicPr>
            <a:picLocks noChangeAspect="1"/>
          </p:cNvPicPr>
          <p:nvPr/>
        </p:nvPicPr>
        <p:blipFill>
          <a:blip r:embed="rId2"/>
          <a:stretch>
            <a:fillRect/>
          </a:stretch>
        </p:blipFill>
        <p:spPr>
          <a:xfrm>
            <a:off x="2765690" y="702358"/>
            <a:ext cx="711200" cy="685800"/>
          </a:xfrm>
          <a:prstGeom prst="rect">
            <a:avLst/>
          </a:prstGeom>
          <a:ln>
            <a:noFill/>
            <a:prstDash val="dot"/>
            <a:headEnd type="arrow"/>
            <a:tailEnd type="arrow"/>
          </a:ln>
        </p:spPr>
      </p:pic>
      <p:pic>
        <p:nvPicPr>
          <p:cNvPr id="425" name="Picture 424"/>
          <p:cNvPicPr>
            <a:picLocks noChangeAspect="1"/>
          </p:cNvPicPr>
          <p:nvPr/>
        </p:nvPicPr>
        <p:blipFill>
          <a:blip r:embed="rId2"/>
          <a:stretch>
            <a:fillRect/>
          </a:stretch>
        </p:blipFill>
        <p:spPr>
          <a:xfrm>
            <a:off x="4521465" y="702358"/>
            <a:ext cx="711200" cy="685800"/>
          </a:xfrm>
          <a:prstGeom prst="rect">
            <a:avLst/>
          </a:prstGeom>
          <a:ln>
            <a:noFill/>
            <a:prstDash val="dot"/>
            <a:headEnd type="arrow"/>
            <a:tailEnd type="arrow"/>
          </a:ln>
        </p:spPr>
      </p:pic>
      <p:pic>
        <p:nvPicPr>
          <p:cNvPr id="426" name="Picture 425"/>
          <p:cNvPicPr>
            <a:picLocks noChangeAspect="1"/>
          </p:cNvPicPr>
          <p:nvPr/>
        </p:nvPicPr>
        <p:blipFill>
          <a:blip r:embed="rId2"/>
          <a:stretch>
            <a:fillRect/>
          </a:stretch>
        </p:blipFill>
        <p:spPr>
          <a:xfrm>
            <a:off x="6531240" y="854758"/>
            <a:ext cx="711200" cy="685800"/>
          </a:xfrm>
          <a:prstGeom prst="rect">
            <a:avLst/>
          </a:prstGeom>
          <a:ln w="3175" cmpd="sng">
            <a:noFill/>
            <a:prstDash val="dot"/>
            <a:headEnd type="arrow"/>
            <a:tailEnd type="arrow"/>
          </a:ln>
        </p:spPr>
      </p:pic>
      <p:pic>
        <p:nvPicPr>
          <p:cNvPr id="427" name="Picture 426"/>
          <p:cNvPicPr>
            <a:picLocks noChangeAspect="1"/>
          </p:cNvPicPr>
          <p:nvPr/>
        </p:nvPicPr>
        <p:blipFill>
          <a:blip r:embed="rId2"/>
          <a:stretch>
            <a:fillRect/>
          </a:stretch>
        </p:blipFill>
        <p:spPr>
          <a:xfrm>
            <a:off x="2765690" y="2283508"/>
            <a:ext cx="711200" cy="685800"/>
          </a:xfrm>
          <a:prstGeom prst="rect">
            <a:avLst/>
          </a:prstGeom>
          <a:ln>
            <a:noFill/>
            <a:prstDash val="dot"/>
            <a:headEnd type="arrow"/>
            <a:tailEnd type="arrow"/>
          </a:ln>
        </p:spPr>
      </p:pic>
      <p:pic>
        <p:nvPicPr>
          <p:cNvPr id="428" name="Picture 427"/>
          <p:cNvPicPr>
            <a:picLocks noChangeAspect="1"/>
          </p:cNvPicPr>
          <p:nvPr/>
        </p:nvPicPr>
        <p:blipFill>
          <a:blip r:embed="rId2"/>
          <a:stretch>
            <a:fillRect/>
          </a:stretch>
        </p:blipFill>
        <p:spPr>
          <a:xfrm>
            <a:off x="4521465" y="2435908"/>
            <a:ext cx="711200" cy="685800"/>
          </a:xfrm>
          <a:prstGeom prst="rect">
            <a:avLst/>
          </a:prstGeom>
          <a:ln>
            <a:noFill/>
            <a:prstDash val="dot"/>
            <a:headEnd type="arrow"/>
            <a:tailEnd type="arrow"/>
          </a:ln>
        </p:spPr>
      </p:pic>
      <p:pic>
        <p:nvPicPr>
          <p:cNvPr id="429" name="Picture 428"/>
          <p:cNvPicPr>
            <a:picLocks noChangeAspect="1"/>
          </p:cNvPicPr>
          <p:nvPr/>
        </p:nvPicPr>
        <p:blipFill>
          <a:blip r:embed="rId2"/>
          <a:stretch>
            <a:fillRect/>
          </a:stretch>
        </p:blipFill>
        <p:spPr>
          <a:xfrm>
            <a:off x="6531240" y="2515283"/>
            <a:ext cx="711200" cy="685800"/>
          </a:xfrm>
          <a:prstGeom prst="rect">
            <a:avLst/>
          </a:prstGeom>
          <a:ln w="3175" cmpd="sng">
            <a:noFill/>
            <a:prstDash val="dot"/>
            <a:headEnd type="arrow"/>
            <a:tailEnd type="arrow"/>
          </a:ln>
        </p:spPr>
      </p:pic>
      <p:pic>
        <p:nvPicPr>
          <p:cNvPr id="430" name="Picture 429"/>
          <p:cNvPicPr>
            <a:picLocks noChangeAspect="1"/>
          </p:cNvPicPr>
          <p:nvPr/>
        </p:nvPicPr>
        <p:blipFill>
          <a:blip r:embed="rId3"/>
          <a:stretch>
            <a:fillRect/>
          </a:stretch>
        </p:blipFill>
        <p:spPr>
          <a:xfrm>
            <a:off x="913030" y="2724833"/>
            <a:ext cx="793749" cy="793749"/>
          </a:xfrm>
          <a:prstGeom prst="rect">
            <a:avLst/>
          </a:prstGeom>
        </p:spPr>
      </p:pic>
      <p:pic>
        <p:nvPicPr>
          <p:cNvPr id="431" name="Picture 430"/>
          <p:cNvPicPr>
            <a:picLocks noChangeAspect="1"/>
          </p:cNvPicPr>
          <p:nvPr/>
        </p:nvPicPr>
        <p:blipFill>
          <a:blip r:embed="rId3"/>
          <a:stretch>
            <a:fillRect/>
          </a:stretch>
        </p:blipFill>
        <p:spPr>
          <a:xfrm>
            <a:off x="913030" y="215836"/>
            <a:ext cx="777553" cy="777553"/>
          </a:xfrm>
          <a:prstGeom prst="rect">
            <a:avLst/>
          </a:prstGeom>
        </p:spPr>
      </p:pic>
      <p:pic>
        <p:nvPicPr>
          <p:cNvPr id="432" name="Picture 431"/>
          <p:cNvPicPr>
            <a:picLocks noChangeAspect="1"/>
          </p:cNvPicPr>
          <p:nvPr/>
        </p:nvPicPr>
        <p:blipFill>
          <a:blip r:embed="rId3"/>
          <a:stretch>
            <a:fillRect/>
          </a:stretch>
        </p:blipFill>
        <p:spPr>
          <a:xfrm>
            <a:off x="7851829" y="66362"/>
            <a:ext cx="777553" cy="777553"/>
          </a:xfrm>
          <a:prstGeom prst="rect">
            <a:avLst/>
          </a:prstGeom>
        </p:spPr>
      </p:pic>
      <p:pic>
        <p:nvPicPr>
          <p:cNvPr id="433" name="Picture 432"/>
          <p:cNvPicPr>
            <a:picLocks noChangeAspect="1"/>
          </p:cNvPicPr>
          <p:nvPr/>
        </p:nvPicPr>
        <p:blipFill>
          <a:blip r:embed="rId3"/>
          <a:stretch>
            <a:fillRect/>
          </a:stretch>
        </p:blipFill>
        <p:spPr>
          <a:xfrm>
            <a:off x="7835633" y="2724833"/>
            <a:ext cx="793749" cy="793749"/>
          </a:xfrm>
          <a:prstGeom prst="rect">
            <a:avLst/>
          </a:prstGeom>
        </p:spPr>
      </p:pic>
      <p:cxnSp>
        <p:nvCxnSpPr>
          <p:cNvPr id="434" name="Straight Arrow Connector 433"/>
          <p:cNvCxnSpPr>
            <a:stCxn id="431" idx="3"/>
            <a:endCxn id="424" idx="1"/>
          </p:cNvCxnSpPr>
          <p:nvPr/>
        </p:nvCxnSpPr>
        <p:spPr>
          <a:xfrm>
            <a:off x="1690583" y="60461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31" idx="3"/>
            <a:endCxn id="427" idx="1"/>
          </p:cNvCxnSpPr>
          <p:nvPr/>
        </p:nvCxnSpPr>
        <p:spPr>
          <a:xfrm>
            <a:off x="1690583" y="60461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33" idx="1"/>
            <a:endCxn id="425" idx="2"/>
          </p:cNvCxnSpPr>
          <p:nvPr/>
        </p:nvCxnSpPr>
        <p:spPr>
          <a:xfrm flipH="1" flipV="1">
            <a:off x="4877065" y="138815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32" idx="1"/>
            <a:endCxn id="425" idx="3"/>
          </p:cNvCxnSpPr>
          <p:nvPr/>
        </p:nvCxnSpPr>
        <p:spPr>
          <a:xfrm flipH="1">
            <a:off x="5232665" y="45513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30" idx="3"/>
            <a:endCxn id="424" idx="2"/>
          </p:cNvCxnSpPr>
          <p:nvPr/>
        </p:nvCxnSpPr>
        <p:spPr>
          <a:xfrm flipV="1">
            <a:off x="1706779" y="138815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32" idx="1"/>
            <a:endCxn id="427" idx="3"/>
          </p:cNvCxnSpPr>
          <p:nvPr/>
        </p:nvCxnSpPr>
        <p:spPr>
          <a:xfrm flipH="1">
            <a:off x="3476890" y="45513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32" idx="1"/>
            <a:endCxn id="428" idx="3"/>
          </p:cNvCxnSpPr>
          <p:nvPr/>
        </p:nvCxnSpPr>
        <p:spPr>
          <a:xfrm flipH="1">
            <a:off x="5232665" y="45513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1" name="Straight Arrow Connector 440"/>
          <p:cNvCxnSpPr>
            <a:stCxn id="431" idx="3"/>
            <a:endCxn id="428" idx="0"/>
          </p:cNvCxnSpPr>
          <p:nvPr/>
        </p:nvCxnSpPr>
        <p:spPr>
          <a:xfrm>
            <a:off x="1690583" y="60461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2" name="Straight Arrow Connector 441"/>
          <p:cNvCxnSpPr>
            <a:stCxn id="432" idx="1"/>
            <a:endCxn id="429" idx="0"/>
          </p:cNvCxnSpPr>
          <p:nvPr/>
        </p:nvCxnSpPr>
        <p:spPr>
          <a:xfrm flipH="1">
            <a:off x="6886840" y="45513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3" name="Straight Arrow Connector 442"/>
          <p:cNvCxnSpPr>
            <a:stCxn id="433" idx="1"/>
            <a:endCxn id="427" idx="3"/>
          </p:cNvCxnSpPr>
          <p:nvPr/>
        </p:nvCxnSpPr>
        <p:spPr>
          <a:xfrm flipH="1" flipV="1">
            <a:off x="3476890" y="262640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4" name="Straight Arrow Connector 443"/>
          <p:cNvCxnSpPr>
            <a:stCxn id="433" idx="1"/>
            <a:endCxn id="428" idx="3"/>
          </p:cNvCxnSpPr>
          <p:nvPr/>
        </p:nvCxnSpPr>
        <p:spPr>
          <a:xfrm flipH="1" flipV="1">
            <a:off x="5232665" y="277880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5" name="Straight Arrow Connector 444"/>
          <p:cNvCxnSpPr>
            <a:stCxn id="433" idx="1"/>
            <a:endCxn id="426" idx="2"/>
          </p:cNvCxnSpPr>
          <p:nvPr/>
        </p:nvCxnSpPr>
        <p:spPr>
          <a:xfrm flipH="1" flipV="1">
            <a:off x="6886840" y="154055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a:stCxn id="433" idx="1"/>
            <a:endCxn id="424" idx="3"/>
          </p:cNvCxnSpPr>
          <p:nvPr/>
        </p:nvCxnSpPr>
        <p:spPr>
          <a:xfrm flipH="1" flipV="1">
            <a:off x="3476890" y="104525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7" name="Straight Arrow Connector 446"/>
          <p:cNvCxnSpPr>
            <a:stCxn id="430" idx="3"/>
            <a:endCxn id="425" idx="2"/>
          </p:cNvCxnSpPr>
          <p:nvPr/>
        </p:nvCxnSpPr>
        <p:spPr>
          <a:xfrm flipV="1">
            <a:off x="1706779" y="138815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8" name="Straight Arrow Connector 447"/>
          <p:cNvCxnSpPr>
            <a:stCxn id="430" idx="3"/>
            <a:endCxn id="426" idx="2"/>
          </p:cNvCxnSpPr>
          <p:nvPr/>
        </p:nvCxnSpPr>
        <p:spPr>
          <a:xfrm flipV="1">
            <a:off x="1706779" y="154055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9" name="Straight Arrow Connector 448"/>
          <p:cNvCxnSpPr>
            <a:stCxn id="430" idx="3"/>
            <a:endCxn id="428" idx="1"/>
          </p:cNvCxnSpPr>
          <p:nvPr/>
        </p:nvCxnSpPr>
        <p:spPr>
          <a:xfrm flipV="1">
            <a:off x="1706779" y="277880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50" name="TextBox 449"/>
          <p:cNvSpPr txBox="1"/>
          <p:nvPr/>
        </p:nvSpPr>
        <p:spPr>
          <a:xfrm>
            <a:off x="4153165" y="334078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69" name="Straight Arrow Connector 468"/>
          <p:cNvCxnSpPr>
            <a:stCxn id="431" idx="3"/>
            <a:endCxn id="425" idx="1"/>
          </p:cNvCxnSpPr>
          <p:nvPr/>
        </p:nvCxnSpPr>
        <p:spPr>
          <a:xfrm>
            <a:off x="1690583" y="60461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70" name="Straight Arrow Connector 469"/>
          <p:cNvCxnSpPr/>
          <p:nvPr/>
        </p:nvCxnSpPr>
        <p:spPr>
          <a:xfrm>
            <a:off x="1690583" y="604613"/>
            <a:ext cx="1075107" cy="20217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1" name="Straight Arrow Connector 470"/>
          <p:cNvCxnSpPr/>
          <p:nvPr/>
        </p:nvCxnSpPr>
        <p:spPr>
          <a:xfrm>
            <a:off x="1690583" y="604613"/>
            <a:ext cx="3186482" cy="18312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2" name="Straight Arrow Connector 471"/>
          <p:cNvCxnSpPr>
            <a:endCxn id="429" idx="1"/>
          </p:cNvCxnSpPr>
          <p:nvPr/>
        </p:nvCxnSpPr>
        <p:spPr>
          <a:xfrm>
            <a:off x="1763608" y="604613"/>
            <a:ext cx="4767632" cy="2253570"/>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3" name="Straight Arrow Connector 472"/>
          <p:cNvCxnSpPr/>
          <p:nvPr/>
        </p:nvCxnSpPr>
        <p:spPr>
          <a:xfrm>
            <a:off x="1690583" y="604613"/>
            <a:ext cx="2830882" cy="44064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4" name="Straight Arrow Connector 473"/>
          <p:cNvCxnSpPr/>
          <p:nvPr/>
        </p:nvCxnSpPr>
        <p:spPr>
          <a:xfrm>
            <a:off x="1690583" y="617316"/>
            <a:ext cx="4840657" cy="593045"/>
          </a:xfrm>
          <a:prstGeom prst="straightConnector1">
            <a:avLst/>
          </a:prstGeom>
          <a:ln w="1270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5" name="Straight Arrow Connector 474"/>
          <p:cNvCxnSpPr>
            <a:endCxn id="424" idx="1"/>
          </p:cNvCxnSpPr>
          <p:nvPr/>
        </p:nvCxnSpPr>
        <p:spPr>
          <a:xfrm>
            <a:off x="1763608" y="639544"/>
            <a:ext cx="1002082" cy="405714"/>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6" name="Straight Arrow Connector 475"/>
          <p:cNvCxnSpPr/>
          <p:nvPr/>
        </p:nvCxnSpPr>
        <p:spPr>
          <a:xfrm flipH="1">
            <a:off x="3476890" y="45513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408013" y="1734749"/>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78" name="TextBox 477"/>
          <p:cNvSpPr txBox="1"/>
          <p:nvPr/>
        </p:nvSpPr>
        <p:spPr>
          <a:xfrm>
            <a:off x="7709071" y="1661208"/>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grpSp>
        <p:nvGrpSpPr>
          <p:cNvPr id="61" name="Group 60"/>
          <p:cNvGrpSpPr/>
          <p:nvPr/>
        </p:nvGrpSpPr>
        <p:grpSpPr>
          <a:xfrm>
            <a:off x="2792631" y="1401243"/>
            <a:ext cx="712740" cy="399619"/>
            <a:chOff x="1632120" y="3924302"/>
            <a:chExt cx="712740" cy="399619"/>
          </a:xfrm>
          <a:solidFill>
            <a:schemeClr val="accent1">
              <a:lumMod val="40000"/>
              <a:lumOff val="60000"/>
            </a:schemeClr>
          </a:solidFill>
        </p:grpSpPr>
        <p:sp>
          <p:nvSpPr>
            <p:cNvPr id="62" name="Rectangle 61"/>
            <p:cNvSpPr/>
            <p:nvPr/>
          </p:nvSpPr>
          <p:spPr>
            <a:xfrm>
              <a:off x="1632120" y="3924302"/>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a:blip r:embed="rId4"/>
            <a:stretch>
              <a:fillRect/>
            </a:stretch>
          </p:blipFill>
          <p:spPr>
            <a:xfrm>
              <a:off x="1681114" y="3956567"/>
              <a:ext cx="645667" cy="318529"/>
            </a:xfrm>
            <a:prstGeom prst="rect">
              <a:avLst/>
            </a:prstGeom>
            <a:grpFill/>
          </p:spPr>
        </p:pic>
      </p:grpSp>
      <p:grpSp>
        <p:nvGrpSpPr>
          <p:cNvPr id="64" name="Group 63"/>
          <p:cNvGrpSpPr/>
          <p:nvPr/>
        </p:nvGrpSpPr>
        <p:grpSpPr>
          <a:xfrm>
            <a:off x="4503029" y="1400043"/>
            <a:ext cx="712740" cy="399619"/>
            <a:chOff x="3372146" y="4076702"/>
            <a:chExt cx="712740" cy="399619"/>
          </a:xfrm>
          <a:solidFill>
            <a:schemeClr val="accent4">
              <a:lumMod val="40000"/>
              <a:lumOff val="60000"/>
            </a:schemeClr>
          </a:solidFill>
        </p:grpSpPr>
        <p:sp>
          <p:nvSpPr>
            <p:cNvPr id="65" name="Rectangle 64"/>
            <p:cNvSpPr/>
            <p:nvPr/>
          </p:nvSpPr>
          <p:spPr>
            <a:xfrm>
              <a:off x="3372146" y="4076702"/>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5"/>
            <a:stretch>
              <a:fillRect/>
            </a:stretch>
          </p:blipFill>
          <p:spPr>
            <a:xfrm>
              <a:off x="3403599" y="4093610"/>
              <a:ext cx="665411" cy="328270"/>
            </a:xfrm>
            <a:prstGeom prst="rect">
              <a:avLst/>
            </a:prstGeom>
            <a:grpFill/>
          </p:spPr>
        </p:pic>
      </p:grpSp>
      <p:grpSp>
        <p:nvGrpSpPr>
          <p:cNvPr id="67" name="Group 66"/>
          <p:cNvGrpSpPr/>
          <p:nvPr/>
        </p:nvGrpSpPr>
        <p:grpSpPr>
          <a:xfrm>
            <a:off x="6425601" y="1527511"/>
            <a:ext cx="712740" cy="399619"/>
            <a:chOff x="5953125" y="3590928"/>
            <a:chExt cx="712740" cy="399619"/>
          </a:xfrm>
          <a:solidFill>
            <a:schemeClr val="accent3">
              <a:lumMod val="40000"/>
              <a:lumOff val="60000"/>
            </a:schemeClr>
          </a:solidFill>
        </p:grpSpPr>
        <p:sp>
          <p:nvSpPr>
            <p:cNvPr id="68" name="Rectangle 67"/>
            <p:cNvSpPr/>
            <p:nvPr/>
          </p:nvSpPr>
          <p:spPr>
            <a:xfrm>
              <a:off x="5953125" y="3590928"/>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9" name="Picture 68"/>
            <p:cNvPicPr>
              <a:picLocks noChangeAspect="1"/>
            </p:cNvPicPr>
            <p:nvPr/>
          </p:nvPicPr>
          <p:blipFill>
            <a:blip r:embed="rId6"/>
            <a:stretch>
              <a:fillRect/>
            </a:stretch>
          </p:blipFill>
          <p:spPr>
            <a:xfrm>
              <a:off x="5984875" y="3619503"/>
              <a:ext cx="650015" cy="320674"/>
            </a:xfrm>
            <a:prstGeom prst="rect">
              <a:avLst/>
            </a:prstGeom>
            <a:grpFill/>
          </p:spPr>
        </p:pic>
      </p:grpSp>
      <p:grpSp>
        <p:nvGrpSpPr>
          <p:cNvPr id="70" name="Group 69"/>
          <p:cNvGrpSpPr/>
          <p:nvPr/>
        </p:nvGrpSpPr>
        <p:grpSpPr>
          <a:xfrm>
            <a:off x="2798640" y="2041054"/>
            <a:ext cx="732489" cy="399619"/>
            <a:chOff x="5414149" y="4029682"/>
            <a:chExt cx="732489" cy="399619"/>
          </a:xfrm>
        </p:grpSpPr>
        <p:sp>
          <p:nvSpPr>
            <p:cNvPr id="71" name="Rectangle 70"/>
            <p:cNvSpPr/>
            <p:nvPr/>
          </p:nvSpPr>
          <p:spPr>
            <a:xfrm>
              <a:off x="5414149" y="4029682"/>
              <a:ext cx="732489" cy="399619"/>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7"/>
            <a:stretch>
              <a:fillRect/>
            </a:stretch>
          </p:blipFill>
          <p:spPr>
            <a:xfrm>
              <a:off x="5457986" y="4076702"/>
              <a:ext cx="672778" cy="331903"/>
            </a:xfrm>
            <a:prstGeom prst="rect">
              <a:avLst/>
            </a:prstGeom>
            <a:solidFill>
              <a:schemeClr val="bg2">
                <a:lumMod val="90000"/>
              </a:schemeClr>
            </a:solidFill>
          </p:spPr>
        </p:pic>
      </p:grpSp>
      <p:grpSp>
        <p:nvGrpSpPr>
          <p:cNvPr id="73" name="Group 72"/>
          <p:cNvGrpSpPr/>
          <p:nvPr/>
        </p:nvGrpSpPr>
        <p:grpSpPr>
          <a:xfrm>
            <a:off x="4592857" y="2127802"/>
            <a:ext cx="712740" cy="399619"/>
            <a:chOff x="4445000" y="4118576"/>
            <a:chExt cx="712740" cy="399619"/>
          </a:xfrm>
          <a:solidFill>
            <a:schemeClr val="bg1">
              <a:lumMod val="85000"/>
            </a:schemeClr>
          </a:solidFill>
        </p:grpSpPr>
        <p:sp>
          <p:nvSpPr>
            <p:cNvPr id="74" name="Rectangle 73"/>
            <p:cNvSpPr/>
            <p:nvPr/>
          </p:nvSpPr>
          <p:spPr>
            <a:xfrm>
              <a:off x="4445000" y="4118576"/>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8"/>
            <a:stretch>
              <a:fillRect/>
            </a:stretch>
          </p:blipFill>
          <p:spPr>
            <a:xfrm>
              <a:off x="4508501" y="4153747"/>
              <a:ext cx="622912" cy="307304"/>
            </a:xfrm>
            <a:prstGeom prst="rect">
              <a:avLst/>
            </a:prstGeom>
            <a:grpFill/>
          </p:spPr>
        </p:pic>
      </p:grpSp>
      <p:grpSp>
        <p:nvGrpSpPr>
          <p:cNvPr id="76" name="Group 75"/>
          <p:cNvGrpSpPr/>
          <p:nvPr/>
        </p:nvGrpSpPr>
        <p:grpSpPr>
          <a:xfrm>
            <a:off x="6597916" y="2172039"/>
            <a:ext cx="712740" cy="399619"/>
            <a:chOff x="6825718" y="4070565"/>
            <a:chExt cx="712740" cy="399619"/>
          </a:xfrm>
          <a:solidFill>
            <a:schemeClr val="accent6">
              <a:lumMod val="40000"/>
              <a:lumOff val="60000"/>
            </a:schemeClr>
          </a:solidFill>
        </p:grpSpPr>
        <p:sp>
          <p:nvSpPr>
            <p:cNvPr id="77" name="Rectangle 76"/>
            <p:cNvSpPr/>
            <p:nvPr/>
          </p:nvSpPr>
          <p:spPr>
            <a:xfrm>
              <a:off x="6825718" y="4070565"/>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a:blip r:embed="rId9"/>
            <a:stretch>
              <a:fillRect/>
            </a:stretch>
          </p:blipFill>
          <p:spPr>
            <a:xfrm>
              <a:off x="6878988" y="4115831"/>
              <a:ext cx="643595" cy="317507"/>
            </a:xfrm>
            <a:prstGeom prst="rect">
              <a:avLst/>
            </a:prstGeom>
            <a:grpFill/>
          </p:spPr>
        </p:pic>
      </p:grpSp>
      <p:grpSp>
        <p:nvGrpSpPr>
          <p:cNvPr id="79" name="Group 78"/>
          <p:cNvGrpSpPr/>
          <p:nvPr/>
        </p:nvGrpSpPr>
        <p:grpSpPr>
          <a:xfrm>
            <a:off x="195763" y="301108"/>
            <a:ext cx="712740" cy="399619"/>
            <a:chOff x="142875" y="860858"/>
            <a:chExt cx="712740" cy="399619"/>
          </a:xfrm>
        </p:grpSpPr>
        <p:sp>
          <p:nvSpPr>
            <p:cNvPr id="80" name="Rectangle 79"/>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1" name="Picture 80"/>
            <p:cNvPicPr>
              <a:picLocks noChangeAspect="1"/>
            </p:cNvPicPr>
            <p:nvPr/>
          </p:nvPicPr>
          <p:blipFill>
            <a:blip r:embed="rId10"/>
            <a:stretch>
              <a:fillRect/>
            </a:stretch>
          </p:blipFill>
          <p:spPr>
            <a:xfrm>
              <a:off x="210194" y="860859"/>
              <a:ext cx="550171" cy="339272"/>
            </a:xfrm>
            <a:prstGeom prst="rect">
              <a:avLst/>
            </a:prstGeom>
          </p:spPr>
        </p:pic>
      </p:grpSp>
      <p:sp>
        <p:nvSpPr>
          <p:cNvPr id="4" name="Rounded Rectangle 3"/>
          <p:cNvSpPr/>
          <p:nvPr/>
        </p:nvSpPr>
        <p:spPr>
          <a:xfrm>
            <a:off x="2856566" y="4607362"/>
            <a:ext cx="3369843" cy="19994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1586004" y="5380190"/>
            <a:ext cx="1014508" cy="369332"/>
          </a:xfrm>
          <a:prstGeom prst="rect">
            <a:avLst/>
          </a:prstGeom>
          <a:noFill/>
        </p:spPr>
        <p:txBody>
          <a:bodyPr wrap="none" rtlCol="0">
            <a:spAutoFit/>
          </a:bodyPr>
          <a:lstStyle/>
          <a:p>
            <a:r>
              <a:rPr lang="en-US" dirty="0" smtClean="0">
                <a:latin typeface="Helvetica Neue Light"/>
                <a:cs typeface="Helvetica Neue Light"/>
              </a:rPr>
              <a:t>Server 1</a:t>
            </a:r>
            <a:endParaRPr lang="en-US" dirty="0">
              <a:latin typeface="Helvetica Neue Light"/>
              <a:cs typeface="Helvetica Neue Light"/>
            </a:endParaRPr>
          </a:p>
        </p:txBody>
      </p:sp>
      <p:pic>
        <p:nvPicPr>
          <p:cNvPr id="2" name="Picture 1"/>
          <p:cNvPicPr>
            <a:picLocks noChangeAspect="1"/>
          </p:cNvPicPr>
          <p:nvPr/>
        </p:nvPicPr>
        <p:blipFill>
          <a:blip r:embed="rId11"/>
          <a:stretch>
            <a:fillRect/>
          </a:stretch>
        </p:blipFill>
        <p:spPr>
          <a:xfrm>
            <a:off x="3023141" y="4710201"/>
            <a:ext cx="3083740" cy="1842129"/>
          </a:xfrm>
          <a:prstGeom prst="rect">
            <a:avLst/>
          </a:prstGeom>
        </p:spPr>
      </p:pic>
      <p:pic>
        <p:nvPicPr>
          <p:cNvPr id="6" name="Picture 5"/>
          <p:cNvPicPr>
            <a:picLocks noChangeAspect="1"/>
          </p:cNvPicPr>
          <p:nvPr/>
        </p:nvPicPr>
        <p:blipFill>
          <a:blip r:embed="rId12"/>
          <a:stretch>
            <a:fillRect/>
          </a:stretch>
        </p:blipFill>
        <p:spPr>
          <a:xfrm>
            <a:off x="6496264" y="4807816"/>
            <a:ext cx="199603" cy="1602716"/>
          </a:xfrm>
          <a:prstGeom prst="rect">
            <a:avLst/>
          </a:prstGeom>
        </p:spPr>
      </p:pic>
      <p:sp>
        <p:nvSpPr>
          <p:cNvPr id="8" name="TextBox 7"/>
          <p:cNvSpPr txBox="1"/>
          <p:nvPr/>
        </p:nvSpPr>
        <p:spPr>
          <a:xfrm>
            <a:off x="6844508" y="5157077"/>
            <a:ext cx="2252780" cy="646331"/>
          </a:xfrm>
          <a:prstGeom prst="rect">
            <a:avLst/>
          </a:prstGeom>
          <a:noFill/>
        </p:spPr>
        <p:txBody>
          <a:bodyPr wrap="square" rtlCol="0">
            <a:spAutoFit/>
          </a:bodyPr>
          <a:lstStyle/>
          <a:p>
            <a:pPr algn="ctr"/>
            <a:r>
              <a:rPr lang="en-US" dirty="0" smtClean="0">
                <a:latin typeface="Helvetica Neue Light"/>
                <a:cs typeface="Helvetica Neue Light"/>
              </a:rPr>
              <a:t>Keep at most </a:t>
            </a:r>
            <a:r>
              <a:rPr lang="en-US" i="1" dirty="0" smtClean="0">
                <a:solidFill>
                  <a:srgbClr val="FF0000"/>
                </a:solidFill>
                <a:latin typeface="Helvetica Neue Light"/>
                <a:cs typeface="Helvetica Neue Light"/>
              </a:rPr>
              <a:t>d+1</a:t>
            </a:r>
            <a:r>
              <a:rPr lang="en-US" dirty="0" smtClean="0">
                <a:latin typeface="Helvetica Neue Light"/>
                <a:cs typeface="Helvetica Neue Light"/>
              </a:rPr>
              <a:t> elements</a:t>
            </a:r>
            <a:endParaRPr lang="en-US" dirty="0">
              <a:latin typeface="Helvetica Neue Light"/>
              <a:cs typeface="Helvetica Neue Light"/>
            </a:endParaRPr>
          </a:p>
        </p:txBody>
      </p:sp>
      <p:sp>
        <p:nvSpPr>
          <p:cNvPr id="3" name="Rectangle 2"/>
          <p:cNvSpPr/>
          <p:nvPr/>
        </p:nvSpPr>
        <p:spPr>
          <a:xfrm>
            <a:off x="460399" y="3940159"/>
            <a:ext cx="8305141" cy="369332"/>
          </a:xfrm>
          <a:prstGeom prst="rect">
            <a:avLst/>
          </a:prstGeom>
        </p:spPr>
        <p:txBody>
          <a:bodyPr wrap="square">
            <a:spAutoFit/>
          </a:bodyPr>
          <a:lstStyle/>
          <a:p>
            <a:r>
              <a:rPr lang="en-US" dirty="0" smtClean="0">
                <a:solidFill>
                  <a:srgbClr val="0000FF"/>
                </a:solidFill>
                <a:latin typeface="Helvetica Neue Light"/>
                <a:cs typeface="Helvetica Neue Light"/>
              </a:rPr>
              <a:t>Possible solution: Store at most </a:t>
            </a:r>
            <a:r>
              <a:rPr lang="en-US" i="1" dirty="0" smtClean="0">
                <a:solidFill>
                  <a:srgbClr val="0000FF"/>
                </a:solidFill>
                <a:latin typeface="Helvetica Neue Light"/>
                <a:cs typeface="Helvetica Neue Light"/>
              </a:rPr>
              <a:t>d+1 </a:t>
            </a:r>
            <a:r>
              <a:rPr lang="en-US" dirty="0" smtClean="0">
                <a:solidFill>
                  <a:srgbClr val="0000FF"/>
                </a:solidFill>
                <a:latin typeface="Helvetica Neue Light"/>
                <a:cs typeface="Helvetica Neue Light"/>
              </a:rPr>
              <a:t>coded elements and delete older ones</a:t>
            </a:r>
            <a:endParaRPr lang="en-US" dirty="0">
              <a:solidFill>
                <a:srgbClr val="0000FF"/>
              </a:solidFill>
            </a:endParaRPr>
          </a:p>
        </p:txBody>
      </p:sp>
    </p:spTree>
    <p:extLst>
      <p:ext uri="{BB962C8B-B14F-4D97-AF65-F5344CB8AC3E}">
        <p14:creationId xmlns:p14="http://schemas.microsoft.com/office/powerpoint/2010/main" val="2347297156"/>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3949" y="223200"/>
            <a:ext cx="3250788" cy="523220"/>
          </a:xfrm>
          <a:prstGeom prst="rect">
            <a:avLst/>
          </a:prstGeom>
          <a:noFill/>
        </p:spPr>
        <p:txBody>
          <a:bodyPr wrap="none" rtlCol="0">
            <a:spAutoFit/>
          </a:bodyPr>
          <a:lstStyle/>
          <a:p>
            <a:r>
              <a:rPr lang="en-US" sz="2800" dirty="0" smtClean="0">
                <a:latin typeface="Helvetica Neue Light"/>
                <a:cs typeface="Helvetica Neue Light"/>
              </a:rPr>
              <a:t>Modification of CAS</a:t>
            </a:r>
            <a:endParaRPr lang="en-US" sz="2800" dirty="0">
              <a:latin typeface="Helvetica Neue Light"/>
              <a:cs typeface="Helvetica Neue Light"/>
            </a:endParaRPr>
          </a:p>
        </p:txBody>
      </p:sp>
      <p:sp>
        <p:nvSpPr>
          <p:cNvPr id="5" name="TextBox 4"/>
          <p:cNvSpPr txBox="1"/>
          <p:nvPr/>
        </p:nvSpPr>
        <p:spPr>
          <a:xfrm>
            <a:off x="183735" y="1226729"/>
            <a:ext cx="8917662" cy="4862870"/>
          </a:xfrm>
          <a:prstGeom prst="rect">
            <a:avLst/>
          </a:prstGeom>
          <a:noFill/>
        </p:spPr>
        <p:txBody>
          <a:bodyPr wrap="square" rtlCol="0">
            <a:spAutoFit/>
          </a:bodyPr>
          <a:lstStyle/>
          <a:p>
            <a:r>
              <a:rPr lang="en-US" sz="2800" dirty="0" smtClean="0">
                <a:solidFill>
                  <a:srgbClr val="0000FF"/>
                </a:solidFill>
                <a:latin typeface="Helvetica Neue Light"/>
                <a:cs typeface="Helvetica Neue Light"/>
              </a:rPr>
              <a:t>The good:</a:t>
            </a:r>
            <a:endParaRPr lang="en-US" sz="2800" dirty="0">
              <a:solidFill>
                <a:srgbClr val="0000FF"/>
              </a:solidFill>
              <a:latin typeface="Helvetica Neue Light"/>
              <a:cs typeface="Helvetica Neue Light"/>
            </a:endParaRPr>
          </a:p>
          <a:p>
            <a:pPr marL="285750" indent="-285750">
              <a:buFontTx/>
              <a:buChar char="-"/>
            </a:pPr>
            <a:r>
              <a:rPr lang="en-US" dirty="0" smtClean="0">
                <a:solidFill>
                  <a:srgbClr val="0000FF"/>
                </a:solidFill>
                <a:latin typeface="Helvetica Neue Light"/>
                <a:cs typeface="Helvetica Neue Light"/>
              </a:rPr>
              <a:t>Finite storage cost.</a:t>
            </a:r>
          </a:p>
          <a:p>
            <a:pPr marL="285750" indent="-285750">
              <a:buFontTx/>
              <a:buChar char="-"/>
            </a:pPr>
            <a:r>
              <a:rPr lang="en-US" dirty="0" smtClean="0">
                <a:solidFill>
                  <a:srgbClr val="0000FF"/>
                </a:solidFill>
                <a:latin typeface="Helvetica Neue Light"/>
                <a:cs typeface="Helvetica Neue Light"/>
              </a:rPr>
              <a:t>All operations terminate if no. of writes that overlap with a read smaller than </a:t>
            </a:r>
            <a:r>
              <a:rPr lang="en-US" i="1" dirty="0" smtClean="0">
                <a:solidFill>
                  <a:srgbClr val="0000FF"/>
                </a:solidFill>
                <a:latin typeface="Helvetica Neue Light"/>
                <a:cs typeface="Helvetica Neue Light"/>
              </a:rPr>
              <a:t>d</a:t>
            </a:r>
          </a:p>
          <a:p>
            <a:pPr marL="285750" indent="-285750">
              <a:buFontTx/>
              <a:buChar char="-"/>
            </a:pPr>
            <a:r>
              <a:rPr lang="en-US" dirty="0" smtClean="0">
                <a:solidFill>
                  <a:srgbClr val="0000FF"/>
                </a:solidFill>
                <a:latin typeface="Helvetica Neue Light"/>
                <a:cs typeface="Helvetica Neue Light"/>
              </a:rPr>
              <a:t>Atomicity (Simulation relation with CAS)</a:t>
            </a:r>
          </a:p>
          <a:p>
            <a:endParaRPr lang="en-US" dirty="0" smtClean="0">
              <a:solidFill>
                <a:srgbClr val="0000FF"/>
              </a:solidFill>
              <a:latin typeface="Helvetica Neue Light"/>
              <a:cs typeface="Helvetica Neue Light"/>
            </a:endParaRPr>
          </a:p>
          <a:p>
            <a:endParaRPr lang="en-US" dirty="0" smtClean="0">
              <a:solidFill>
                <a:srgbClr val="000000"/>
              </a:solidFill>
              <a:latin typeface="Helvetica Neue Light"/>
              <a:cs typeface="Helvetica Neue Light"/>
            </a:endParaRPr>
          </a:p>
          <a:p>
            <a:r>
              <a:rPr lang="en-US" dirty="0" smtClean="0">
                <a:solidFill>
                  <a:srgbClr val="000000"/>
                </a:solidFill>
                <a:latin typeface="Helvetica Neue Light"/>
                <a:cs typeface="Helvetica Neue Light"/>
              </a:rPr>
              <a:t>Write</a:t>
            </a:r>
          </a:p>
          <a:p>
            <a:endParaRPr lang="en-US" dirty="0" smtClean="0">
              <a:solidFill>
                <a:srgbClr val="FF0000"/>
              </a:solidFill>
              <a:latin typeface="Helvetica Neue Light"/>
              <a:cs typeface="Helvetica Neue Light"/>
            </a:endParaRPr>
          </a:p>
          <a:p>
            <a:endParaRPr lang="en-US" dirty="0" smtClean="0">
              <a:solidFill>
                <a:srgbClr val="FF0000"/>
              </a:solidFill>
              <a:latin typeface="Helvetica Neue Light"/>
              <a:cs typeface="Helvetica Neue Light"/>
            </a:endParaRPr>
          </a:p>
          <a:p>
            <a:endParaRPr lang="en-US" sz="2800" dirty="0" smtClean="0">
              <a:solidFill>
                <a:srgbClr val="FF0000"/>
              </a:solidFill>
              <a:latin typeface="Helvetica Neue Light"/>
              <a:cs typeface="Helvetica Neue Light"/>
            </a:endParaRPr>
          </a:p>
          <a:p>
            <a:endParaRPr lang="en-US" sz="2800" dirty="0">
              <a:solidFill>
                <a:srgbClr val="FF0000"/>
              </a:solidFill>
              <a:latin typeface="Helvetica Neue Light"/>
              <a:cs typeface="Helvetica Neue Light"/>
            </a:endParaRPr>
          </a:p>
          <a:p>
            <a:r>
              <a:rPr lang="en-US" sz="2800" dirty="0" smtClean="0">
                <a:solidFill>
                  <a:srgbClr val="FF0000"/>
                </a:solidFill>
                <a:latin typeface="Helvetica Neue Light"/>
                <a:cs typeface="Helvetica Neue Light"/>
              </a:rPr>
              <a:t>The bad:</a:t>
            </a:r>
          </a:p>
          <a:p>
            <a:r>
              <a:rPr lang="en-US" dirty="0" smtClean="0">
                <a:solidFill>
                  <a:srgbClr val="FF0000"/>
                </a:solidFill>
                <a:latin typeface="Helvetica Neue Light"/>
                <a:cs typeface="Helvetica Neue Light"/>
              </a:rPr>
              <a:t>Failed write clients result in weak </a:t>
            </a:r>
            <a:r>
              <a:rPr lang="en-US" dirty="0" err="1" smtClean="0">
                <a:solidFill>
                  <a:srgbClr val="FF0000"/>
                </a:solidFill>
                <a:latin typeface="Helvetica Neue Light"/>
                <a:cs typeface="Helvetica Neue Light"/>
              </a:rPr>
              <a:t>liveness</a:t>
            </a:r>
            <a:r>
              <a:rPr lang="en-US" dirty="0" smtClean="0">
                <a:solidFill>
                  <a:srgbClr val="FF0000"/>
                </a:solidFill>
                <a:latin typeface="Helvetica Neue Light"/>
                <a:cs typeface="Helvetica Neue Light"/>
              </a:rPr>
              <a:t> condition, </a:t>
            </a:r>
          </a:p>
          <a:p>
            <a:r>
              <a:rPr lang="en-US" dirty="0">
                <a:solidFill>
                  <a:srgbClr val="FF0000"/>
                </a:solidFill>
                <a:latin typeface="Helvetica Neue Light"/>
                <a:cs typeface="Helvetica Neue Light"/>
              </a:rPr>
              <a:t>t</a:t>
            </a:r>
            <a:r>
              <a:rPr lang="en-US" dirty="0" smtClean="0">
                <a:solidFill>
                  <a:srgbClr val="FF0000"/>
                </a:solidFill>
                <a:latin typeface="Helvetica Neue Light"/>
                <a:cs typeface="Helvetica Neue Light"/>
              </a:rPr>
              <a:t>hat is, </a:t>
            </a:r>
            <a:r>
              <a:rPr lang="en-US" i="1" dirty="0" smtClean="0">
                <a:solidFill>
                  <a:srgbClr val="FF0000"/>
                </a:solidFill>
                <a:latin typeface="Helvetica Neue Light"/>
                <a:cs typeface="Helvetica Neue Light"/>
              </a:rPr>
              <a:t>d </a:t>
            </a:r>
            <a:r>
              <a:rPr lang="en-US" dirty="0" smtClean="0">
                <a:solidFill>
                  <a:srgbClr val="FF0000"/>
                </a:solidFill>
                <a:latin typeface="Helvetica Neue Light"/>
                <a:cs typeface="Helvetica Neue Light"/>
              </a:rPr>
              <a:t>failed writes can render all future reads incomplete. </a:t>
            </a:r>
          </a:p>
          <a:p>
            <a:endParaRPr lang="en-US" dirty="0" smtClean="0">
              <a:solidFill>
                <a:srgbClr val="FF0000"/>
              </a:solidFill>
              <a:latin typeface="Helvetica Neue Light"/>
              <a:cs typeface="Helvetica Neue Light"/>
            </a:endParaRPr>
          </a:p>
        </p:txBody>
      </p:sp>
      <p:cxnSp>
        <p:nvCxnSpPr>
          <p:cNvPr id="7" name="Straight Arrow Connector 6"/>
          <p:cNvCxnSpPr/>
          <p:nvPr/>
        </p:nvCxnSpPr>
        <p:spPr>
          <a:xfrm>
            <a:off x="482363" y="6328296"/>
            <a:ext cx="82335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89437" y="5867342"/>
            <a:ext cx="1964328"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10" name="Multiply 9"/>
          <p:cNvSpPr/>
          <p:nvPr/>
        </p:nvSpPr>
        <p:spPr>
          <a:xfrm>
            <a:off x="2584824" y="5843378"/>
            <a:ext cx="537882" cy="54271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114832" y="5746520"/>
            <a:ext cx="693413" cy="369332"/>
          </a:xfrm>
          <a:prstGeom prst="rect">
            <a:avLst/>
          </a:prstGeom>
          <a:noFill/>
        </p:spPr>
        <p:txBody>
          <a:bodyPr wrap="none" rtlCol="0">
            <a:spAutoFit/>
          </a:bodyPr>
          <a:lstStyle/>
          <a:p>
            <a:r>
              <a:rPr lang="en-US" dirty="0" smtClean="0">
                <a:latin typeface="Helvetica Neue Light"/>
                <a:cs typeface="Helvetica Neue Light"/>
              </a:rPr>
              <a:t>Write</a:t>
            </a:r>
            <a:endParaRPr lang="en-US" dirty="0">
              <a:latin typeface="Helvetica Neue Light"/>
              <a:cs typeface="Helvetica Neue Light"/>
            </a:endParaRPr>
          </a:p>
        </p:txBody>
      </p:sp>
      <p:cxnSp>
        <p:nvCxnSpPr>
          <p:cNvPr id="13" name="Straight Arrow Connector 12"/>
          <p:cNvCxnSpPr/>
          <p:nvPr/>
        </p:nvCxnSpPr>
        <p:spPr>
          <a:xfrm flipV="1">
            <a:off x="3100806" y="5884350"/>
            <a:ext cx="794907" cy="6106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17613" y="5658712"/>
            <a:ext cx="4798317" cy="369332"/>
          </a:xfrm>
          <a:prstGeom prst="rect">
            <a:avLst/>
          </a:prstGeom>
          <a:noFill/>
        </p:spPr>
        <p:txBody>
          <a:bodyPr wrap="none" rtlCol="0">
            <a:spAutoFit/>
          </a:bodyPr>
          <a:lstStyle/>
          <a:p>
            <a:r>
              <a:rPr lang="en-US" dirty="0" smtClean="0">
                <a:latin typeface="Helvetica Neue Light"/>
                <a:cs typeface="Helvetica Neue Light"/>
              </a:rPr>
              <a:t>Does not end, concurrent with all future writes!</a:t>
            </a:r>
            <a:endParaRPr lang="en-US" dirty="0">
              <a:latin typeface="Helvetica Neue Light"/>
              <a:cs typeface="Helvetica Neue Light"/>
            </a:endParaRPr>
          </a:p>
        </p:txBody>
      </p:sp>
      <p:sp>
        <p:nvSpPr>
          <p:cNvPr id="12" name="Rectangle 11"/>
          <p:cNvSpPr/>
          <p:nvPr/>
        </p:nvSpPr>
        <p:spPr>
          <a:xfrm>
            <a:off x="675852" y="738077"/>
            <a:ext cx="8305141" cy="369332"/>
          </a:xfrm>
          <a:prstGeom prst="rect">
            <a:avLst/>
          </a:prstGeom>
        </p:spPr>
        <p:txBody>
          <a:bodyPr wrap="square">
            <a:spAutoFit/>
          </a:bodyPr>
          <a:lstStyle/>
          <a:p>
            <a:r>
              <a:rPr lang="en-US" dirty="0" smtClean="0">
                <a:solidFill>
                  <a:srgbClr val="000000"/>
                </a:solidFill>
                <a:latin typeface="Helvetica Neue Light"/>
                <a:cs typeface="Helvetica Neue Light"/>
              </a:rPr>
              <a:t>Possible solution: Store at most </a:t>
            </a:r>
            <a:r>
              <a:rPr lang="en-US" i="1" dirty="0" smtClean="0">
                <a:solidFill>
                  <a:srgbClr val="000000"/>
                </a:solidFill>
                <a:latin typeface="Helvetica Neue Light"/>
                <a:cs typeface="Helvetica Neue Light"/>
              </a:rPr>
              <a:t>d+1 </a:t>
            </a:r>
            <a:r>
              <a:rPr lang="en-US" dirty="0" smtClean="0">
                <a:solidFill>
                  <a:srgbClr val="000000"/>
                </a:solidFill>
                <a:latin typeface="Helvetica Neue Light"/>
                <a:cs typeface="Helvetica Neue Light"/>
              </a:rPr>
              <a:t>coded elements and delete older ones</a:t>
            </a:r>
            <a:endParaRPr lang="en-US" dirty="0">
              <a:solidFill>
                <a:srgbClr val="000000"/>
              </a:solidFill>
            </a:endParaRPr>
          </a:p>
        </p:txBody>
      </p:sp>
      <p:cxnSp>
        <p:nvCxnSpPr>
          <p:cNvPr id="16" name="Straight Arrow Connector 15"/>
          <p:cNvCxnSpPr/>
          <p:nvPr/>
        </p:nvCxnSpPr>
        <p:spPr>
          <a:xfrm>
            <a:off x="439812" y="3658374"/>
            <a:ext cx="82335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876768" y="3658374"/>
            <a:ext cx="4005676"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18" name="Rectangle 17"/>
          <p:cNvSpPr/>
          <p:nvPr/>
        </p:nvSpPr>
        <p:spPr>
          <a:xfrm>
            <a:off x="876768" y="3212815"/>
            <a:ext cx="1138585" cy="44555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19" name="Rectangle 18"/>
          <p:cNvSpPr/>
          <p:nvPr/>
        </p:nvSpPr>
        <p:spPr>
          <a:xfrm>
            <a:off x="2185253" y="3212815"/>
            <a:ext cx="773803" cy="44555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20" name="Rectangle 19"/>
          <p:cNvSpPr/>
          <p:nvPr/>
        </p:nvSpPr>
        <p:spPr>
          <a:xfrm>
            <a:off x="3367711" y="3212815"/>
            <a:ext cx="1336881" cy="44555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cxnSp>
        <p:nvCxnSpPr>
          <p:cNvPr id="9" name="Straight Arrow Connector 8"/>
          <p:cNvCxnSpPr/>
          <p:nvPr/>
        </p:nvCxnSpPr>
        <p:spPr>
          <a:xfrm>
            <a:off x="795576" y="3041575"/>
            <a:ext cx="363913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83735" y="3837548"/>
            <a:ext cx="710727" cy="369332"/>
          </a:xfrm>
          <a:prstGeom prst="rect">
            <a:avLst/>
          </a:prstGeom>
          <a:noFill/>
        </p:spPr>
        <p:txBody>
          <a:bodyPr wrap="none" rtlCol="0">
            <a:spAutoFit/>
          </a:bodyPr>
          <a:lstStyle/>
          <a:p>
            <a:r>
              <a:rPr lang="en-US" dirty="0">
                <a:latin typeface="Helvetica Neue Light"/>
                <a:cs typeface="Helvetica Neue Light"/>
              </a:rPr>
              <a:t>R</a:t>
            </a:r>
            <a:r>
              <a:rPr lang="en-US" dirty="0" smtClean="0">
                <a:latin typeface="Helvetica Neue Light"/>
                <a:cs typeface="Helvetica Neue Light"/>
              </a:rPr>
              <a:t>ead</a:t>
            </a:r>
            <a:endParaRPr lang="en-US" dirty="0">
              <a:latin typeface="Helvetica Neue Light"/>
              <a:cs typeface="Helvetica Neue Light"/>
            </a:endParaRPr>
          </a:p>
        </p:txBody>
      </p:sp>
      <p:pic>
        <p:nvPicPr>
          <p:cNvPr id="27" name="Picture 2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61" y="2689086"/>
            <a:ext cx="469610" cy="269591"/>
          </a:xfrm>
          <a:prstGeom prst="rect">
            <a:avLst/>
          </a:prstGeom>
        </p:spPr>
      </p:pic>
    </p:spTree>
    <p:extLst>
      <p:ext uri="{BB962C8B-B14F-4D97-AF65-F5344CB8AC3E}">
        <p14:creationId xmlns:p14="http://schemas.microsoft.com/office/powerpoint/2010/main" val="1484924520"/>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93062" y="1218695"/>
            <a:ext cx="2621295" cy="1825687"/>
            <a:chOff x="1318786" y="1454681"/>
            <a:chExt cx="2051449" cy="1074939"/>
          </a:xfrm>
        </p:grpSpPr>
        <p:sp>
          <p:nvSpPr>
            <p:cNvPr id="4" name="Rounded Rectangle 3"/>
            <p:cNvSpPr/>
            <p:nvPr/>
          </p:nvSpPr>
          <p:spPr>
            <a:xfrm>
              <a:off x="1318786" y="1454681"/>
              <a:ext cx="2051449" cy="107493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318786" y="1876844"/>
              <a:ext cx="2051449" cy="523220"/>
            </a:xfrm>
            <a:prstGeom prst="rect">
              <a:avLst/>
            </a:prstGeom>
          </p:spPr>
          <p:txBody>
            <a:bodyPr wrap="square">
              <a:spAutoFit/>
            </a:bodyPr>
            <a:lstStyle/>
            <a:p>
              <a:pPr algn="ctr"/>
              <a:r>
                <a:rPr lang="en-US" sz="2800" dirty="0" smtClean="0">
                  <a:latin typeface="Helvetica Neue Light"/>
                  <a:cs typeface="Helvetica Neue Light"/>
                </a:rPr>
                <a:t>CAS</a:t>
              </a:r>
              <a:endParaRPr lang="en-US" sz="2800" dirty="0">
                <a:latin typeface="Helvetica Neue Light"/>
                <a:cs typeface="Helvetica Neue Light"/>
              </a:endParaRPr>
            </a:p>
          </p:txBody>
        </p:sp>
      </p:grpSp>
      <p:sp>
        <p:nvSpPr>
          <p:cNvPr id="7" name="Rectangle 6"/>
          <p:cNvSpPr/>
          <p:nvPr/>
        </p:nvSpPr>
        <p:spPr>
          <a:xfrm>
            <a:off x="293062" y="3345836"/>
            <a:ext cx="2556168" cy="1384995"/>
          </a:xfrm>
          <a:prstGeom prst="rect">
            <a:avLst/>
          </a:prstGeom>
        </p:spPr>
        <p:txBody>
          <a:bodyPr wrap="square">
            <a:spAutoFit/>
          </a:bodyPr>
          <a:lstStyle/>
          <a:p>
            <a:pPr algn="ctr"/>
            <a:r>
              <a:rPr lang="en-US" sz="2800" dirty="0">
                <a:latin typeface="Helvetica Neue Light"/>
                <a:cs typeface="Helvetica Neue Light"/>
              </a:rPr>
              <a:t>F</a:t>
            </a:r>
            <a:r>
              <a:rPr lang="en-US" sz="2800" dirty="0" smtClean="0">
                <a:latin typeface="Helvetica Neue Light"/>
                <a:cs typeface="Helvetica Neue Light"/>
              </a:rPr>
              <a:t>ailed attempt at garbage collection</a:t>
            </a:r>
            <a:endParaRPr lang="en-US" sz="2800" dirty="0">
              <a:latin typeface="Helvetica Neue Light"/>
              <a:cs typeface="Helvetica Neue Light"/>
            </a:endParaRPr>
          </a:p>
        </p:txBody>
      </p:sp>
      <p:sp>
        <p:nvSpPr>
          <p:cNvPr id="11" name="TextBox 10"/>
          <p:cNvSpPr txBox="1"/>
          <p:nvPr/>
        </p:nvSpPr>
        <p:spPr>
          <a:xfrm>
            <a:off x="3176871" y="2306700"/>
            <a:ext cx="5272445" cy="369332"/>
          </a:xfrm>
          <a:prstGeom prst="rect">
            <a:avLst/>
          </a:prstGeom>
          <a:noFill/>
        </p:spPr>
        <p:txBody>
          <a:bodyPr wrap="none" rtlCol="0">
            <a:spAutoFit/>
          </a:bodyPr>
          <a:lstStyle/>
          <a:p>
            <a:r>
              <a:rPr lang="en-US" dirty="0" smtClean="0">
                <a:latin typeface="Helvetica Neue Light"/>
                <a:cs typeface="Helvetica Neue Light"/>
              </a:rPr>
              <a:t>Good communication cost, but infinite storage cost</a:t>
            </a:r>
            <a:endParaRPr lang="en-US" dirty="0">
              <a:latin typeface="Helvetica Neue Light"/>
              <a:cs typeface="Helvetica Neue Light"/>
            </a:endParaRPr>
          </a:p>
        </p:txBody>
      </p:sp>
      <p:sp>
        <p:nvSpPr>
          <p:cNvPr id="17" name="TextBox 16"/>
          <p:cNvSpPr txBox="1"/>
          <p:nvPr/>
        </p:nvSpPr>
        <p:spPr>
          <a:xfrm>
            <a:off x="3301876" y="5365186"/>
            <a:ext cx="4417618" cy="1477328"/>
          </a:xfrm>
          <a:prstGeom prst="rect">
            <a:avLst/>
          </a:prstGeom>
          <a:noFill/>
        </p:spPr>
        <p:txBody>
          <a:bodyPr wrap="none" rtlCol="0">
            <a:spAutoFit/>
          </a:bodyPr>
          <a:lstStyle/>
          <a:p>
            <a:r>
              <a:rPr lang="en-US" dirty="0" smtClean="0">
                <a:solidFill>
                  <a:srgbClr val="0000FF"/>
                </a:solidFill>
                <a:latin typeface="Helvetica Neue Light"/>
                <a:cs typeface="Helvetica Neue Light"/>
              </a:rPr>
              <a:t>Solves both challenges</a:t>
            </a:r>
          </a:p>
          <a:p>
            <a:r>
              <a:rPr lang="en-US" dirty="0" smtClean="0">
                <a:solidFill>
                  <a:srgbClr val="0000FF"/>
                </a:solidFill>
                <a:latin typeface="Helvetica Neue Light"/>
                <a:cs typeface="Helvetica Neue Light"/>
              </a:rPr>
              <a:t>Uses server gossip to propagate metadata</a:t>
            </a:r>
          </a:p>
          <a:p>
            <a:r>
              <a:rPr lang="en-US" dirty="0" smtClean="0">
                <a:latin typeface="Helvetica Neue Light"/>
                <a:cs typeface="Helvetica Neue Light"/>
              </a:rPr>
              <a:t>Good storage and communication cost</a:t>
            </a:r>
          </a:p>
          <a:p>
            <a:r>
              <a:rPr lang="en-US" dirty="0" smtClean="0">
                <a:latin typeface="Helvetica Neue Light"/>
                <a:cs typeface="Helvetica Neue Light"/>
              </a:rPr>
              <a:t>Good handling of client failures</a:t>
            </a:r>
          </a:p>
          <a:p>
            <a:endParaRPr lang="en-US" dirty="0">
              <a:latin typeface="Helvetica Neue Light"/>
              <a:cs typeface="Helvetica Neue Light"/>
            </a:endParaRPr>
          </a:p>
        </p:txBody>
      </p:sp>
      <p:sp>
        <p:nvSpPr>
          <p:cNvPr id="18" name="TextBox 17"/>
          <p:cNvSpPr txBox="1"/>
          <p:nvPr/>
        </p:nvSpPr>
        <p:spPr>
          <a:xfrm>
            <a:off x="2048331" y="179411"/>
            <a:ext cx="4715087" cy="523220"/>
          </a:xfrm>
          <a:prstGeom prst="rect">
            <a:avLst/>
          </a:prstGeom>
          <a:noFill/>
        </p:spPr>
        <p:txBody>
          <a:bodyPr wrap="none" rtlCol="0">
            <a:spAutoFit/>
          </a:bodyPr>
          <a:lstStyle/>
          <a:p>
            <a:r>
              <a:rPr lang="en-US" sz="2800" dirty="0" smtClean="0">
                <a:latin typeface="Helvetica Neue Light"/>
                <a:cs typeface="Helvetica Neue Light"/>
              </a:rPr>
              <a:t>Coded Atomic Storage (CAS)</a:t>
            </a:r>
            <a:endParaRPr lang="en-US" sz="2800" dirty="0">
              <a:latin typeface="Helvetica Neue Light"/>
              <a:cs typeface="Helvetica Neue Light"/>
            </a:endParaRPr>
          </a:p>
        </p:txBody>
      </p:sp>
      <p:sp>
        <p:nvSpPr>
          <p:cNvPr id="19" name="TextBox 18"/>
          <p:cNvSpPr txBox="1"/>
          <p:nvPr/>
        </p:nvSpPr>
        <p:spPr>
          <a:xfrm>
            <a:off x="3176871" y="1658702"/>
            <a:ext cx="5069282" cy="646331"/>
          </a:xfrm>
          <a:prstGeom prst="rect">
            <a:avLst/>
          </a:prstGeom>
          <a:noFill/>
        </p:spPr>
        <p:txBody>
          <a:bodyPr wrap="square" rtlCol="0">
            <a:spAutoFit/>
          </a:bodyPr>
          <a:lstStyle/>
          <a:p>
            <a:r>
              <a:rPr lang="en-US" dirty="0" smtClean="0">
                <a:latin typeface="Helvetica Neue Light"/>
                <a:cs typeface="Helvetica Neue Light"/>
              </a:rPr>
              <a:t>Solves </a:t>
            </a:r>
            <a:r>
              <a:rPr lang="en-US" dirty="0" smtClean="0">
                <a:solidFill>
                  <a:srgbClr val="0000FF"/>
                </a:solidFill>
                <a:latin typeface="Helvetica Neue Light"/>
                <a:cs typeface="Helvetica Neue Light"/>
              </a:rPr>
              <a:t>first challenge </a:t>
            </a:r>
            <a:r>
              <a:rPr lang="en-US" dirty="0" smtClean="0">
                <a:latin typeface="Helvetica Neue Light"/>
                <a:cs typeface="Helvetica Neue Light"/>
              </a:rPr>
              <a:t>of revealing correct elements to readers</a:t>
            </a:r>
            <a:endParaRPr lang="en-US" dirty="0">
              <a:latin typeface="Helvetica Neue Light"/>
              <a:cs typeface="Helvetica Neue Light"/>
            </a:endParaRPr>
          </a:p>
        </p:txBody>
      </p:sp>
      <p:sp>
        <p:nvSpPr>
          <p:cNvPr id="23" name="TextBox 22"/>
          <p:cNvSpPr txBox="1"/>
          <p:nvPr/>
        </p:nvSpPr>
        <p:spPr>
          <a:xfrm>
            <a:off x="495738" y="6565515"/>
            <a:ext cx="255336" cy="369332"/>
          </a:xfrm>
          <a:prstGeom prst="rect">
            <a:avLst/>
          </a:prstGeom>
          <a:noFill/>
        </p:spPr>
        <p:txBody>
          <a:bodyPr wrap="none" rtlCol="0">
            <a:spAutoFit/>
          </a:bodyPr>
          <a:lstStyle/>
          <a:p>
            <a:r>
              <a:rPr lang="en-US" dirty="0" smtClean="0"/>
              <a:t>- </a:t>
            </a:r>
            <a:endParaRPr lang="en-US" dirty="0"/>
          </a:p>
        </p:txBody>
      </p:sp>
      <p:sp>
        <p:nvSpPr>
          <p:cNvPr id="28" name="Rounded Rectangle 27"/>
          <p:cNvSpPr/>
          <p:nvPr/>
        </p:nvSpPr>
        <p:spPr>
          <a:xfrm>
            <a:off x="276778" y="304438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289943" y="4900572"/>
            <a:ext cx="2621295" cy="1825687"/>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89948" y="5395861"/>
            <a:ext cx="2621295" cy="800219"/>
          </a:xfrm>
          <a:prstGeom prst="rect">
            <a:avLst/>
          </a:prstGeom>
        </p:spPr>
        <p:txBody>
          <a:bodyPr wrap="square">
            <a:spAutoFit/>
          </a:bodyPr>
          <a:lstStyle/>
          <a:p>
            <a:pPr algn="ctr"/>
            <a:r>
              <a:rPr lang="en-US" sz="2800" dirty="0" smtClean="0">
                <a:latin typeface="Helvetica Neue Light"/>
                <a:cs typeface="Helvetica Neue Light"/>
              </a:rPr>
              <a:t>CASGC</a:t>
            </a:r>
          </a:p>
          <a:p>
            <a:pPr algn="ctr"/>
            <a:r>
              <a:rPr lang="en-US" dirty="0" smtClean="0">
                <a:latin typeface="Helvetica Neue Light"/>
                <a:cs typeface="Helvetica Neue Light"/>
              </a:rPr>
              <a:t>GC = garbage collection</a:t>
            </a:r>
            <a:endParaRPr lang="en-US" dirty="0">
              <a:latin typeface="Helvetica Neue Light"/>
              <a:cs typeface="Helvetica Neue Light"/>
            </a:endParaRPr>
          </a:p>
        </p:txBody>
      </p:sp>
      <p:sp>
        <p:nvSpPr>
          <p:cNvPr id="32" name="TextBox 31"/>
          <p:cNvSpPr txBox="1"/>
          <p:nvPr/>
        </p:nvSpPr>
        <p:spPr>
          <a:xfrm>
            <a:off x="3075289" y="4173231"/>
            <a:ext cx="6253911" cy="646331"/>
          </a:xfrm>
          <a:prstGeom prst="rect">
            <a:avLst/>
          </a:prstGeom>
          <a:noFill/>
        </p:spPr>
        <p:txBody>
          <a:bodyPr wrap="square" rtlCol="0">
            <a:spAutoFit/>
          </a:bodyPr>
          <a:lstStyle/>
          <a:p>
            <a:r>
              <a:rPr lang="en-US" dirty="0" smtClean="0">
                <a:latin typeface="Helvetica Neue Light"/>
                <a:cs typeface="Helvetica Neue Light"/>
              </a:rPr>
              <a:t>Good storage cost, but poor </a:t>
            </a:r>
            <a:r>
              <a:rPr lang="en-US" dirty="0" err="1" smtClean="0">
                <a:latin typeface="Helvetica Neue Light"/>
                <a:cs typeface="Helvetica Neue Light"/>
              </a:rPr>
              <a:t>liveness</a:t>
            </a:r>
            <a:r>
              <a:rPr lang="en-US" dirty="0" smtClean="0">
                <a:latin typeface="Helvetica Neue Light"/>
                <a:cs typeface="Helvetica Neue Light"/>
              </a:rPr>
              <a:t> conditions if too many clients fail</a:t>
            </a:r>
            <a:endParaRPr lang="en-US" dirty="0">
              <a:latin typeface="Helvetica Neue Light"/>
              <a:cs typeface="Helvetica Neue Light"/>
            </a:endParaRPr>
          </a:p>
        </p:txBody>
      </p:sp>
      <p:sp>
        <p:nvSpPr>
          <p:cNvPr id="33" name="TextBox 32"/>
          <p:cNvSpPr txBox="1"/>
          <p:nvPr/>
        </p:nvSpPr>
        <p:spPr>
          <a:xfrm>
            <a:off x="3126108" y="3487954"/>
            <a:ext cx="5069282" cy="646331"/>
          </a:xfrm>
          <a:prstGeom prst="rect">
            <a:avLst/>
          </a:prstGeom>
          <a:noFill/>
        </p:spPr>
        <p:txBody>
          <a:bodyPr wrap="square" rtlCol="0">
            <a:spAutoFit/>
          </a:bodyPr>
          <a:lstStyle/>
          <a:p>
            <a:r>
              <a:rPr lang="en-US" dirty="0" smtClean="0">
                <a:latin typeface="Helvetica Neue Light"/>
                <a:cs typeface="Helvetica Neue Light"/>
              </a:rPr>
              <a:t>Attempts to solve </a:t>
            </a:r>
            <a:r>
              <a:rPr lang="en-US" dirty="0">
                <a:latin typeface="Helvetica Neue Light"/>
                <a:cs typeface="Helvetica Neue Light"/>
              </a:rPr>
              <a:t>challenge of </a:t>
            </a:r>
            <a:r>
              <a:rPr lang="en-US" dirty="0" smtClean="0">
                <a:latin typeface="Helvetica Neue Light"/>
                <a:cs typeface="Helvetica Neue Light"/>
              </a:rPr>
              <a:t>discarding old versions</a:t>
            </a:r>
            <a:endParaRPr lang="en-US" dirty="0">
              <a:latin typeface="Helvetica Neue Light"/>
              <a:cs typeface="Helvetica Neue Light"/>
            </a:endParaRPr>
          </a:p>
        </p:txBody>
      </p:sp>
      <p:sp>
        <p:nvSpPr>
          <p:cNvPr id="21" name="Rectangle 20"/>
          <p:cNvSpPr/>
          <p:nvPr/>
        </p:nvSpPr>
        <p:spPr>
          <a:xfrm>
            <a:off x="15875" y="1128390"/>
            <a:ext cx="9128125" cy="3772181"/>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7595558"/>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19319" y="223200"/>
            <a:ext cx="6683154" cy="523220"/>
          </a:xfrm>
          <a:prstGeom prst="rect">
            <a:avLst/>
          </a:prstGeom>
          <a:noFill/>
        </p:spPr>
        <p:txBody>
          <a:bodyPr wrap="none" rtlCol="0">
            <a:spAutoFit/>
          </a:bodyPr>
          <a:lstStyle/>
          <a:p>
            <a:r>
              <a:rPr lang="en-US" sz="2800" dirty="0" smtClean="0">
                <a:latin typeface="Helvetica Neue Light"/>
                <a:cs typeface="Helvetica Neue Light"/>
              </a:rPr>
              <a:t>The CASGC algorithm: The main novelties</a:t>
            </a:r>
            <a:endParaRPr lang="en-US" sz="2800" dirty="0">
              <a:latin typeface="Helvetica Neue Light"/>
              <a:cs typeface="Helvetica Neue Light"/>
            </a:endParaRPr>
          </a:p>
        </p:txBody>
      </p:sp>
      <p:sp>
        <p:nvSpPr>
          <p:cNvPr id="19" name="TextBox 18"/>
          <p:cNvSpPr txBox="1"/>
          <p:nvPr/>
        </p:nvSpPr>
        <p:spPr>
          <a:xfrm>
            <a:off x="104587" y="797422"/>
            <a:ext cx="9046066" cy="646331"/>
          </a:xfrm>
          <a:prstGeom prst="rect">
            <a:avLst/>
          </a:prstGeom>
          <a:noFill/>
        </p:spPr>
        <p:txBody>
          <a:bodyPr wrap="none" rtlCol="0">
            <a:spAutoFit/>
          </a:bodyPr>
          <a:lstStyle/>
          <a:p>
            <a:pPr marL="285750" indent="-285750">
              <a:buFont typeface="Arial"/>
              <a:buChar char="•"/>
            </a:pPr>
            <a:r>
              <a:rPr lang="en-US" dirty="0" smtClean="0">
                <a:latin typeface="Helvetica Neue Light"/>
                <a:cs typeface="Helvetica Neue Light"/>
              </a:rPr>
              <a:t>Client protocol same as CAS. We only summarize difference in server protocol here</a:t>
            </a:r>
          </a:p>
          <a:p>
            <a:pPr marL="285750" indent="-285750">
              <a:buFont typeface="Arial"/>
              <a:buChar char="•"/>
            </a:pPr>
            <a:r>
              <a:rPr lang="en-US" dirty="0" smtClean="0">
                <a:latin typeface="Helvetica Neue Light"/>
                <a:cs typeface="Helvetica Neue Light"/>
              </a:rPr>
              <a:t>Keep </a:t>
            </a:r>
            <a:r>
              <a:rPr lang="en-US" i="1" dirty="0" smtClean="0">
                <a:solidFill>
                  <a:srgbClr val="FF0000"/>
                </a:solidFill>
                <a:latin typeface="Helvetica Neue Light"/>
                <a:cs typeface="Helvetica Neue Light"/>
              </a:rPr>
              <a:t>d+1 </a:t>
            </a:r>
            <a:r>
              <a:rPr lang="en-US" dirty="0" smtClean="0">
                <a:solidFill>
                  <a:srgbClr val="FF0000"/>
                </a:solidFill>
                <a:latin typeface="Helvetica Neue Light"/>
                <a:cs typeface="Helvetica Neue Light"/>
              </a:rPr>
              <a:t>coded elements with </a:t>
            </a:r>
            <a:r>
              <a:rPr lang="en-US" i="1" dirty="0" smtClean="0">
                <a:solidFill>
                  <a:srgbClr val="FF0000"/>
                </a:solidFill>
                <a:latin typeface="Helvetica Neue Light"/>
                <a:cs typeface="Helvetica Neue Light"/>
              </a:rPr>
              <a:t>fin</a:t>
            </a:r>
            <a:r>
              <a:rPr lang="en-US" dirty="0" smtClean="0">
                <a:solidFill>
                  <a:srgbClr val="FF0000"/>
                </a:solidFill>
                <a:latin typeface="Helvetica Neue Light"/>
                <a:cs typeface="Helvetica Neue Light"/>
              </a:rPr>
              <a:t> label and all intervening elements, delete older ones</a:t>
            </a:r>
            <a:endParaRPr lang="en-US" i="1" dirty="0">
              <a:solidFill>
                <a:srgbClr val="FF0000"/>
              </a:solidFill>
              <a:latin typeface="Helvetica Neue Light"/>
              <a:cs typeface="Helvetica Neue Light"/>
            </a:endParaRPr>
          </a:p>
        </p:txBody>
      </p:sp>
      <p:sp>
        <p:nvSpPr>
          <p:cNvPr id="25" name="Rounded Rectangle 24"/>
          <p:cNvSpPr/>
          <p:nvPr/>
        </p:nvSpPr>
        <p:spPr>
          <a:xfrm>
            <a:off x="1690341" y="1489920"/>
            <a:ext cx="3808012" cy="171168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8" name="Picture 27"/>
          <p:cNvPicPr>
            <a:picLocks noChangeAspect="1"/>
          </p:cNvPicPr>
          <p:nvPr/>
        </p:nvPicPr>
        <p:blipFill>
          <a:blip r:embed="rId2"/>
          <a:stretch>
            <a:fillRect/>
          </a:stretch>
        </p:blipFill>
        <p:spPr>
          <a:xfrm>
            <a:off x="2210072" y="1564625"/>
            <a:ext cx="2627658" cy="1535736"/>
          </a:xfrm>
          <a:prstGeom prst="rect">
            <a:avLst/>
          </a:prstGeom>
        </p:spPr>
      </p:pic>
    </p:spTree>
    <p:extLst>
      <p:ext uri="{BB962C8B-B14F-4D97-AF65-F5344CB8AC3E}">
        <p14:creationId xmlns:p14="http://schemas.microsoft.com/office/powerpoint/2010/main" val="3930499517"/>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73402" y="4402898"/>
            <a:ext cx="1964328" cy="445559"/>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cxnSp>
        <p:nvCxnSpPr>
          <p:cNvPr id="4" name="Straight Connector 3"/>
          <p:cNvCxnSpPr/>
          <p:nvPr/>
        </p:nvCxnSpPr>
        <p:spPr>
          <a:xfrm flipH="1">
            <a:off x="879944" y="4020780"/>
            <a:ext cx="29130" cy="1637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472118" y="4851687"/>
            <a:ext cx="82335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79192" y="4395500"/>
            <a:ext cx="1964328"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7" name="Multiply 6"/>
          <p:cNvSpPr/>
          <p:nvPr/>
        </p:nvSpPr>
        <p:spPr>
          <a:xfrm>
            <a:off x="2574579" y="4350160"/>
            <a:ext cx="537882" cy="54271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4587" y="4365618"/>
            <a:ext cx="675298" cy="369332"/>
          </a:xfrm>
          <a:prstGeom prst="rect">
            <a:avLst/>
          </a:prstGeom>
          <a:noFill/>
        </p:spPr>
        <p:txBody>
          <a:bodyPr wrap="none" rtlCol="0">
            <a:spAutoFit/>
          </a:bodyPr>
          <a:lstStyle/>
          <a:p>
            <a:r>
              <a:rPr lang="en-US" dirty="0" smtClean="0">
                <a:latin typeface="Helvetica Neue Light"/>
                <a:cs typeface="Helvetica Neue Light"/>
              </a:rPr>
              <a:t>write</a:t>
            </a:r>
            <a:endParaRPr lang="en-US" dirty="0">
              <a:latin typeface="Helvetica Neue Light"/>
              <a:cs typeface="Helvetica Neue Light"/>
            </a:endParaRPr>
          </a:p>
        </p:txBody>
      </p:sp>
      <p:cxnSp>
        <p:nvCxnSpPr>
          <p:cNvPr id="15" name="Straight Arrow Connector 14"/>
          <p:cNvCxnSpPr>
            <a:stCxn id="13" idx="3"/>
          </p:cNvCxnSpPr>
          <p:nvPr/>
        </p:nvCxnSpPr>
        <p:spPr>
          <a:xfrm flipH="1">
            <a:off x="3795059" y="4625678"/>
            <a:ext cx="1042671" cy="10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70309" y="5653662"/>
            <a:ext cx="7534841" cy="646331"/>
          </a:xfrm>
          <a:prstGeom prst="rect">
            <a:avLst/>
          </a:prstGeom>
          <a:noFill/>
        </p:spPr>
        <p:txBody>
          <a:bodyPr wrap="none" rtlCol="0">
            <a:spAutoFit/>
          </a:bodyPr>
          <a:lstStyle/>
          <a:p>
            <a:r>
              <a:rPr lang="en-US" dirty="0" smtClean="0">
                <a:latin typeface="Helvetica Neue Light"/>
                <a:cs typeface="Helvetica Neue Light"/>
              </a:rPr>
              <a:t>End-point: point at which operation is “completed” through gossip, </a:t>
            </a:r>
          </a:p>
          <a:p>
            <a:r>
              <a:rPr lang="en-US" dirty="0" smtClean="0">
                <a:latin typeface="Helvetica Neue Light"/>
                <a:cs typeface="Helvetica Neue Light"/>
              </a:rPr>
              <a:t>Or the point of failure if the operation cannot be completed through gossip</a:t>
            </a:r>
          </a:p>
        </p:txBody>
      </p:sp>
      <p:sp>
        <p:nvSpPr>
          <p:cNvPr id="18" name="TextBox 17"/>
          <p:cNvSpPr txBox="1"/>
          <p:nvPr/>
        </p:nvSpPr>
        <p:spPr>
          <a:xfrm>
            <a:off x="919319" y="223200"/>
            <a:ext cx="6683154" cy="523220"/>
          </a:xfrm>
          <a:prstGeom prst="rect">
            <a:avLst/>
          </a:prstGeom>
          <a:noFill/>
        </p:spPr>
        <p:txBody>
          <a:bodyPr wrap="none" rtlCol="0">
            <a:spAutoFit/>
          </a:bodyPr>
          <a:lstStyle/>
          <a:p>
            <a:r>
              <a:rPr lang="en-US" sz="2800" dirty="0" smtClean="0">
                <a:latin typeface="Helvetica Neue Light"/>
                <a:cs typeface="Helvetica Neue Light"/>
              </a:rPr>
              <a:t>The CASGC algorithm: The main novelties</a:t>
            </a:r>
            <a:endParaRPr lang="en-US" sz="2800" dirty="0">
              <a:latin typeface="Helvetica Neue Light"/>
              <a:cs typeface="Helvetica Neue Light"/>
            </a:endParaRPr>
          </a:p>
        </p:txBody>
      </p:sp>
      <p:sp>
        <p:nvSpPr>
          <p:cNvPr id="20" name="TextBox 19"/>
          <p:cNvSpPr txBox="1"/>
          <p:nvPr/>
        </p:nvSpPr>
        <p:spPr>
          <a:xfrm>
            <a:off x="126646" y="3351016"/>
            <a:ext cx="7750840" cy="369332"/>
          </a:xfrm>
          <a:prstGeom prst="rect">
            <a:avLst/>
          </a:prstGeom>
          <a:noFill/>
        </p:spPr>
        <p:txBody>
          <a:bodyPr wrap="none" rtlCol="0">
            <a:spAutoFit/>
          </a:bodyPr>
          <a:lstStyle/>
          <a:p>
            <a:pPr marL="285750" indent="-285750">
              <a:buFont typeface="Arial"/>
              <a:buChar char="•"/>
            </a:pPr>
            <a:r>
              <a:rPr lang="en-US" dirty="0" smtClean="0">
                <a:latin typeface="Helvetica Neue Light"/>
                <a:cs typeface="Helvetica Neue Light"/>
              </a:rPr>
              <a:t>Use server gossip to propagate </a:t>
            </a:r>
            <a:r>
              <a:rPr lang="en-US" i="1" dirty="0" smtClean="0">
                <a:latin typeface="Helvetica Neue Light"/>
                <a:cs typeface="Helvetica Neue Light"/>
              </a:rPr>
              <a:t>fin</a:t>
            </a:r>
            <a:r>
              <a:rPr lang="en-US" dirty="0" smtClean="0">
                <a:latin typeface="Helvetica Neue Light"/>
                <a:cs typeface="Helvetica Neue Light"/>
              </a:rPr>
              <a:t> labels and “complete” failed operations</a:t>
            </a:r>
          </a:p>
        </p:txBody>
      </p:sp>
      <p:sp>
        <p:nvSpPr>
          <p:cNvPr id="25" name="Rounded Rectangle 24"/>
          <p:cNvSpPr/>
          <p:nvPr/>
        </p:nvSpPr>
        <p:spPr>
          <a:xfrm>
            <a:off x="1690341" y="1489920"/>
            <a:ext cx="3808012" cy="171168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7" name="Picture 16"/>
          <p:cNvPicPr>
            <a:picLocks noChangeAspect="1"/>
          </p:cNvPicPr>
          <p:nvPr/>
        </p:nvPicPr>
        <p:blipFill>
          <a:blip r:embed="rId2"/>
          <a:stretch>
            <a:fillRect/>
          </a:stretch>
        </p:blipFill>
        <p:spPr>
          <a:xfrm>
            <a:off x="2210072" y="1564625"/>
            <a:ext cx="2627658" cy="1535736"/>
          </a:xfrm>
          <a:prstGeom prst="rect">
            <a:avLst/>
          </a:prstGeom>
        </p:spPr>
      </p:pic>
      <p:sp>
        <p:nvSpPr>
          <p:cNvPr id="21" name="TextBox 20"/>
          <p:cNvSpPr txBox="1"/>
          <p:nvPr/>
        </p:nvSpPr>
        <p:spPr>
          <a:xfrm>
            <a:off x="104587" y="797422"/>
            <a:ext cx="9046066" cy="646331"/>
          </a:xfrm>
          <a:prstGeom prst="rect">
            <a:avLst/>
          </a:prstGeom>
          <a:noFill/>
        </p:spPr>
        <p:txBody>
          <a:bodyPr wrap="none" rtlCol="0">
            <a:spAutoFit/>
          </a:bodyPr>
          <a:lstStyle/>
          <a:p>
            <a:pPr marL="285750" indent="-285750">
              <a:buFont typeface="Arial"/>
              <a:buChar char="•"/>
            </a:pPr>
            <a:r>
              <a:rPr lang="en-US" dirty="0" smtClean="0">
                <a:latin typeface="Helvetica Neue Light"/>
                <a:cs typeface="Helvetica Neue Light"/>
              </a:rPr>
              <a:t>Client protocol same as CAS. We only summarize difference in server protocol here</a:t>
            </a:r>
          </a:p>
          <a:p>
            <a:pPr marL="285750" indent="-285750">
              <a:buFont typeface="Arial"/>
              <a:buChar char="•"/>
            </a:pPr>
            <a:r>
              <a:rPr lang="en-US" dirty="0" smtClean="0">
                <a:latin typeface="Helvetica Neue Light"/>
                <a:cs typeface="Helvetica Neue Light"/>
              </a:rPr>
              <a:t>Keep </a:t>
            </a:r>
            <a:r>
              <a:rPr lang="en-US" i="1" dirty="0" smtClean="0">
                <a:solidFill>
                  <a:srgbClr val="FF0000"/>
                </a:solidFill>
                <a:latin typeface="Helvetica Neue Light"/>
                <a:cs typeface="Helvetica Neue Light"/>
              </a:rPr>
              <a:t>d+1 </a:t>
            </a:r>
            <a:r>
              <a:rPr lang="en-US" dirty="0" smtClean="0">
                <a:solidFill>
                  <a:srgbClr val="FF0000"/>
                </a:solidFill>
                <a:latin typeface="Helvetica Neue Light"/>
                <a:cs typeface="Helvetica Neue Light"/>
              </a:rPr>
              <a:t>coded elements with </a:t>
            </a:r>
            <a:r>
              <a:rPr lang="en-US" i="1" dirty="0" smtClean="0">
                <a:solidFill>
                  <a:srgbClr val="FF0000"/>
                </a:solidFill>
                <a:latin typeface="Helvetica Neue Light"/>
                <a:cs typeface="Helvetica Neue Light"/>
              </a:rPr>
              <a:t>fin</a:t>
            </a:r>
            <a:r>
              <a:rPr lang="en-US" dirty="0" smtClean="0">
                <a:solidFill>
                  <a:srgbClr val="FF0000"/>
                </a:solidFill>
                <a:latin typeface="Helvetica Neue Light"/>
                <a:cs typeface="Helvetica Neue Light"/>
              </a:rPr>
              <a:t> label and all intervening elements, delete older ones</a:t>
            </a:r>
            <a:endParaRPr lang="en-US" i="1" dirty="0">
              <a:solidFill>
                <a:srgbClr val="FF0000"/>
              </a:solidFill>
              <a:latin typeface="Helvetica Neue Light"/>
              <a:cs typeface="Helvetica Neue Light"/>
            </a:endParaRPr>
          </a:p>
        </p:txBody>
      </p:sp>
    </p:spTree>
    <p:extLst>
      <p:ext uri="{BB962C8B-B14F-4D97-AF65-F5344CB8AC3E}">
        <p14:creationId xmlns:p14="http://schemas.microsoft.com/office/powerpoint/2010/main" val="2406684533"/>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873402" y="4402898"/>
            <a:ext cx="1964328" cy="445559"/>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cxnSp>
        <p:nvCxnSpPr>
          <p:cNvPr id="4" name="Straight Connector 3"/>
          <p:cNvCxnSpPr/>
          <p:nvPr/>
        </p:nvCxnSpPr>
        <p:spPr>
          <a:xfrm flipH="1">
            <a:off x="879944" y="4020780"/>
            <a:ext cx="29130" cy="1637731"/>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472118" y="4851687"/>
            <a:ext cx="82335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879192" y="4395500"/>
            <a:ext cx="1964328"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7" name="Multiply 6"/>
          <p:cNvSpPr/>
          <p:nvPr/>
        </p:nvSpPr>
        <p:spPr>
          <a:xfrm>
            <a:off x="2574579" y="4350160"/>
            <a:ext cx="537882" cy="542712"/>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04587" y="4365618"/>
            <a:ext cx="675298" cy="369332"/>
          </a:xfrm>
          <a:prstGeom prst="rect">
            <a:avLst/>
          </a:prstGeom>
          <a:noFill/>
        </p:spPr>
        <p:txBody>
          <a:bodyPr wrap="none" rtlCol="0">
            <a:spAutoFit/>
          </a:bodyPr>
          <a:lstStyle/>
          <a:p>
            <a:r>
              <a:rPr lang="en-US" dirty="0" smtClean="0">
                <a:latin typeface="Helvetica Neue Light"/>
                <a:cs typeface="Helvetica Neue Light"/>
              </a:rPr>
              <a:t>write</a:t>
            </a:r>
            <a:endParaRPr lang="en-US" dirty="0">
              <a:latin typeface="Helvetica Neue Light"/>
              <a:cs typeface="Helvetica Neue Light"/>
            </a:endParaRPr>
          </a:p>
        </p:txBody>
      </p:sp>
      <p:cxnSp>
        <p:nvCxnSpPr>
          <p:cNvPr id="15" name="Straight Arrow Connector 14"/>
          <p:cNvCxnSpPr>
            <a:stCxn id="13" idx="3"/>
          </p:cNvCxnSpPr>
          <p:nvPr/>
        </p:nvCxnSpPr>
        <p:spPr>
          <a:xfrm flipH="1">
            <a:off x="3795059" y="4625678"/>
            <a:ext cx="1042671" cy="103283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070309" y="5653662"/>
            <a:ext cx="7534841" cy="646331"/>
          </a:xfrm>
          <a:prstGeom prst="rect">
            <a:avLst/>
          </a:prstGeom>
          <a:noFill/>
        </p:spPr>
        <p:txBody>
          <a:bodyPr wrap="none" rtlCol="0">
            <a:spAutoFit/>
          </a:bodyPr>
          <a:lstStyle/>
          <a:p>
            <a:r>
              <a:rPr lang="en-US" dirty="0" smtClean="0">
                <a:latin typeface="Helvetica Neue Light"/>
                <a:cs typeface="Helvetica Neue Light"/>
              </a:rPr>
              <a:t>End-point: point at which operation is “completed” through gossip, </a:t>
            </a:r>
          </a:p>
          <a:p>
            <a:r>
              <a:rPr lang="en-US" dirty="0" smtClean="0">
                <a:latin typeface="Helvetica Neue Light"/>
                <a:cs typeface="Helvetica Neue Light"/>
              </a:rPr>
              <a:t>Or the point of failure if the operation cannot be completed through gossip</a:t>
            </a:r>
          </a:p>
        </p:txBody>
      </p:sp>
      <p:sp>
        <p:nvSpPr>
          <p:cNvPr id="18" name="TextBox 17"/>
          <p:cNvSpPr txBox="1"/>
          <p:nvPr/>
        </p:nvSpPr>
        <p:spPr>
          <a:xfrm>
            <a:off x="919319" y="223200"/>
            <a:ext cx="6683154" cy="523220"/>
          </a:xfrm>
          <a:prstGeom prst="rect">
            <a:avLst/>
          </a:prstGeom>
          <a:noFill/>
        </p:spPr>
        <p:txBody>
          <a:bodyPr wrap="none" rtlCol="0">
            <a:spAutoFit/>
          </a:bodyPr>
          <a:lstStyle/>
          <a:p>
            <a:r>
              <a:rPr lang="en-US" sz="2800" dirty="0" smtClean="0">
                <a:latin typeface="Helvetica Neue Light"/>
                <a:cs typeface="Helvetica Neue Light"/>
              </a:rPr>
              <a:t>The CASGC algorithm: The main novelties</a:t>
            </a:r>
            <a:endParaRPr lang="en-US" sz="2800" dirty="0">
              <a:latin typeface="Helvetica Neue Light"/>
              <a:cs typeface="Helvetica Neue Light"/>
            </a:endParaRPr>
          </a:p>
        </p:txBody>
      </p:sp>
      <p:sp>
        <p:nvSpPr>
          <p:cNvPr id="20" name="TextBox 19"/>
          <p:cNvSpPr txBox="1"/>
          <p:nvPr/>
        </p:nvSpPr>
        <p:spPr>
          <a:xfrm>
            <a:off x="126646" y="3351016"/>
            <a:ext cx="7750840" cy="369332"/>
          </a:xfrm>
          <a:prstGeom prst="rect">
            <a:avLst/>
          </a:prstGeom>
          <a:noFill/>
        </p:spPr>
        <p:txBody>
          <a:bodyPr wrap="none" rtlCol="0">
            <a:spAutoFit/>
          </a:bodyPr>
          <a:lstStyle/>
          <a:p>
            <a:pPr marL="285750" indent="-285750">
              <a:buFont typeface="Arial"/>
              <a:buChar char="•"/>
            </a:pPr>
            <a:r>
              <a:rPr lang="en-US" dirty="0" smtClean="0">
                <a:latin typeface="Helvetica Neue Light"/>
                <a:cs typeface="Helvetica Neue Light"/>
              </a:rPr>
              <a:t>Use server gossip to propagate </a:t>
            </a:r>
            <a:r>
              <a:rPr lang="en-US" i="1" dirty="0" smtClean="0">
                <a:latin typeface="Helvetica Neue Light"/>
                <a:cs typeface="Helvetica Neue Light"/>
              </a:rPr>
              <a:t>fin</a:t>
            </a:r>
            <a:r>
              <a:rPr lang="en-US" dirty="0" smtClean="0">
                <a:latin typeface="Helvetica Neue Light"/>
                <a:cs typeface="Helvetica Neue Light"/>
              </a:rPr>
              <a:t> labels and “complete” failed operations</a:t>
            </a:r>
          </a:p>
        </p:txBody>
      </p:sp>
      <p:sp>
        <p:nvSpPr>
          <p:cNvPr id="22" name="TextBox 21"/>
          <p:cNvSpPr txBox="1"/>
          <p:nvPr/>
        </p:nvSpPr>
        <p:spPr>
          <a:xfrm>
            <a:off x="0" y="6374698"/>
            <a:ext cx="9282643" cy="369332"/>
          </a:xfrm>
          <a:prstGeom prst="rect">
            <a:avLst/>
          </a:prstGeom>
          <a:noFill/>
        </p:spPr>
        <p:txBody>
          <a:bodyPr wrap="square" rtlCol="0">
            <a:spAutoFit/>
          </a:bodyPr>
          <a:lstStyle/>
          <a:p>
            <a:r>
              <a:rPr lang="en-US" dirty="0">
                <a:solidFill>
                  <a:srgbClr val="0000FF"/>
                </a:solidFill>
                <a:latin typeface="Helvetica Neue Light"/>
                <a:cs typeface="Helvetica Neue Light"/>
              </a:rPr>
              <a:t>D</a:t>
            </a:r>
            <a:r>
              <a:rPr lang="en-US" dirty="0" smtClean="0">
                <a:solidFill>
                  <a:srgbClr val="0000FF"/>
                </a:solidFill>
                <a:latin typeface="Helvetica Neue Light"/>
                <a:cs typeface="Helvetica Neue Light"/>
              </a:rPr>
              <a:t>efinition of end-point suffices for defining concurrency, and a satisfactory </a:t>
            </a:r>
            <a:r>
              <a:rPr lang="en-US" dirty="0" err="1" smtClean="0">
                <a:solidFill>
                  <a:srgbClr val="0000FF"/>
                </a:solidFill>
                <a:latin typeface="Helvetica Neue Light"/>
                <a:cs typeface="Helvetica Neue Light"/>
              </a:rPr>
              <a:t>liveness</a:t>
            </a:r>
            <a:r>
              <a:rPr lang="en-US" dirty="0" smtClean="0">
                <a:solidFill>
                  <a:srgbClr val="0000FF"/>
                </a:solidFill>
                <a:latin typeface="Helvetica Neue Light"/>
                <a:cs typeface="Helvetica Neue Light"/>
              </a:rPr>
              <a:t> theorem </a:t>
            </a:r>
            <a:endParaRPr lang="en-US" dirty="0">
              <a:solidFill>
                <a:srgbClr val="0000FF"/>
              </a:solidFill>
              <a:latin typeface="Helvetica Neue Light"/>
              <a:cs typeface="Helvetica Neue Light"/>
            </a:endParaRPr>
          </a:p>
        </p:txBody>
      </p:sp>
      <p:sp>
        <p:nvSpPr>
          <p:cNvPr id="25" name="Rounded Rectangle 24"/>
          <p:cNvSpPr/>
          <p:nvPr/>
        </p:nvSpPr>
        <p:spPr>
          <a:xfrm>
            <a:off x="1690341" y="1489920"/>
            <a:ext cx="3808012" cy="171168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 name="Picture 1"/>
          <p:cNvPicPr>
            <a:picLocks noChangeAspect="1"/>
          </p:cNvPicPr>
          <p:nvPr/>
        </p:nvPicPr>
        <p:blipFill>
          <a:blip r:embed="rId2"/>
          <a:stretch>
            <a:fillRect/>
          </a:stretch>
        </p:blipFill>
        <p:spPr>
          <a:xfrm>
            <a:off x="2210072" y="1564625"/>
            <a:ext cx="2627658" cy="1535736"/>
          </a:xfrm>
          <a:prstGeom prst="rect">
            <a:avLst/>
          </a:prstGeom>
        </p:spPr>
      </p:pic>
      <p:sp>
        <p:nvSpPr>
          <p:cNvPr id="17" name="TextBox 16"/>
          <p:cNvSpPr txBox="1"/>
          <p:nvPr/>
        </p:nvSpPr>
        <p:spPr>
          <a:xfrm>
            <a:off x="104587" y="797422"/>
            <a:ext cx="9046066" cy="646331"/>
          </a:xfrm>
          <a:prstGeom prst="rect">
            <a:avLst/>
          </a:prstGeom>
          <a:noFill/>
        </p:spPr>
        <p:txBody>
          <a:bodyPr wrap="none" rtlCol="0">
            <a:spAutoFit/>
          </a:bodyPr>
          <a:lstStyle/>
          <a:p>
            <a:pPr marL="285750" indent="-285750">
              <a:buFont typeface="Arial"/>
              <a:buChar char="•"/>
            </a:pPr>
            <a:r>
              <a:rPr lang="en-US" dirty="0" smtClean="0">
                <a:latin typeface="Helvetica Neue Light"/>
                <a:cs typeface="Helvetica Neue Light"/>
              </a:rPr>
              <a:t>Client protocol same as CAS. We only summarize difference in server protocol here</a:t>
            </a:r>
          </a:p>
          <a:p>
            <a:pPr marL="285750" indent="-285750">
              <a:buFont typeface="Arial"/>
              <a:buChar char="•"/>
            </a:pPr>
            <a:r>
              <a:rPr lang="en-US" dirty="0" smtClean="0">
                <a:latin typeface="Helvetica Neue Light"/>
                <a:cs typeface="Helvetica Neue Light"/>
              </a:rPr>
              <a:t>Keep </a:t>
            </a:r>
            <a:r>
              <a:rPr lang="en-US" i="1" dirty="0" smtClean="0">
                <a:solidFill>
                  <a:srgbClr val="FF0000"/>
                </a:solidFill>
                <a:latin typeface="Helvetica Neue Light"/>
                <a:cs typeface="Helvetica Neue Light"/>
              </a:rPr>
              <a:t>d+1 </a:t>
            </a:r>
            <a:r>
              <a:rPr lang="en-US" dirty="0" smtClean="0">
                <a:solidFill>
                  <a:srgbClr val="FF0000"/>
                </a:solidFill>
                <a:latin typeface="Helvetica Neue Light"/>
                <a:cs typeface="Helvetica Neue Light"/>
              </a:rPr>
              <a:t>coded elements with </a:t>
            </a:r>
            <a:r>
              <a:rPr lang="en-US" i="1" dirty="0" smtClean="0">
                <a:solidFill>
                  <a:srgbClr val="FF0000"/>
                </a:solidFill>
                <a:latin typeface="Helvetica Neue Light"/>
                <a:cs typeface="Helvetica Neue Light"/>
              </a:rPr>
              <a:t>fin</a:t>
            </a:r>
            <a:r>
              <a:rPr lang="en-US" dirty="0" smtClean="0">
                <a:solidFill>
                  <a:srgbClr val="FF0000"/>
                </a:solidFill>
                <a:latin typeface="Helvetica Neue Light"/>
                <a:cs typeface="Helvetica Neue Light"/>
              </a:rPr>
              <a:t> label and all intervening elements, delete older ones</a:t>
            </a:r>
            <a:endParaRPr lang="en-US" i="1" dirty="0">
              <a:solidFill>
                <a:srgbClr val="FF0000"/>
              </a:solidFill>
              <a:latin typeface="Helvetica Neue Light"/>
              <a:cs typeface="Helvetica Neue Light"/>
            </a:endParaRPr>
          </a:p>
        </p:txBody>
      </p:sp>
    </p:spTree>
    <p:extLst>
      <p:ext uri="{BB962C8B-B14F-4D97-AF65-F5344CB8AC3E}">
        <p14:creationId xmlns:p14="http://schemas.microsoft.com/office/powerpoint/2010/main" val="3358192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696200" y="787400"/>
            <a:ext cx="685800" cy="294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smtClean="0">
              <a:solidFill>
                <a:schemeClr val="bg1"/>
              </a:solidFill>
              <a:latin typeface="Nokia Pure Text Light" panose="020B0403020202020204" pitchFamily="34" charset="0"/>
              <a:ea typeface="Nokia Pure Text Light" panose="020B0403020202020204" pitchFamily="34" charset="0"/>
            </a:endParaRPr>
          </a:p>
        </p:txBody>
      </p:sp>
      <p:sp>
        <p:nvSpPr>
          <p:cNvPr id="59" name="Title 1"/>
          <p:cNvSpPr>
            <a:spLocks noGrp="1"/>
          </p:cNvSpPr>
          <p:nvPr>
            <p:ph type="title"/>
          </p:nvPr>
        </p:nvSpPr>
        <p:spPr>
          <a:xfrm>
            <a:off x="122604" y="-343151"/>
            <a:ext cx="8716596" cy="1057275"/>
          </a:xfrm>
        </p:spPr>
        <p:txBody>
          <a:bodyPr/>
          <a:lstStyle/>
          <a:p>
            <a:pPr>
              <a:defRPr/>
            </a:pPr>
            <a:r>
              <a:rPr lang="en-US" sz="2400" dirty="0" smtClean="0">
                <a:solidFill>
                  <a:srgbClr val="0000FF"/>
                </a:solidFill>
                <a:latin typeface="Helvetica Neue Light"/>
                <a:cs typeface="Helvetica Neue Light"/>
              </a:rPr>
              <a:t>Motivation</a:t>
            </a:r>
            <a:endParaRPr dirty="0">
              <a:latin typeface="Arial" panose="020B0604020202020204" pitchFamily="34" charset="0"/>
              <a:cs typeface="Arial" panose="020B0604020202020204" pitchFamily="34" charset="0"/>
            </a:endParaRPr>
          </a:p>
        </p:txBody>
      </p:sp>
      <p:sp>
        <p:nvSpPr>
          <p:cNvPr id="3" name="TextBox 2"/>
          <p:cNvSpPr txBox="1"/>
          <p:nvPr/>
        </p:nvSpPr>
        <p:spPr>
          <a:xfrm>
            <a:off x="122604" y="683723"/>
            <a:ext cx="7433907" cy="369332"/>
          </a:xfrm>
          <a:prstGeom prst="rect">
            <a:avLst/>
          </a:prstGeom>
          <a:noFill/>
        </p:spPr>
        <p:txBody>
          <a:bodyPr wrap="none" rtlCol="0">
            <a:spAutoFit/>
          </a:bodyPr>
          <a:lstStyle/>
          <a:p>
            <a:r>
              <a:rPr lang="en-US" dirty="0" smtClean="0">
                <a:latin typeface="Helvetica Neue Light"/>
                <a:cs typeface="Helvetica Neue Light"/>
              </a:rPr>
              <a:t>Worldwide Data Storage, 0.8 ZB in 2009,  </a:t>
            </a:r>
            <a:r>
              <a:rPr lang="en-US" dirty="0" smtClean="0">
                <a:latin typeface="Helvetica Neue Light"/>
                <a:cs typeface="Helvetica Neue Light"/>
                <a:sym typeface="Wingdings"/>
              </a:rPr>
              <a:t>4.4 ZB in 2013, 44 ZB in 2020</a:t>
            </a:r>
          </a:p>
        </p:txBody>
      </p:sp>
    </p:spTree>
    <p:extLst>
      <p:ext uri="{BB962C8B-B14F-4D97-AF65-F5344CB8AC3E}">
        <p14:creationId xmlns:p14="http://schemas.microsoft.com/office/powerpoint/2010/main" val="40703292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20</a:t>
            </a:fld>
            <a:endParaRPr lang="en-US"/>
          </a:p>
        </p:txBody>
      </p:sp>
      <p:sp>
        <p:nvSpPr>
          <p:cNvPr id="3" name="Rectangle 2"/>
          <p:cNvSpPr/>
          <p:nvPr/>
        </p:nvSpPr>
        <p:spPr>
          <a:xfrm>
            <a:off x="201972" y="3722535"/>
            <a:ext cx="8850340" cy="2862322"/>
          </a:xfrm>
          <a:prstGeom prst="rect">
            <a:avLst/>
          </a:prstGeom>
        </p:spPr>
        <p:txBody>
          <a:bodyPr wrap="square">
            <a:spAutoFit/>
          </a:bodyPr>
          <a:lstStyle/>
          <a:p>
            <a:pPr marL="342900" indent="-342900">
              <a:buFont typeface="Arial"/>
              <a:buChar char="•"/>
            </a:pPr>
            <a:r>
              <a:rPr lang="en-US" sz="2000" dirty="0" smtClean="0">
                <a:latin typeface="Helvetica Neue Light"/>
                <a:cs typeface="Helvetica Neue Light"/>
              </a:rPr>
              <a:t>Classical problem in distributed computing</a:t>
            </a: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Goal: Implement a read-write memory over a distributed system</a:t>
            </a: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Supports two operations: </a:t>
            </a:r>
          </a:p>
          <a:p>
            <a:pPr lvl="1"/>
            <a:r>
              <a:rPr lang="en-US" sz="2000" dirty="0" smtClean="0">
                <a:solidFill>
                  <a:srgbClr val="FFFFFF"/>
                </a:solidFill>
                <a:latin typeface="Helvetica Neue Light"/>
                <a:cs typeface="Helvetica Neue Light"/>
              </a:rPr>
              <a:t>Read ( </a:t>
            </a:r>
            <a:r>
              <a:rPr lang="en-US" sz="2000" i="1" dirty="0" err="1" smtClean="0">
                <a:solidFill>
                  <a:srgbClr val="FFFFFF"/>
                </a:solidFill>
                <a:latin typeface="Helvetica Neue Light"/>
                <a:cs typeface="Helvetica Neue Light"/>
              </a:rPr>
              <a:t>variablename</a:t>
            </a:r>
            <a:r>
              <a:rPr lang="en-US" sz="2000" dirty="0" smtClean="0">
                <a:solidFill>
                  <a:srgbClr val="FFFFFF"/>
                </a:solidFill>
                <a:latin typeface="Helvetica Neue Light"/>
                <a:cs typeface="Helvetica Neue Light"/>
              </a:rPr>
              <a:t> )  			% also called “get” operation</a:t>
            </a:r>
          </a:p>
          <a:p>
            <a:pPr lvl="1"/>
            <a:r>
              <a:rPr lang="en-US" sz="2000" dirty="0" smtClean="0">
                <a:solidFill>
                  <a:srgbClr val="FFFFFF"/>
                </a:solidFill>
                <a:latin typeface="Helvetica Neue Light"/>
                <a:cs typeface="Helvetica Neue Light"/>
              </a:rPr>
              <a:t>Write ( </a:t>
            </a:r>
            <a:r>
              <a:rPr lang="en-US" sz="2000" i="1" dirty="0" err="1" smtClean="0">
                <a:solidFill>
                  <a:srgbClr val="FFFFFF"/>
                </a:solidFill>
                <a:latin typeface="Helvetica Neue Light"/>
                <a:cs typeface="Helvetica Neue Light"/>
              </a:rPr>
              <a:t>variablename</a:t>
            </a:r>
            <a:r>
              <a:rPr lang="en-US" sz="2000" dirty="0" smtClean="0">
                <a:solidFill>
                  <a:srgbClr val="FFFFFF"/>
                </a:solidFill>
                <a:latin typeface="Helvetica Neue Light"/>
                <a:cs typeface="Helvetica Neue Light"/>
              </a:rPr>
              <a:t>, value ) 		% also called a “put” operation</a:t>
            </a:r>
          </a:p>
          <a:p>
            <a:pPr lvl="1"/>
            <a:endParaRPr lang="en-US" sz="2000" dirty="0" smtClean="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For simplicity, we focus on a single variable and omit </a:t>
            </a:r>
            <a:r>
              <a:rPr lang="en-US" sz="2000" i="1" dirty="0" err="1" smtClean="0">
                <a:solidFill>
                  <a:srgbClr val="FFFFFF"/>
                </a:solidFill>
                <a:latin typeface="Helvetica Neue Light"/>
                <a:cs typeface="Helvetica Neue Light"/>
              </a:rPr>
              <a:t>variablename</a:t>
            </a:r>
            <a:r>
              <a:rPr lang="en-US" sz="2000" dirty="0" smtClean="0">
                <a:solidFill>
                  <a:srgbClr val="FFFFFF"/>
                </a:solidFill>
                <a:latin typeface="Helvetica Neue Light"/>
                <a:cs typeface="Helvetica Neue Light"/>
              </a:rPr>
              <a:t>.</a:t>
            </a:r>
          </a:p>
        </p:txBody>
      </p:sp>
      <p:sp>
        <p:nvSpPr>
          <p:cNvPr id="18" name="TextBox 17"/>
          <p:cNvSpPr txBox="1"/>
          <p:nvPr/>
        </p:nvSpPr>
        <p:spPr>
          <a:xfrm>
            <a:off x="1902914" y="0"/>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19" name="TextBox 18"/>
          <p:cNvSpPr txBox="1"/>
          <p:nvPr/>
        </p:nvSpPr>
        <p:spPr>
          <a:xfrm>
            <a:off x="2623648" y="47020"/>
            <a:ext cx="4248600" cy="523220"/>
          </a:xfrm>
          <a:prstGeom prst="rect">
            <a:avLst/>
          </a:prstGeom>
          <a:noFill/>
        </p:spPr>
        <p:txBody>
          <a:bodyPr wrap="none" rtlCol="0">
            <a:spAutoFit/>
          </a:bodyPr>
          <a:lstStyle/>
          <a:p>
            <a:r>
              <a:rPr lang="en-US" sz="2800" dirty="0" smtClean="0">
                <a:latin typeface="Helvetica Neue Light"/>
                <a:cs typeface="Helvetica Neue Light"/>
              </a:rPr>
              <a:t>Shared memory emulation</a:t>
            </a:r>
            <a:endParaRPr lang="en-US" sz="2800" dirty="0">
              <a:latin typeface="Helvetica Neue Light"/>
              <a:cs typeface="Helvetica Neue Light"/>
            </a:endParaRPr>
          </a:p>
        </p:txBody>
      </p:sp>
      <p:pic>
        <p:nvPicPr>
          <p:cNvPr id="20" name="Picture 1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312" y="599908"/>
            <a:ext cx="2061213" cy="1139093"/>
          </a:xfrm>
          <a:prstGeom prst="rect">
            <a:avLst/>
          </a:prstGeom>
        </p:spPr>
      </p:pic>
      <p:grpSp>
        <p:nvGrpSpPr>
          <p:cNvPr id="21" name="Group 20"/>
          <p:cNvGrpSpPr/>
          <p:nvPr/>
        </p:nvGrpSpPr>
        <p:grpSpPr>
          <a:xfrm>
            <a:off x="926950" y="1636413"/>
            <a:ext cx="2857574" cy="1007803"/>
            <a:chOff x="1881355" y="1771783"/>
            <a:chExt cx="3622107" cy="1285965"/>
          </a:xfrm>
        </p:grpSpPr>
        <p:pic>
          <p:nvPicPr>
            <p:cNvPr id="22" name="Picture 21"/>
            <p:cNvPicPr>
              <a:picLocks noChangeAspect="1"/>
            </p:cNvPicPr>
            <p:nvPr/>
          </p:nvPicPr>
          <p:blipFill>
            <a:blip r:embed="rId4"/>
            <a:stretch>
              <a:fillRect/>
            </a:stretch>
          </p:blipFill>
          <p:spPr>
            <a:xfrm>
              <a:off x="1881355" y="2157535"/>
              <a:ext cx="557989" cy="557989"/>
            </a:xfrm>
            <a:prstGeom prst="rect">
              <a:avLst/>
            </a:prstGeom>
          </p:spPr>
        </p:pic>
        <p:pic>
          <p:nvPicPr>
            <p:cNvPr id="23" name="Picture 22"/>
            <p:cNvPicPr>
              <a:picLocks noChangeAspect="1"/>
            </p:cNvPicPr>
            <p:nvPr/>
          </p:nvPicPr>
          <p:blipFill>
            <a:blip r:embed="rId5"/>
            <a:stretch>
              <a:fillRect/>
            </a:stretch>
          </p:blipFill>
          <p:spPr>
            <a:xfrm>
              <a:off x="3122423" y="2436530"/>
              <a:ext cx="435392" cy="435392"/>
            </a:xfrm>
            <a:prstGeom prst="rect">
              <a:avLst/>
            </a:prstGeom>
          </p:spPr>
        </p:pic>
        <p:pic>
          <p:nvPicPr>
            <p:cNvPr id="24" name="Picture 23"/>
            <p:cNvPicPr>
              <a:picLocks noChangeAspect="1"/>
            </p:cNvPicPr>
            <p:nvPr/>
          </p:nvPicPr>
          <p:blipFill>
            <a:blip r:embed="rId6"/>
            <a:stretch>
              <a:fillRect/>
            </a:stretch>
          </p:blipFill>
          <p:spPr>
            <a:xfrm>
              <a:off x="4819013" y="1982048"/>
              <a:ext cx="684449" cy="684449"/>
            </a:xfrm>
            <a:prstGeom prst="rect">
              <a:avLst/>
            </a:prstGeom>
          </p:spPr>
        </p:pic>
        <p:pic>
          <p:nvPicPr>
            <p:cNvPr id="25" name="Picture 24"/>
            <p:cNvPicPr>
              <a:picLocks noChangeAspect="1"/>
            </p:cNvPicPr>
            <p:nvPr/>
          </p:nvPicPr>
          <p:blipFill>
            <a:blip r:embed="rId7"/>
            <a:stretch>
              <a:fillRect/>
            </a:stretch>
          </p:blipFill>
          <p:spPr>
            <a:xfrm>
              <a:off x="3486169" y="2373299"/>
              <a:ext cx="684449" cy="684449"/>
            </a:xfrm>
            <a:prstGeom prst="rect">
              <a:avLst/>
            </a:prstGeom>
          </p:spPr>
        </p:pic>
        <p:sp>
          <p:nvSpPr>
            <p:cNvPr id="26" name="Up-Down Arrow 25"/>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Down Arrow 26"/>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Up Arrow 27"/>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Up Arrow 28"/>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1668956" y="945445"/>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nvGrpSpPr>
          <p:cNvPr id="31" name="Group 30"/>
          <p:cNvGrpSpPr/>
          <p:nvPr/>
        </p:nvGrpSpPr>
        <p:grpSpPr>
          <a:xfrm>
            <a:off x="5280412" y="1474179"/>
            <a:ext cx="2857574" cy="1007803"/>
            <a:chOff x="1881355" y="1771783"/>
            <a:chExt cx="3622107" cy="1285965"/>
          </a:xfrm>
        </p:grpSpPr>
        <p:pic>
          <p:nvPicPr>
            <p:cNvPr id="32" name="Picture 31"/>
            <p:cNvPicPr>
              <a:picLocks noChangeAspect="1"/>
            </p:cNvPicPr>
            <p:nvPr/>
          </p:nvPicPr>
          <p:blipFill>
            <a:blip r:embed="rId4"/>
            <a:stretch>
              <a:fillRect/>
            </a:stretch>
          </p:blipFill>
          <p:spPr>
            <a:xfrm>
              <a:off x="1881355" y="2157535"/>
              <a:ext cx="557989" cy="557989"/>
            </a:xfrm>
            <a:prstGeom prst="rect">
              <a:avLst/>
            </a:prstGeom>
          </p:spPr>
        </p:pic>
        <p:pic>
          <p:nvPicPr>
            <p:cNvPr id="33" name="Picture 32"/>
            <p:cNvPicPr>
              <a:picLocks noChangeAspect="1"/>
            </p:cNvPicPr>
            <p:nvPr/>
          </p:nvPicPr>
          <p:blipFill>
            <a:blip r:embed="rId5"/>
            <a:stretch>
              <a:fillRect/>
            </a:stretch>
          </p:blipFill>
          <p:spPr>
            <a:xfrm>
              <a:off x="3122423" y="2436530"/>
              <a:ext cx="435392" cy="435392"/>
            </a:xfrm>
            <a:prstGeom prst="rect">
              <a:avLst/>
            </a:prstGeom>
          </p:spPr>
        </p:pic>
        <p:pic>
          <p:nvPicPr>
            <p:cNvPr id="34" name="Picture 33"/>
            <p:cNvPicPr>
              <a:picLocks noChangeAspect="1"/>
            </p:cNvPicPr>
            <p:nvPr/>
          </p:nvPicPr>
          <p:blipFill>
            <a:blip r:embed="rId6"/>
            <a:stretch>
              <a:fillRect/>
            </a:stretch>
          </p:blipFill>
          <p:spPr>
            <a:xfrm>
              <a:off x="4819013" y="1982048"/>
              <a:ext cx="684449" cy="684449"/>
            </a:xfrm>
            <a:prstGeom prst="rect">
              <a:avLst/>
            </a:prstGeom>
          </p:spPr>
        </p:pic>
        <p:pic>
          <p:nvPicPr>
            <p:cNvPr id="35" name="Picture 34"/>
            <p:cNvPicPr>
              <a:picLocks noChangeAspect="1"/>
            </p:cNvPicPr>
            <p:nvPr/>
          </p:nvPicPr>
          <p:blipFill>
            <a:blip r:embed="rId7"/>
            <a:stretch>
              <a:fillRect/>
            </a:stretch>
          </p:blipFill>
          <p:spPr>
            <a:xfrm>
              <a:off x="3486169" y="2373299"/>
              <a:ext cx="684449" cy="684449"/>
            </a:xfrm>
            <a:prstGeom prst="rect">
              <a:avLst/>
            </a:prstGeom>
          </p:spPr>
        </p:pic>
        <p:sp>
          <p:nvSpPr>
            <p:cNvPr id="36" name="Up-Down Arrow 35"/>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Up-Down Arrow 36"/>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eft-Up Arrow 37"/>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Up Arrow 38"/>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a:off x="5552221" y="945445"/>
            <a:ext cx="2153560" cy="5287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619490" y="1019665"/>
            <a:ext cx="2159566" cy="369332"/>
          </a:xfrm>
          <a:prstGeom prst="rect">
            <a:avLst/>
          </a:prstGeom>
          <a:noFill/>
        </p:spPr>
        <p:txBody>
          <a:bodyPr wrap="none" rtlCol="0">
            <a:spAutoFit/>
          </a:bodyPr>
          <a:lstStyle/>
          <a:p>
            <a:r>
              <a:rPr lang="en-US" dirty="0" smtClean="0">
                <a:latin typeface="Helvetica Neue Light"/>
                <a:cs typeface="Helvetica Neue Light"/>
              </a:rPr>
              <a:t>Read-write memory</a:t>
            </a:r>
            <a:endParaRPr lang="en-US" dirty="0">
              <a:latin typeface="Helvetica Neue Light"/>
              <a:cs typeface="Helvetica Neue Light"/>
            </a:endParaRPr>
          </a:p>
        </p:txBody>
      </p:sp>
      <p:sp>
        <p:nvSpPr>
          <p:cNvPr id="42" name="Right Arrow 41"/>
          <p:cNvSpPr/>
          <p:nvPr/>
        </p:nvSpPr>
        <p:spPr>
          <a:xfrm>
            <a:off x="4044827" y="1137262"/>
            <a:ext cx="814487" cy="454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003384"/>
      </p:ext>
    </p:extLst>
  </p:cSld>
  <p:clrMapOvr>
    <a:masterClrMapping/>
  </p:clrMapOvr>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AAB71D-D585-B642-9E27-EE5DC697D035}" type="slidenum">
              <a:rPr lang="en-US" smtClean="0"/>
              <a:t>200</a:t>
            </a:fld>
            <a:endParaRPr lang="en-US"/>
          </a:p>
        </p:txBody>
      </p:sp>
      <p:sp>
        <p:nvSpPr>
          <p:cNvPr id="6" name="TextBox 5"/>
          <p:cNvSpPr txBox="1"/>
          <p:nvPr/>
        </p:nvSpPr>
        <p:spPr>
          <a:xfrm>
            <a:off x="2564068" y="446677"/>
            <a:ext cx="2572493" cy="523220"/>
          </a:xfrm>
          <a:prstGeom prst="rect">
            <a:avLst/>
          </a:prstGeom>
          <a:noFill/>
        </p:spPr>
        <p:txBody>
          <a:bodyPr wrap="none" rtlCol="0">
            <a:spAutoFit/>
          </a:bodyPr>
          <a:lstStyle/>
          <a:p>
            <a:r>
              <a:rPr lang="en-US" sz="2800" dirty="0" smtClean="0">
                <a:latin typeface="Helvetica Neue Light"/>
                <a:cs typeface="Helvetica Neue Light"/>
              </a:rPr>
              <a:t>Main Theorems</a:t>
            </a:r>
            <a:endParaRPr lang="en-US" sz="2800" dirty="0">
              <a:latin typeface="Helvetica Neue Light"/>
              <a:cs typeface="Helvetica Neue Light"/>
            </a:endParaRPr>
          </a:p>
        </p:txBody>
      </p:sp>
      <p:sp>
        <p:nvSpPr>
          <p:cNvPr id="3" name="TextBox 2"/>
          <p:cNvSpPr txBox="1"/>
          <p:nvPr/>
        </p:nvSpPr>
        <p:spPr>
          <a:xfrm>
            <a:off x="203213" y="1578393"/>
            <a:ext cx="9033242" cy="923330"/>
          </a:xfrm>
          <a:prstGeom prst="rect">
            <a:avLst/>
          </a:prstGeom>
          <a:noFill/>
        </p:spPr>
        <p:txBody>
          <a:bodyPr wrap="none" rtlCol="0">
            <a:spAutoFit/>
          </a:bodyPr>
          <a:lstStyle/>
          <a:p>
            <a:pPr marL="285750" indent="-285750">
              <a:buFont typeface="Arial"/>
              <a:buChar char="•"/>
            </a:pPr>
            <a:r>
              <a:rPr lang="en-US" dirty="0" smtClean="0">
                <a:latin typeface="Helvetica Neue Light"/>
                <a:cs typeface="Helvetica Neue Light"/>
              </a:rPr>
              <a:t>All operations complete if the number of writes </a:t>
            </a:r>
            <a:r>
              <a:rPr lang="en-US" i="1" dirty="0" smtClean="0">
                <a:solidFill>
                  <a:srgbClr val="3366FF"/>
                </a:solidFill>
                <a:latin typeface="Helvetica Neue Light"/>
                <a:cs typeface="Helvetica Neue Light"/>
              </a:rPr>
              <a:t>concurrent</a:t>
            </a:r>
            <a:r>
              <a:rPr lang="en-US" dirty="0" smtClean="0">
                <a:latin typeface="Helvetica Neue Light"/>
                <a:cs typeface="Helvetica Neue Light"/>
              </a:rPr>
              <a:t> with a read is smaller than d</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latin typeface="Helvetica Neue Light"/>
                <a:cs typeface="Helvetica Neue Light"/>
              </a:rPr>
              <a:t>(In the paper), a bound on the storage cost.</a:t>
            </a:r>
          </a:p>
        </p:txBody>
      </p:sp>
    </p:spTree>
    <p:extLst>
      <p:ext uri="{BB962C8B-B14F-4D97-AF65-F5344CB8AC3E}">
        <p14:creationId xmlns:p14="http://schemas.microsoft.com/office/powerpoint/2010/main" val="1437547612"/>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4374" y="3332876"/>
            <a:ext cx="2212350" cy="523220"/>
          </a:xfrm>
          <a:prstGeom prst="rect">
            <a:avLst/>
          </a:prstGeom>
          <a:noFill/>
        </p:spPr>
        <p:txBody>
          <a:bodyPr wrap="none" rtlCol="0">
            <a:spAutoFit/>
          </a:bodyPr>
          <a:lstStyle/>
          <a:p>
            <a:r>
              <a:rPr lang="en-US" sz="2800" dirty="0" smtClean="0">
                <a:latin typeface="Helvetica Neue Light"/>
                <a:cs typeface="Helvetica Neue Light"/>
              </a:rPr>
              <a:t>Main Insights</a:t>
            </a:r>
            <a:endParaRPr lang="en-US" sz="2800" dirty="0">
              <a:latin typeface="Helvetica Neue Light"/>
              <a:cs typeface="Helvetica Neue Light"/>
            </a:endParaRPr>
          </a:p>
        </p:txBody>
      </p:sp>
      <p:sp>
        <p:nvSpPr>
          <p:cNvPr id="5" name="TextBox 4"/>
          <p:cNvSpPr txBox="1"/>
          <p:nvPr/>
        </p:nvSpPr>
        <p:spPr>
          <a:xfrm>
            <a:off x="0" y="4027148"/>
            <a:ext cx="8969376" cy="2185214"/>
          </a:xfrm>
          <a:prstGeom prst="rect">
            <a:avLst/>
          </a:prstGeom>
          <a:noFill/>
          <a:ln>
            <a:noFill/>
          </a:ln>
        </p:spPr>
        <p:txBody>
          <a:bodyPr wrap="square" rtlCol="0">
            <a:spAutoFit/>
          </a:bodyPr>
          <a:lstStyle/>
          <a:p>
            <a:endParaRPr lang="en-US" sz="2800"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Significant saving in network traffic overheads possible with clever design</a:t>
            </a:r>
          </a:p>
          <a:p>
            <a:pPr marL="285750" indent="-285750">
              <a:buFont typeface="Arial"/>
              <a:buChar char="•"/>
            </a:pPr>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Sever gossip powerful tool for good </a:t>
            </a:r>
            <a:r>
              <a:rPr lang="en-US" dirty="0" err="1" smtClean="0">
                <a:latin typeface="Helvetica Neue Light"/>
                <a:cs typeface="Helvetica Neue Light"/>
              </a:rPr>
              <a:t>liveness</a:t>
            </a:r>
            <a:r>
              <a:rPr lang="en-US" dirty="0" smtClean="0">
                <a:latin typeface="Helvetica Neue Light"/>
                <a:cs typeface="Helvetica Neue Light"/>
              </a:rPr>
              <a:t> in storage systems</a:t>
            </a:r>
          </a:p>
          <a:p>
            <a:pPr marL="285750" indent="-285750">
              <a:buFont typeface="Arial"/>
              <a:buChar char="•"/>
            </a:pPr>
            <a:endParaRPr lang="en-US" dirty="0">
              <a:solidFill>
                <a:srgbClr val="000000"/>
              </a:solidFill>
              <a:latin typeface="Helvetica Neue Light"/>
              <a:cs typeface="Helvetica Neue Light"/>
            </a:endParaRPr>
          </a:p>
          <a:p>
            <a:pPr marL="285750" indent="-285750">
              <a:buFont typeface="Arial"/>
              <a:buChar char="•"/>
            </a:pPr>
            <a:r>
              <a:rPr lang="en-US" dirty="0" smtClean="0">
                <a:solidFill>
                  <a:srgbClr val="000000"/>
                </a:solidFill>
                <a:latin typeface="Helvetica Neue Light"/>
                <a:cs typeface="Helvetica Neue Light"/>
              </a:rPr>
              <a:t>Storage overheads depend on many factors, including extent of client concurrency activity</a:t>
            </a:r>
          </a:p>
        </p:txBody>
      </p:sp>
      <p:sp>
        <p:nvSpPr>
          <p:cNvPr id="2" name="Slide Number Placeholder 1"/>
          <p:cNvSpPr>
            <a:spLocks noGrp="1"/>
          </p:cNvSpPr>
          <p:nvPr>
            <p:ph type="sldNum" sz="quarter" idx="12"/>
          </p:nvPr>
        </p:nvSpPr>
        <p:spPr/>
        <p:txBody>
          <a:bodyPr/>
          <a:lstStyle/>
          <a:p>
            <a:fld id="{2BAAB71D-D585-B642-9E27-EE5DC697D035}" type="slidenum">
              <a:rPr lang="en-US" smtClean="0"/>
              <a:t>201</a:t>
            </a:fld>
            <a:endParaRPr lang="en-US"/>
          </a:p>
        </p:txBody>
      </p:sp>
      <p:sp>
        <p:nvSpPr>
          <p:cNvPr id="6" name="TextBox 5"/>
          <p:cNvSpPr txBox="1"/>
          <p:nvPr/>
        </p:nvSpPr>
        <p:spPr>
          <a:xfrm>
            <a:off x="2564068" y="446677"/>
            <a:ext cx="2572493" cy="523220"/>
          </a:xfrm>
          <a:prstGeom prst="rect">
            <a:avLst/>
          </a:prstGeom>
          <a:noFill/>
        </p:spPr>
        <p:txBody>
          <a:bodyPr wrap="none" rtlCol="0">
            <a:spAutoFit/>
          </a:bodyPr>
          <a:lstStyle/>
          <a:p>
            <a:r>
              <a:rPr lang="en-US" sz="2800" dirty="0" smtClean="0">
                <a:latin typeface="Helvetica Neue Light"/>
                <a:cs typeface="Helvetica Neue Light"/>
              </a:rPr>
              <a:t>Main Theorems</a:t>
            </a:r>
            <a:endParaRPr lang="en-US" sz="2800" dirty="0">
              <a:latin typeface="Helvetica Neue Light"/>
              <a:cs typeface="Helvetica Neue Light"/>
            </a:endParaRPr>
          </a:p>
        </p:txBody>
      </p:sp>
      <p:sp>
        <p:nvSpPr>
          <p:cNvPr id="3" name="TextBox 2"/>
          <p:cNvSpPr txBox="1"/>
          <p:nvPr/>
        </p:nvSpPr>
        <p:spPr>
          <a:xfrm>
            <a:off x="203213" y="1578393"/>
            <a:ext cx="9033242" cy="923330"/>
          </a:xfrm>
          <a:prstGeom prst="rect">
            <a:avLst/>
          </a:prstGeom>
          <a:noFill/>
        </p:spPr>
        <p:txBody>
          <a:bodyPr wrap="none" rtlCol="0">
            <a:spAutoFit/>
          </a:bodyPr>
          <a:lstStyle/>
          <a:p>
            <a:pPr marL="285750" indent="-285750">
              <a:buFont typeface="Arial"/>
              <a:buChar char="•"/>
            </a:pPr>
            <a:r>
              <a:rPr lang="en-US" dirty="0" smtClean="0">
                <a:latin typeface="Helvetica Neue Light"/>
                <a:cs typeface="Helvetica Neue Light"/>
              </a:rPr>
              <a:t>All operations complete if the number of writes </a:t>
            </a:r>
            <a:r>
              <a:rPr lang="en-US" i="1" dirty="0" smtClean="0">
                <a:solidFill>
                  <a:srgbClr val="3366FF"/>
                </a:solidFill>
                <a:latin typeface="Helvetica Neue Light"/>
                <a:cs typeface="Helvetica Neue Light"/>
              </a:rPr>
              <a:t>concurrent</a:t>
            </a:r>
            <a:r>
              <a:rPr lang="en-US" dirty="0" smtClean="0">
                <a:latin typeface="Helvetica Neue Light"/>
                <a:cs typeface="Helvetica Neue Light"/>
              </a:rPr>
              <a:t> with a read is smaller than d</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latin typeface="Helvetica Neue Light"/>
                <a:cs typeface="Helvetica Neue Light"/>
              </a:rPr>
              <a:t>(In the paper), a bound on the storage cost.</a:t>
            </a:r>
          </a:p>
        </p:txBody>
      </p:sp>
    </p:spTree>
    <p:extLst>
      <p:ext uri="{BB962C8B-B14F-4D97-AF65-F5344CB8AC3E}">
        <p14:creationId xmlns:p14="http://schemas.microsoft.com/office/powerpoint/2010/main" val="874494133"/>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25828792"/>
              </p:ext>
            </p:extLst>
          </p:nvPr>
        </p:nvGraphicFramePr>
        <p:xfrm>
          <a:off x="1150468" y="1911090"/>
          <a:ext cx="6843060" cy="1280160"/>
        </p:xfrm>
        <a:graphic>
          <a:graphicData uri="http://schemas.openxmlformats.org/drawingml/2006/table">
            <a:tbl>
              <a:tblPr bandRow="1">
                <a:tableStyleId>{08FB837D-C827-4EFA-A057-4D05807E0F7C}</a:tableStyleId>
              </a:tblPr>
              <a:tblGrid>
                <a:gridCol w="1927414"/>
                <a:gridCol w="1494116"/>
                <a:gridCol w="2076826"/>
                <a:gridCol w="1344704"/>
              </a:tblGrid>
              <a:tr h="370840">
                <a:tc>
                  <a:txBody>
                    <a:bodyPr/>
                    <a:lstStyle/>
                    <a:p>
                      <a:pPr algn="ctr"/>
                      <a:endParaRPr lang="en-US" b="0" i="0" dirty="0">
                        <a:latin typeface="Helvetica Neue Light"/>
                        <a:cs typeface="Helvetica Neue Light"/>
                      </a:endParaRPr>
                    </a:p>
                  </a:txBody>
                  <a:tcPr/>
                </a:tc>
                <a:tc>
                  <a:txBody>
                    <a:bodyPr/>
                    <a:lstStyle/>
                    <a:p>
                      <a:pPr algn="ctr"/>
                      <a:r>
                        <a:rPr lang="en-US" dirty="0" err="1" smtClean="0">
                          <a:latin typeface="Helvetica Neue Light"/>
                          <a:cs typeface="Helvetica Neue Light"/>
                        </a:rPr>
                        <a:t>Liveness</a:t>
                      </a:r>
                      <a:endParaRPr lang="en-US" b="0" i="0" dirty="0">
                        <a:latin typeface="Helvetica Neue Light"/>
                        <a:cs typeface="Helvetica Neue Light"/>
                      </a:endParaRPr>
                    </a:p>
                  </a:txBody>
                  <a:tcPr/>
                </a:tc>
                <a:tc>
                  <a:txBody>
                    <a:bodyPr/>
                    <a:lstStyle/>
                    <a:p>
                      <a:pPr algn="ctr"/>
                      <a:r>
                        <a:rPr lang="en-US" dirty="0" smtClean="0">
                          <a:latin typeface="Helvetica Neue Light"/>
                          <a:cs typeface="Helvetica Neue Light"/>
                        </a:rPr>
                        <a:t>Comm. Cost</a:t>
                      </a:r>
                      <a:endParaRPr lang="en-US" b="0" i="0" dirty="0">
                        <a:latin typeface="Helvetica Neue Light"/>
                        <a:cs typeface="Helvetica Neue Light"/>
                      </a:endParaRPr>
                    </a:p>
                  </a:txBody>
                  <a:tcPr/>
                </a:tc>
                <a:tc>
                  <a:txBody>
                    <a:bodyPr/>
                    <a:lstStyle/>
                    <a:p>
                      <a:pPr algn="ctr"/>
                      <a:r>
                        <a:rPr lang="en-US" dirty="0" smtClean="0">
                          <a:latin typeface="Helvetica Neue Light"/>
                          <a:cs typeface="Helvetica Neue Light"/>
                        </a:rPr>
                        <a:t>Storage</a:t>
                      </a:r>
                      <a:r>
                        <a:rPr lang="en-US" baseline="0" dirty="0" smtClean="0">
                          <a:latin typeface="Helvetica Neue Light"/>
                          <a:cs typeface="Helvetica Neue Light"/>
                        </a:rPr>
                        <a:t> Cost</a:t>
                      </a:r>
                      <a:endParaRPr lang="en-US" b="0" i="0" dirty="0">
                        <a:latin typeface="Helvetica Neue Light"/>
                        <a:cs typeface="Helvetica Neue Light"/>
                      </a:endParaRPr>
                    </a:p>
                  </a:txBody>
                  <a:tcPr/>
                </a:tc>
              </a:tr>
              <a:tr h="370840">
                <a:tc>
                  <a:txBody>
                    <a:bodyPr/>
                    <a:lstStyle/>
                    <a:p>
                      <a:pPr algn="ctr"/>
                      <a:r>
                        <a:rPr lang="en-US" b="0" i="0" dirty="0" smtClean="0">
                          <a:solidFill>
                            <a:srgbClr val="0000FF"/>
                          </a:solidFill>
                          <a:latin typeface="Helvetica Neue Light"/>
                          <a:cs typeface="Helvetica Neue Light"/>
                        </a:rPr>
                        <a:t>CASGC</a:t>
                      </a:r>
                      <a:endParaRPr lang="en-US" b="0" i="0" dirty="0">
                        <a:solidFill>
                          <a:srgbClr val="0000FF"/>
                        </a:solidFill>
                        <a:latin typeface="Helvetica Neue Light"/>
                        <a:cs typeface="Helvetica Neue Light"/>
                      </a:endParaRPr>
                    </a:p>
                  </a:txBody>
                  <a:tcPr/>
                </a:tc>
                <a:tc>
                  <a:txBody>
                    <a:bodyPr/>
                    <a:lstStyle/>
                    <a:p>
                      <a:pPr algn="ctr"/>
                      <a:r>
                        <a:rPr lang="en-US" b="0" i="0" dirty="0" smtClean="0">
                          <a:solidFill>
                            <a:srgbClr val="0000FF"/>
                          </a:solidFill>
                          <a:latin typeface="Helvetica Neue Light"/>
                          <a:cs typeface="Helvetica Neue Light"/>
                        </a:rPr>
                        <a:t>Conditional, </a:t>
                      </a:r>
                      <a:r>
                        <a:rPr lang="en-US" b="0" i="0" dirty="0" err="1" smtClean="0">
                          <a:solidFill>
                            <a:srgbClr val="0000FF"/>
                          </a:solidFill>
                          <a:latin typeface="Helvetica Neue Light"/>
                          <a:cs typeface="Helvetica Neue Light"/>
                        </a:rPr>
                        <a:t>Tuneable</a:t>
                      </a:r>
                      <a:endParaRPr lang="en-US" b="0" i="0" dirty="0">
                        <a:solidFill>
                          <a:srgbClr val="0000FF"/>
                        </a:solidFill>
                        <a:latin typeface="Helvetica Neue Light"/>
                        <a:cs typeface="Helvetica Neue Light"/>
                      </a:endParaRPr>
                    </a:p>
                  </a:txBody>
                  <a:tcPr/>
                </a:tc>
                <a:tc>
                  <a:txBody>
                    <a:bodyPr/>
                    <a:lstStyle/>
                    <a:p>
                      <a:pPr algn="ctr"/>
                      <a:r>
                        <a:rPr lang="en-US" b="0" i="0" smtClean="0">
                          <a:solidFill>
                            <a:srgbClr val="0000FF"/>
                          </a:solidFill>
                          <a:latin typeface="Helvetica Neue Light"/>
                          <a:cs typeface="Helvetica Neue Light"/>
                        </a:rPr>
                        <a:t>Small</a:t>
                      </a:r>
                      <a:endParaRPr lang="en-US" b="0" i="0" dirty="0">
                        <a:solidFill>
                          <a:srgbClr val="0000FF"/>
                        </a:solidFill>
                        <a:latin typeface="Helvetica Neue Light"/>
                        <a:cs typeface="Helvetica Neue Light"/>
                      </a:endParaRPr>
                    </a:p>
                  </a:txBody>
                  <a:tcPr/>
                </a:tc>
                <a:tc>
                  <a:txBody>
                    <a:bodyPr/>
                    <a:lstStyle/>
                    <a:p>
                      <a:pPr algn="ctr"/>
                      <a:r>
                        <a:rPr lang="en-US" b="0" i="0" dirty="0" err="1" smtClean="0">
                          <a:solidFill>
                            <a:srgbClr val="0000FF"/>
                          </a:solidFill>
                          <a:latin typeface="Helvetica Neue Light"/>
                          <a:cs typeface="Helvetica Neue Light"/>
                        </a:rPr>
                        <a:t>Tuneable</a:t>
                      </a:r>
                      <a:r>
                        <a:rPr lang="en-US" b="0" i="0" dirty="0" smtClean="0">
                          <a:solidFill>
                            <a:srgbClr val="0000FF"/>
                          </a:solidFill>
                          <a:latin typeface="Helvetica Neue Light"/>
                          <a:cs typeface="Helvetica Neue Light"/>
                        </a:rPr>
                        <a:t>,</a:t>
                      </a:r>
                    </a:p>
                    <a:p>
                      <a:pPr algn="ctr"/>
                      <a:r>
                        <a:rPr lang="en-US" b="0" i="0" dirty="0" smtClean="0">
                          <a:solidFill>
                            <a:srgbClr val="0000FF"/>
                          </a:solidFill>
                          <a:latin typeface="Helvetica Neue Light"/>
                          <a:cs typeface="Helvetica Neue Light"/>
                        </a:rPr>
                        <a:t>Quantifiable</a:t>
                      </a:r>
                      <a:endParaRPr lang="en-US" b="0" i="0" dirty="0">
                        <a:solidFill>
                          <a:srgbClr val="0000FF"/>
                        </a:solidFill>
                        <a:latin typeface="Helvetica Neue Light"/>
                        <a:cs typeface="Helvetica Neue Light"/>
                      </a:endParaRPr>
                    </a:p>
                  </a:txBody>
                  <a:tcPr/>
                </a:tc>
              </a:tr>
            </a:tbl>
          </a:graphicData>
        </a:graphic>
      </p:graphicFrame>
      <p:sp>
        <p:nvSpPr>
          <p:cNvPr id="7" name="TextBox 6"/>
          <p:cNvSpPr txBox="1"/>
          <p:nvPr/>
        </p:nvSpPr>
        <p:spPr>
          <a:xfrm>
            <a:off x="2599765" y="183492"/>
            <a:ext cx="9263529" cy="646331"/>
          </a:xfrm>
          <a:prstGeom prst="rect">
            <a:avLst/>
          </a:prstGeom>
          <a:noFill/>
        </p:spPr>
        <p:txBody>
          <a:bodyPr wrap="square" rtlCol="0">
            <a:spAutoFit/>
          </a:bodyPr>
          <a:lstStyle/>
          <a:p>
            <a:r>
              <a:rPr lang="en-US" sz="3600" dirty="0" smtClean="0">
                <a:latin typeface="Helvetica Neue Light"/>
                <a:cs typeface="Helvetica Neue Light"/>
              </a:rPr>
              <a:t>Summary</a:t>
            </a:r>
            <a:endParaRPr lang="en-US" sz="3600" dirty="0">
              <a:latin typeface="Helvetica Neue Light"/>
              <a:cs typeface="Helvetica Neue Light"/>
            </a:endParaRPr>
          </a:p>
        </p:txBody>
      </p:sp>
      <p:sp>
        <p:nvSpPr>
          <p:cNvPr id="6" name="Rectangle 5"/>
          <p:cNvSpPr/>
          <p:nvPr/>
        </p:nvSpPr>
        <p:spPr>
          <a:xfrm>
            <a:off x="373530" y="4262769"/>
            <a:ext cx="8080555" cy="923330"/>
          </a:xfrm>
          <a:prstGeom prst="rect">
            <a:avLst/>
          </a:prstGeom>
        </p:spPr>
        <p:txBody>
          <a:bodyPr wrap="square">
            <a:spAutoFit/>
          </a:bodyPr>
          <a:lstStyle/>
          <a:p>
            <a:r>
              <a:rPr lang="en-US" dirty="0">
                <a:latin typeface="Helvetica Neue Light"/>
                <a:cs typeface="Helvetica Neue Light"/>
              </a:rPr>
              <a:t>Viveck R. Cadambe, Nancy Lynch, Muriel </a:t>
            </a:r>
            <a:r>
              <a:rPr lang="en-US" dirty="0" err="1">
                <a:latin typeface="Helvetica Neue Light"/>
                <a:cs typeface="Helvetica Neue Light"/>
              </a:rPr>
              <a:t>Médard</a:t>
            </a:r>
            <a:r>
              <a:rPr lang="en-US" dirty="0">
                <a:latin typeface="Helvetica Neue Light"/>
                <a:cs typeface="Helvetica Neue Light"/>
              </a:rPr>
              <a:t>, and Peter Musial. A Coded Shared Atomic Memory Algorithm for Message Passing Architectures. </a:t>
            </a:r>
            <a:endParaRPr lang="en-US" dirty="0" smtClean="0">
              <a:latin typeface="Helvetica Neue Light"/>
              <a:cs typeface="Helvetica Neue Light"/>
            </a:endParaRPr>
          </a:p>
          <a:p>
            <a:r>
              <a:rPr lang="en-US" dirty="0" smtClean="0">
                <a:latin typeface="Helvetica Neue Light"/>
                <a:cs typeface="Helvetica Neue Light"/>
              </a:rPr>
              <a:t>Distributed Computing (Springer), 2017</a:t>
            </a:r>
            <a:endParaRPr lang="en-US" dirty="0">
              <a:latin typeface="Helvetica Neue Light"/>
              <a:cs typeface="Helvetica Neue Light"/>
            </a:endParaRPr>
          </a:p>
        </p:txBody>
      </p:sp>
      <p:sp>
        <p:nvSpPr>
          <p:cNvPr id="2" name="TextBox 1">
            <a:hlinkClick r:id="rId2" action="ppaction://hlinksldjump"/>
          </p:cNvPr>
          <p:cNvSpPr txBox="1"/>
          <p:nvPr/>
        </p:nvSpPr>
        <p:spPr>
          <a:xfrm>
            <a:off x="6914445" y="183492"/>
            <a:ext cx="1035741" cy="369332"/>
          </a:xfrm>
          <a:prstGeom prst="rect">
            <a:avLst/>
          </a:prstGeom>
          <a:noFill/>
        </p:spPr>
        <p:txBody>
          <a:bodyPr wrap="none" rtlCol="0">
            <a:spAutoFit/>
          </a:bodyPr>
          <a:lstStyle/>
          <a:p>
            <a:r>
              <a:rPr lang="en-US" dirty="0" smtClean="0">
                <a:latin typeface="Helvetica Neue Light"/>
                <a:cs typeface="Helvetica Neue Light"/>
                <a:hlinkClick r:id="rId3" action="ppaction://hlinksldjump"/>
              </a:rPr>
              <a:t>Go back</a:t>
            </a:r>
            <a:endParaRPr lang="en-US" dirty="0">
              <a:latin typeface="Helvetica Neue Light"/>
              <a:cs typeface="Helvetica Neue Light"/>
            </a:endParaRPr>
          </a:p>
        </p:txBody>
      </p:sp>
    </p:spTree>
    <p:extLst>
      <p:ext uri="{BB962C8B-B14F-4D97-AF65-F5344CB8AC3E}">
        <p14:creationId xmlns:p14="http://schemas.microsoft.com/office/powerpoint/2010/main" val="2046289219"/>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5121" y="2816249"/>
            <a:ext cx="8229600" cy="1143000"/>
          </a:xfrm>
        </p:spPr>
        <p:txBody>
          <a:bodyPr>
            <a:normAutofit fontScale="90000"/>
          </a:bodyPr>
          <a:lstStyle/>
          <a:p>
            <a:r>
              <a:rPr lang="en-US" sz="3600" dirty="0" smtClean="0">
                <a:latin typeface="Helvetica Neue Light"/>
                <a:cs typeface="Helvetica Neue Light"/>
              </a:rPr>
              <a:t>Appendix: Converse for multi-version codes,</a:t>
            </a:r>
            <a:br>
              <a:rPr lang="en-US" sz="3600" dirty="0" smtClean="0">
                <a:latin typeface="Helvetica Neue Light"/>
                <a:cs typeface="Helvetica Neue Light"/>
              </a:rPr>
            </a:br>
            <a:r>
              <a:rPr lang="en-US" sz="3600" dirty="0" smtClean="0">
                <a:latin typeface="Helvetica Neue Light"/>
                <a:cs typeface="Helvetica Neue Light"/>
              </a:rPr>
              <a:t>T = 3, description of worst-case state.</a:t>
            </a:r>
            <a:endParaRPr lang="en-US" sz="3600" dirty="0">
              <a:latin typeface="Helvetica Neue Light"/>
              <a:cs typeface="Helvetica Neue Light"/>
            </a:endParaRPr>
          </a:p>
        </p:txBody>
      </p:sp>
    </p:spTree>
    <p:extLst>
      <p:ext uri="{BB962C8B-B14F-4D97-AF65-F5344CB8AC3E}">
        <p14:creationId xmlns:p14="http://schemas.microsoft.com/office/powerpoint/2010/main" val="652334478"/>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823" y="2817720"/>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2" name="Rounded Rectangle 11"/>
          <p:cNvSpPr/>
          <p:nvPr/>
        </p:nvSpPr>
        <p:spPr>
          <a:xfrm>
            <a:off x="11823" y="3771763"/>
            <a:ext cx="771126" cy="59266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3" name="Rounded Rectangle 12"/>
          <p:cNvSpPr/>
          <p:nvPr/>
        </p:nvSpPr>
        <p:spPr>
          <a:xfrm>
            <a:off x="2492120" y="3743628"/>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3109506"/>
            <a:ext cx="352425" cy="63500"/>
          </a:xfrm>
          <a:prstGeom prst="rect">
            <a:avLst/>
          </a:prstGeom>
        </p:spPr>
      </p:pic>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4130111"/>
            <a:ext cx="352425" cy="63500"/>
          </a:xfrm>
          <a:prstGeom prst="rect">
            <a:avLst/>
          </a:prstGeom>
        </p:spPr>
      </p:pic>
      <p:pic>
        <p:nvPicPr>
          <p:cNvPr id="20" name="Picture 1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1627747"/>
            <a:ext cx="352425" cy="63500"/>
          </a:xfrm>
          <a:prstGeom prst="rect">
            <a:avLst/>
          </a:prstGeom>
        </p:spPr>
      </p:pic>
      <p:sp>
        <p:nvSpPr>
          <p:cNvPr id="29" name="Title 1"/>
          <p:cNvSpPr>
            <a:spLocks noGrp="1"/>
          </p:cNvSpPr>
          <p:nvPr>
            <p:ph type="title"/>
          </p:nvPr>
        </p:nvSpPr>
        <p:spPr>
          <a:xfrm>
            <a:off x="619125" y="-298664"/>
            <a:ext cx="7886700" cy="1325563"/>
          </a:xfrm>
        </p:spPr>
        <p:txBody>
          <a:bodyPr>
            <a:normAutofit/>
          </a:bodyPr>
          <a:lstStyle/>
          <a:p>
            <a:r>
              <a:rPr lang="en-US" sz="3600" dirty="0" smtClean="0">
                <a:latin typeface="Helvetica Neue Light"/>
                <a:cs typeface="Helvetica Neue Light"/>
              </a:rPr>
              <a:t>Converse: T=3</a:t>
            </a:r>
            <a:endParaRPr lang="en-US" sz="3600" dirty="0">
              <a:latin typeface="Helvetica Neue Light"/>
              <a:cs typeface="Helvetica Neue Light"/>
            </a:endParaRPr>
          </a:p>
        </p:txBody>
      </p:sp>
      <p:pic>
        <p:nvPicPr>
          <p:cNvPr id="31" name="Picture 30"/>
          <p:cNvPicPr>
            <a:picLocks noChangeAspect="1"/>
          </p:cNvPicPr>
          <p:nvPr/>
        </p:nvPicPr>
        <p:blipFill>
          <a:blip r:embed="rId4"/>
          <a:stretch>
            <a:fillRect/>
          </a:stretch>
        </p:blipFill>
        <p:spPr>
          <a:xfrm>
            <a:off x="1214772" y="1205485"/>
            <a:ext cx="491309" cy="757322"/>
          </a:xfrm>
          <a:prstGeom prst="rect">
            <a:avLst/>
          </a:prstGeom>
        </p:spPr>
      </p:pic>
      <p:pic>
        <p:nvPicPr>
          <p:cNvPr id="37" name="Picture 36"/>
          <p:cNvPicPr>
            <a:picLocks noChangeAspect="1"/>
          </p:cNvPicPr>
          <p:nvPr/>
        </p:nvPicPr>
        <p:blipFill>
          <a:blip r:embed="rId4"/>
          <a:stretch>
            <a:fillRect/>
          </a:stretch>
        </p:blipFill>
        <p:spPr>
          <a:xfrm>
            <a:off x="291640" y="1192945"/>
            <a:ext cx="491309" cy="757322"/>
          </a:xfrm>
          <a:prstGeom prst="rect">
            <a:avLst/>
          </a:prstGeom>
        </p:spPr>
      </p:pic>
      <p:pic>
        <p:nvPicPr>
          <p:cNvPr id="39" name="Picture 38"/>
          <p:cNvPicPr>
            <a:picLocks noChangeAspect="1"/>
          </p:cNvPicPr>
          <p:nvPr/>
        </p:nvPicPr>
        <p:blipFill>
          <a:blip r:embed="rId4"/>
          <a:stretch>
            <a:fillRect/>
          </a:stretch>
        </p:blipFill>
        <p:spPr>
          <a:xfrm>
            <a:off x="2619922" y="1203630"/>
            <a:ext cx="491309" cy="757322"/>
          </a:xfrm>
          <a:prstGeom prst="rect">
            <a:avLst/>
          </a:prstGeom>
        </p:spPr>
      </p:pic>
      <p:pic>
        <p:nvPicPr>
          <p:cNvPr id="40" name="Picture 39"/>
          <p:cNvPicPr>
            <a:picLocks noChangeAspect="1"/>
          </p:cNvPicPr>
          <p:nvPr/>
        </p:nvPicPr>
        <p:blipFill>
          <a:blip r:embed="rId4"/>
          <a:stretch>
            <a:fillRect/>
          </a:stretch>
        </p:blipFill>
        <p:spPr>
          <a:xfrm>
            <a:off x="3424158" y="1242753"/>
            <a:ext cx="491309" cy="757322"/>
          </a:xfrm>
          <a:prstGeom prst="rect">
            <a:avLst/>
          </a:prstGeom>
        </p:spPr>
      </p:pic>
      <p:sp>
        <p:nvSpPr>
          <p:cNvPr id="3" name="TextBox 2"/>
          <p:cNvSpPr txBox="1"/>
          <p:nvPr/>
        </p:nvSpPr>
        <p:spPr>
          <a:xfrm>
            <a:off x="812718" y="3306003"/>
            <a:ext cx="184666" cy="369332"/>
          </a:xfrm>
          <a:prstGeom prst="rect">
            <a:avLst/>
          </a:prstGeom>
          <a:noFill/>
        </p:spPr>
        <p:txBody>
          <a:bodyPr wrap="none" rtlCol="0">
            <a:spAutoFit/>
          </a:bodyPr>
          <a:lstStyle/>
          <a:p>
            <a:endParaRPr lang="en-US" dirty="0">
              <a:solidFill>
                <a:srgbClr val="000000"/>
              </a:solidFill>
            </a:endParaRPr>
          </a:p>
        </p:txBody>
      </p:sp>
      <p:sp>
        <p:nvSpPr>
          <p:cNvPr id="33" name="Rounded Rectangle 32"/>
          <p:cNvSpPr/>
          <p:nvPr/>
        </p:nvSpPr>
        <p:spPr>
          <a:xfrm>
            <a:off x="947406" y="2835474"/>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4" name="Rounded Rectangle 33"/>
          <p:cNvSpPr/>
          <p:nvPr/>
        </p:nvSpPr>
        <p:spPr>
          <a:xfrm>
            <a:off x="2492120" y="2786786"/>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7" name="Rounded Rectangle 16"/>
          <p:cNvSpPr/>
          <p:nvPr/>
        </p:nvSpPr>
        <p:spPr>
          <a:xfrm>
            <a:off x="947406" y="3787190"/>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8" name="Rounded Rectangle 17"/>
          <p:cNvSpPr/>
          <p:nvPr/>
        </p:nvSpPr>
        <p:spPr>
          <a:xfrm>
            <a:off x="41592"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19" name="Rounded Rectangle 18"/>
          <p:cNvSpPr/>
          <p:nvPr/>
        </p:nvSpPr>
        <p:spPr>
          <a:xfrm>
            <a:off x="934955"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21" name="Rounded Rectangle 20"/>
          <p:cNvSpPr/>
          <p:nvPr/>
        </p:nvSpPr>
        <p:spPr>
          <a:xfrm>
            <a:off x="2492120" y="4681887"/>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22" name="Picture 2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5029123"/>
            <a:ext cx="352425" cy="63500"/>
          </a:xfrm>
          <a:prstGeom prst="rect">
            <a:avLst/>
          </a:prstGeom>
        </p:spPr>
      </p:pic>
    </p:spTree>
    <p:extLst>
      <p:ext uri="{BB962C8B-B14F-4D97-AF65-F5344CB8AC3E}">
        <p14:creationId xmlns:p14="http://schemas.microsoft.com/office/powerpoint/2010/main" val="1876481070"/>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823" y="2817720"/>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2" name="Rounded Rectangle 11"/>
          <p:cNvSpPr/>
          <p:nvPr/>
        </p:nvSpPr>
        <p:spPr>
          <a:xfrm>
            <a:off x="11823" y="3771763"/>
            <a:ext cx="771126" cy="59266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3" name="Rounded Rectangle 12"/>
          <p:cNvSpPr/>
          <p:nvPr/>
        </p:nvSpPr>
        <p:spPr>
          <a:xfrm>
            <a:off x="2492120" y="3743628"/>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3109506"/>
            <a:ext cx="352425" cy="63500"/>
          </a:xfrm>
          <a:prstGeom prst="rect">
            <a:avLst/>
          </a:prstGeom>
        </p:spPr>
      </p:pic>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4130111"/>
            <a:ext cx="352425" cy="63500"/>
          </a:xfrm>
          <a:prstGeom prst="rect">
            <a:avLst/>
          </a:prstGeom>
        </p:spPr>
      </p:pic>
      <p:pic>
        <p:nvPicPr>
          <p:cNvPr id="20" name="Picture 1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1627747"/>
            <a:ext cx="352425" cy="63500"/>
          </a:xfrm>
          <a:prstGeom prst="rect">
            <a:avLst/>
          </a:prstGeom>
        </p:spPr>
      </p:pic>
      <p:sp>
        <p:nvSpPr>
          <p:cNvPr id="29" name="Title 1"/>
          <p:cNvSpPr>
            <a:spLocks noGrp="1"/>
          </p:cNvSpPr>
          <p:nvPr>
            <p:ph type="title"/>
          </p:nvPr>
        </p:nvSpPr>
        <p:spPr>
          <a:xfrm>
            <a:off x="619125" y="-298664"/>
            <a:ext cx="7886700" cy="1325563"/>
          </a:xfrm>
        </p:spPr>
        <p:txBody>
          <a:bodyPr>
            <a:normAutofit/>
          </a:bodyPr>
          <a:lstStyle/>
          <a:p>
            <a:r>
              <a:rPr lang="en-US" sz="3600" dirty="0" smtClean="0">
                <a:latin typeface="Helvetica Neue Light"/>
                <a:cs typeface="Helvetica Neue Light"/>
              </a:rPr>
              <a:t>Converse: T=3</a:t>
            </a:r>
            <a:endParaRPr lang="en-US" sz="3600" dirty="0">
              <a:latin typeface="Helvetica Neue Light"/>
              <a:cs typeface="Helvetica Neue Light"/>
            </a:endParaRPr>
          </a:p>
        </p:txBody>
      </p:sp>
      <p:pic>
        <p:nvPicPr>
          <p:cNvPr id="31" name="Picture 30"/>
          <p:cNvPicPr>
            <a:picLocks noChangeAspect="1"/>
          </p:cNvPicPr>
          <p:nvPr/>
        </p:nvPicPr>
        <p:blipFill>
          <a:blip r:embed="rId4"/>
          <a:stretch>
            <a:fillRect/>
          </a:stretch>
        </p:blipFill>
        <p:spPr>
          <a:xfrm>
            <a:off x="1214772" y="1205485"/>
            <a:ext cx="491309" cy="757322"/>
          </a:xfrm>
          <a:prstGeom prst="rect">
            <a:avLst/>
          </a:prstGeom>
        </p:spPr>
      </p:pic>
      <p:pic>
        <p:nvPicPr>
          <p:cNvPr id="37" name="Picture 36"/>
          <p:cNvPicPr>
            <a:picLocks noChangeAspect="1"/>
          </p:cNvPicPr>
          <p:nvPr/>
        </p:nvPicPr>
        <p:blipFill>
          <a:blip r:embed="rId4"/>
          <a:stretch>
            <a:fillRect/>
          </a:stretch>
        </p:blipFill>
        <p:spPr>
          <a:xfrm>
            <a:off x="291640" y="1192945"/>
            <a:ext cx="491309" cy="757322"/>
          </a:xfrm>
          <a:prstGeom prst="rect">
            <a:avLst/>
          </a:prstGeom>
        </p:spPr>
      </p:pic>
      <p:pic>
        <p:nvPicPr>
          <p:cNvPr id="39" name="Picture 38"/>
          <p:cNvPicPr>
            <a:picLocks noChangeAspect="1"/>
          </p:cNvPicPr>
          <p:nvPr/>
        </p:nvPicPr>
        <p:blipFill>
          <a:blip r:embed="rId4"/>
          <a:stretch>
            <a:fillRect/>
          </a:stretch>
        </p:blipFill>
        <p:spPr>
          <a:xfrm>
            <a:off x="2619922" y="1203630"/>
            <a:ext cx="491309" cy="757322"/>
          </a:xfrm>
          <a:prstGeom prst="rect">
            <a:avLst/>
          </a:prstGeom>
        </p:spPr>
      </p:pic>
      <p:sp>
        <p:nvSpPr>
          <p:cNvPr id="3" name="TextBox 2"/>
          <p:cNvSpPr txBox="1"/>
          <p:nvPr/>
        </p:nvSpPr>
        <p:spPr>
          <a:xfrm>
            <a:off x="812718" y="3306003"/>
            <a:ext cx="184666" cy="369332"/>
          </a:xfrm>
          <a:prstGeom prst="rect">
            <a:avLst/>
          </a:prstGeom>
          <a:noFill/>
        </p:spPr>
        <p:txBody>
          <a:bodyPr wrap="none" rtlCol="0">
            <a:spAutoFit/>
          </a:bodyPr>
          <a:lstStyle/>
          <a:p>
            <a:endParaRPr lang="en-US" dirty="0">
              <a:solidFill>
                <a:srgbClr val="000000"/>
              </a:solidFill>
            </a:endParaRPr>
          </a:p>
        </p:txBody>
      </p:sp>
      <p:sp>
        <p:nvSpPr>
          <p:cNvPr id="33" name="Rounded Rectangle 32"/>
          <p:cNvSpPr/>
          <p:nvPr/>
        </p:nvSpPr>
        <p:spPr>
          <a:xfrm>
            <a:off x="947406" y="2835474"/>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4" name="Rounded Rectangle 33"/>
          <p:cNvSpPr/>
          <p:nvPr/>
        </p:nvSpPr>
        <p:spPr>
          <a:xfrm>
            <a:off x="2492120" y="2786786"/>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7" name="Rounded Rectangle 16"/>
          <p:cNvSpPr/>
          <p:nvPr/>
        </p:nvSpPr>
        <p:spPr>
          <a:xfrm>
            <a:off x="947406" y="3787190"/>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8" name="Rounded Rectangle 17"/>
          <p:cNvSpPr/>
          <p:nvPr/>
        </p:nvSpPr>
        <p:spPr>
          <a:xfrm>
            <a:off x="41592"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19" name="Rounded Rectangle 18"/>
          <p:cNvSpPr/>
          <p:nvPr/>
        </p:nvSpPr>
        <p:spPr>
          <a:xfrm>
            <a:off x="934955"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21" name="Rounded Rectangle 20"/>
          <p:cNvSpPr/>
          <p:nvPr/>
        </p:nvSpPr>
        <p:spPr>
          <a:xfrm>
            <a:off x="2492120" y="4681887"/>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22" name="Picture 2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5029123"/>
            <a:ext cx="352425" cy="63500"/>
          </a:xfrm>
          <a:prstGeom prst="rect">
            <a:avLst/>
          </a:prstGeom>
        </p:spPr>
      </p:pic>
      <p:sp>
        <p:nvSpPr>
          <p:cNvPr id="24" name="Rounded Rectangle 23"/>
          <p:cNvSpPr/>
          <p:nvPr/>
        </p:nvSpPr>
        <p:spPr>
          <a:xfrm>
            <a:off x="2528178" y="5942919"/>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46" name="Picture 45"/>
          <p:cNvPicPr>
            <a:picLocks noChangeAspect="1"/>
          </p:cNvPicPr>
          <p:nvPr/>
        </p:nvPicPr>
        <p:blipFill>
          <a:blip r:embed="rId4"/>
          <a:stretch>
            <a:fillRect/>
          </a:stretch>
        </p:blipFill>
        <p:spPr>
          <a:xfrm>
            <a:off x="766872" y="5854354"/>
            <a:ext cx="491309" cy="757322"/>
          </a:xfrm>
          <a:prstGeom prst="rect">
            <a:avLst/>
          </a:prstGeom>
        </p:spPr>
      </p:pic>
      <p:sp>
        <p:nvSpPr>
          <p:cNvPr id="47" name="Rounded Rectangle 46"/>
          <p:cNvSpPr/>
          <p:nvPr/>
        </p:nvSpPr>
        <p:spPr>
          <a:xfrm>
            <a:off x="1532323" y="5938647"/>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48" name="Rounded Rectangle 47"/>
          <p:cNvSpPr/>
          <p:nvPr/>
        </p:nvSpPr>
        <p:spPr>
          <a:xfrm>
            <a:off x="3431420" y="5949420"/>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60" name="Rectangle 59"/>
          <p:cNvSpPr/>
          <p:nvPr/>
        </p:nvSpPr>
        <p:spPr>
          <a:xfrm>
            <a:off x="501486" y="5529803"/>
            <a:ext cx="4016279" cy="1192496"/>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Light"/>
              <a:cs typeface="Helvetica Neue Light"/>
            </a:endParaRPr>
          </a:p>
        </p:txBody>
      </p:sp>
      <p:cxnSp>
        <p:nvCxnSpPr>
          <p:cNvPr id="4" name="Straight Arrow Connector 3"/>
          <p:cNvCxnSpPr/>
          <p:nvPr/>
        </p:nvCxnSpPr>
        <p:spPr>
          <a:xfrm>
            <a:off x="162319" y="1096085"/>
            <a:ext cx="3873875" cy="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532" y="816685"/>
            <a:ext cx="381000" cy="279400"/>
          </a:xfrm>
          <a:prstGeom prst="rect">
            <a:avLst/>
          </a:prstGeom>
        </p:spPr>
      </p:pic>
      <p:pic>
        <p:nvPicPr>
          <p:cNvPr id="73" name="Picture 7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9750" y="5602599"/>
            <a:ext cx="1143818" cy="261444"/>
          </a:xfrm>
          <a:prstGeom prst="rect">
            <a:avLst/>
          </a:prstGeom>
        </p:spPr>
      </p:pic>
      <p:pic>
        <p:nvPicPr>
          <p:cNvPr id="62" name="Picture 61"/>
          <p:cNvPicPr>
            <a:picLocks noChangeAspect="1"/>
          </p:cNvPicPr>
          <p:nvPr/>
        </p:nvPicPr>
        <p:blipFill>
          <a:blip r:embed="rId4"/>
          <a:stretch>
            <a:fillRect/>
          </a:stretch>
        </p:blipFill>
        <p:spPr>
          <a:xfrm>
            <a:off x="3424158" y="1242753"/>
            <a:ext cx="491309" cy="757322"/>
          </a:xfrm>
          <a:prstGeom prst="rect">
            <a:avLst/>
          </a:prstGeom>
        </p:spPr>
      </p:pic>
    </p:spTree>
    <p:extLst>
      <p:ext uri="{BB962C8B-B14F-4D97-AF65-F5344CB8AC3E}">
        <p14:creationId xmlns:p14="http://schemas.microsoft.com/office/powerpoint/2010/main" val="3855175328"/>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9125" y="-298664"/>
            <a:ext cx="7886700" cy="1325563"/>
          </a:xfrm>
        </p:spPr>
        <p:txBody>
          <a:bodyPr>
            <a:normAutofit/>
          </a:bodyPr>
          <a:lstStyle/>
          <a:p>
            <a:r>
              <a:rPr lang="en-US" sz="3600" dirty="0" smtClean="0">
                <a:latin typeface="Helvetica Neue Light"/>
                <a:cs typeface="Helvetica Neue Light"/>
              </a:rPr>
              <a:t>Converse: T=3</a:t>
            </a:r>
            <a:endParaRPr lang="en-US" sz="3600" dirty="0">
              <a:latin typeface="Helvetica Neue Light"/>
              <a:cs typeface="Helvetica Neue Light"/>
            </a:endParaRPr>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1728"/>
            <a:ext cx="9144000" cy="1531398"/>
          </a:xfrm>
          <a:prstGeom prst="rect">
            <a:avLst/>
          </a:prstGeom>
        </p:spPr>
      </p:pic>
    </p:spTree>
    <p:extLst>
      <p:ext uri="{BB962C8B-B14F-4D97-AF65-F5344CB8AC3E}">
        <p14:creationId xmlns:p14="http://schemas.microsoft.com/office/powerpoint/2010/main" val="4104733751"/>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823" y="2817720"/>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2" name="Rounded Rectangle 11"/>
          <p:cNvSpPr/>
          <p:nvPr/>
        </p:nvSpPr>
        <p:spPr>
          <a:xfrm>
            <a:off x="11823" y="3771763"/>
            <a:ext cx="771126" cy="59266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3" name="Rounded Rectangle 12"/>
          <p:cNvSpPr/>
          <p:nvPr/>
        </p:nvSpPr>
        <p:spPr>
          <a:xfrm>
            <a:off x="2492120" y="3743628"/>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3109506"/>
            <a:ext cx="352425" cy="63500"/>
          </a:xfrm>
          <a:prstGeom prst="rect">
            <a:avLst/>
          </a:prstGeom>
        </p:spPr>
      </p:pic>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4130111"/>
            <a:ext cx="352425" cy="63500"/>
          </a:xfrm>
          <a:prstGeom prst="rect">
            <a:avLst/>
          </a:prstGeom>
        </p:spPr>
      </p:pic>
      <p:pic>
        <p:nvPicPr>
          <p:cNvPr id="20" name="Picture 1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1627747"/>
            <a:ext cx="352425" cy="63500"/>
          </a:xfrm>
          <a:prstGeom prst="rect">
            <a:avLst/>
          </a:prstGeom>
        </p:spPr>
      </p:pic>
      <p:sp>
        <p:nvSpPr>
          <p:cNvPr id="29" name="Title 1"/>
          <p:cNvSpPr>
            <a:spLocks noGrp="1"/>
          </p:cNvSpPr>
          <p:nvPr>
            <p:ph type="title"/>
          </p:nvPr>
        </p:nvSpPr>
        <p:spPr>
          <a:xfrm>
            <a:off x="619125" y="-298664"/>
            <a:ext cx="7886700" cy="1325563"/>
          </a:xfrm>
        </p:spPr>
        <p:txBody>
          <a:bodyPr>
            <a:normAutofit/>
          </a:bodyPr>
          <a:lstStyle/>
          <a:p>
            <a:r>
              <a:rPr lang="en-US" sz="3600" dirty="0" smtClean="0">
                <a:latin typeface="Helvetica Neue Light"/>
                <a:cs typeface="Helvetica Neue Light"/>
              </a:rPr>
              <a:t>Converse: T=3</a:t>
            </a:r>
            <a:endParaRPr lang="en-US" sz="3600" dirty="0">
              <a:latin typeface="Helvetica Neue Light"/>
              <a:cs typeface="Helvetica Neue Light"/>
            </a:endParaRPr>
          </a:p>
        </p:txBody>
      </p:sp>
      <p:pic>
        <p:nvPicPr>
          <p:cNvPr id="31" name="Picture 30"/>
          <p:cNvPicPr>
            <a:picLocks noChangeAspect="1"/>
          </p:cNvPicPr>
          <p:nvPr/>
        </p:nvPicPr>
        <p:blipFill>
          <a:blip r:embed="rId4"/>
          <a:stretch>
            <a:fillRect/>
          </a:stretch>
        </p:blipFill>
        <p:spPr>
          <a:xfrm>
            <a:off x="1214772" y="1205485"/>
            <a:ext cx="491309" cy="757322"/>
          </a:xfrm>
          <a:prstGeom prst="rect">
            <a:avLst/>
          </a:prstGeom>
        </p:spPr>
      </p:pic>
      <p:pic>
        <p:nvPicPr>
          <p:cNvPr id="37" name="Picture 36"/>
          <p:cNvPicPr>
            <a:picLocks noChangeAspect="1"/>
          </p:cNvPicPr>
          <p:nvPr/>
        </p:nvPicPr>
        <p:blipFill>
          <a:blip r:embed="rId4"/>
          <a:stretch>
            <a:fillRect/>
          </a:stretch>
        </p:blipFill>
        <p:spPr>
          <a:xfrm>
            <a:off x="291640" y="1192945"/>
            <a:ext cx="491309" cy="757322"/>
          </a:xfrm>
          <a:prstGeom prst="rect">
            <a:avLst/>
          </a:prstGeom>
        </p:spPr>
      </p:pic>
      <p:pic>
        <p:nvPicPr>
          <p:cNvPr id="39" name="Picture 38"/>
          <p:cNvPicPr>
            <a:picLocks noChangeAspect="1"/>
          </p:cNvPicPr>
          <p:nvPr/>
        </p:nvPicPr>
        <p:blipFill>
          <a:blip r:embed="rId4"/>
          <a:stretch>
            <a:fillRect/>
          </a:stretch>
        </p:blipFill>
        <p:spPr>
          <a:xfrm>
            <a:off x="2619922" y="1203630"/>
            <a:ext cx="491309" cy="757322"/>
          </a:xfrm>
          <a:prstGeom prst="rect">
            <a:avLst/>
          </a:prstGeom>
        </p:spPr>
      </p:pic>
      <p:pic>
        <p:nvPicPr>
          <p:cNvPr id="40" name="Picture 39"/>
          <p:cNvPicPr>
            <a:picLocks noChangeAspect="1"/>
          </p:cNvPicPr>
          <p:nvPr/>
        </p:nvPicPr>
        <p:blipFill>
          <a:blip r:embed="rId4"/>
          <a:stretch>
            <a:fillRect/>
          </a:stretch>
        </p:blipFill>
        <p:spPr>
          <a:xfrm>
            <a:off x="3424158" y="1242753"/>
            <a:ext cx="491309" cy="757322"/>
          </a:xfrm>
          <a:prstGeom prst="rect">
            <a:avLst/>
          </a:prstGeom>
        </p:spPr>
      </p:pic>
      <p:sp>
        <p:nvSpPr>
          <p:cNvPr id="3" name="TextBox 2"/>
          <p:cNvSpPr txBox="1"/>
          <p:nvPr/>
        </p:nvSpPr>
        <p:spPr>
          <a:xfrm>
            <a:off x="812718" y="3306003"/>
            <a:ext cx="184666" cy="369332"/>
          </a:xfrm>
          <a:prstGeom prst="rect">
            <a:avLst/>
          </a:prstGeom>
          <a:noFill/>
        </p:spPr>
        <p:txBody>
          <a:bodyPr wrap="none" rtlCol="0">
            <a:spAutoFit/>
          </a:bodyPr>
          <a:lstStyle/>
          <a:p>
            <a:endParaRPr lang="en-US" dirty="0">
              <a:solidFill>
                <a:srgbClr val="000000"/>
              </a:solidFill>
            </a:endParaRPr>
          </a:p>
        </p:txBody>
      </p:sp>
      <p:sp>
        <p:nvSpPr>
          <p:cNvPr id="33" name="Rounded Rectangle 32"/>
          <p:cNvSpPr/>
          <p:nvPr/>
        </p:nvSpPr>
        <p:spPr>
          <a:xfrm>
            <a:off x="947406" y="2835474"/>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4" name="Rounded Rectangle 33"/>
          <p:cNvSpPr/>
          <p:nvPr/>
        </p:nvSpPr>
        <p:spPr>
          <a:xfrm>
            <a:off x="2492120" y="2786786"/>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5" name="Rounded Rectangle 34"/>
          <p:cNvSpPr/>
          <p:nvPr/>
        </p:nvSpPr>
        <p:spPr>
          <a:xfrm>
            <a:off x="3424158" y="2777309"/>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7" name="Rounded Rectangle 16"/>
          <p:cNvSpPr/>
          <p:nvPr/>
        </p:nvSpPr>
        <p:spPr>
          <a:xfrm>
            <a:off x="947406" y="3787190"/>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8" name="Rounded Rectangle 17"/>
          <p:cNvSpPr/>
          <p:nvPr/>
        </p:nvSpPr>
        <p:spPr>
          <a:xfrm>
            <a:off x="41592"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19" name="Rounded Rectangle 18"/>
          <p:cNvSpPr/>
          <p:nvPr/>
        </p:nvSpPr>
        <p:spPr>
          <a:xfrm>
            <a:off x="934955"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21" name="Rounded Rectangle 20"/>
          <p:cNvSpPr/>
          <p:nvPr/>
        </p:nvSpPr>
        <p:spPr>
          <a:xfrm>
            <a:off x="2492120" y="4681887"/>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22" name="Picture 2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5029123"/>
            <a:ext cx="352425" cy="63500"/>
          </a:xfrm>
          <a:prstGeom prst="rect">
            <a:avLst/>
          </a:prstGeom>
        </p:spPr>
      </p:pic>
      <p:sp>
        <p:nvSpPr>
          <p:cNvPr id="24" name="Rounded Rectangle 23"/>
          <p:cNvSpPr/>
          <p:nvPr/>
        </p:nvSpPr>
        <p:spPr>
          <a:xfrm>
            <a:off x="2528178" y="5942919"/>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25" name="Picture 24"/>
          <p:cNvPicPr>
            <a:picLocks noChangeAspect="1"/>
          </p:cNvPicPr>
          <p:nvPr/>
        </p:nvPicPr>
        <p:blipFill>
          <a:blip r:embed="rId4"/>
          <a:stretch>
            <a:fillRect/>
          </a:stretch>
        </p:blipFill>
        <p:spPr>
          <a:xfrm>
            <a:off x="5291694" y="5949420"/>
            <a:ext cx="491309" cy="757322"/>
          </a:xfrm>
          <a:prstGeom prst="rect">
            <a:avLst/>
          </a:prstGeom>
        </p:spPr>
      </p:pic>
      <p:sp>
        <p:nvSpPr>
          <p:cNvPr id="32" name="Rounded Rectangle 31"/>
          <p:cNvSpPr/>
          <p:nvPr/>
        </p:nvSpPr>
        <p:spPr>
          <a:xfrm>
            <a:off x="3455616" y="469543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36" name="Picture 3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30" y="3055825"/>
            <a:ext cx="352425" cy="63500"/>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17" y="1570820"/>
            <a:ext cx="352425" cy="63500"/>
          </a:xfrm>
          <a:prstGeom prst="rect">
            <a:avLst/>
          </a:prstGeom>
        </p:spPr>
      </p:pic>
      <p:pic>
        <p:nvPicPr>
          <p:cNvPr id="41" name="Picture 4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30" y="4927292"/>
            <a:ext cx="352425" cy="63500"/>
          </a:xfrm>
          <a:prstGeom prst="rect">
            <a:avLst/>
          </a:prstGeom>
        </p:spPr>
      </p:pic>
      <p:pic>
        <p:nvPicPr>
          <p:cNvPr id="42" name="Picture 41"/>
          <p:cNvPicPr>
            <a:picLocks noChangeAspect="1"/>
          </p:cNvPicPr>
          <p:nvPr/>
        </p:nvPicPr>
        <p:blipFill>
          <a:blip r:embed="rId4"/>
          <a:stretch>
            <a:fillRect/>
          </a:stretch>
        </p:blipFill>
        <p:spPr>
          <a:xfrm>
            <a:off x="4846608" y="1217937"/>
            <a:ext cx="491309" cy="757322"/>
          </a:xfrm>
          <a:prstGeom prst="rect">
            <a:avLst/>
          </a:prstGeom>
        </p:spPr>
      </p:pic>
      <p:sp>
        <p:nvSpPr>
          <p:cNvPr id="44" name="Rounded Rectangle 43"/>
          <p:cNvSpPr/>
          <p:nvPr/>
        </p:nvSpPr>
        <p:spPr>
          <a:xfrm>
            <a:off x="4796804" y="470797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46" name="Picture 45"/>
          <p:cNvPicPr>
            <a:picLocks noChangeAspect="1"/>
          </p:cNvPicPr>
          <p:nvPr/>
        </p:nvPicPr>
        <p:blipFill>
          <a:blip r:embed="rId4"/>
          <a:stretch>
            <a:fillRect/>
          </a:stretch>
        </p:blipFill>
        <p:spPr>
          <a:xfrm>
            <a:off x="766872" y="5854354"/>
            <a:ext cx="491309" cy="757322"/>
          </a:xfrm>
          <a:prstGeom prst="rect">
            <a:avLst/>
          </a:prstGeom>
        </p:spPr>
      </p:pic>
      <p:sp>
        <p:nvSpPr>
          <p:cNvPr id="47" name="Rounded Rectangle 46"/>
          <p:cNvSpPr/>
          <p:nvPr/>
        </p:nvSpPr>
        <p:spPr>
          <a:xfrm>
            <a:off x="1532323" y="5938647"/>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48" name="Rounded Rectangle 47"/>
          <p:cNvSpPr/>
          <p:nvPr/>
        </p:nvSpPr>
        <p:spPr>
          <a:xfrm>
            <a:off x="3431420" y="5949420"/>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50" name="Rounded Rectangle 49"/>
          <p:cNvSpPr/>
          <p:nvPr/>
        </p:nvSpPr>
        <p:spPr>
          <a:xfrm>
            <a:off x="4846608" y="2700235"/>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pic>
        <p:nvPicPr>
          <p:cNvPr id="54" name="Picture 53"/>
          <p:cNvPicPr>
            <a:picLocks noChangeAspect="1"/>
          </p:cNvPicPr>
          <p:nvPr/>
        </p:nvPicPr>
        <p:blipFill>
          <a:blip r:embed="rId4"/>
          <a:stretch>
            <a:fillRect/>
          </a:stretch>
        </p:blipFill>
        <p:spPr>
          <a:xfrm>
            <a:off x="5827537" y="1270324"/>
            <a:ext cx="491309" cy="757322"/>
          </a:xfrm>
          <a:prstGeom prst="rect">
            <a:avLst/>
          </a:prstGeom>
        </p:spPr>
      </p:pic>
      <p:sp>
        <p:nvSpPr>
          <p:cNvPr id="58" name="Rounded Rectangle 57"/>
          <p:cNvSpPr/>
          <p:nvPr/>
        </p:nvSpPr>
        <p:spPr>
          <a:xfrm>
            <a:off x="6163296" y="6042922"/>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59" name="Rounded Rectangle 58"/>
          <p:cNvSpPr/>
          <p:nvPr/>
        </p:nvSpPr>
        <p:spPr>
          <a:xfrm>
            <a:off x="7136099" y="6048209"/>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60" name="Rectangle 59"/>
          <p:cNvSpPr/>
          <p:nvPr/>
        </p:nvSpPr>
        <p:spPr>
          <a:xfrm>
            <a:off x="501486" y="5529803"/>
            <a:ext cx="4016279" cy="1192496"/>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Light"/>
              <a:cs typeface="Helvetica Neue Light"/>
            </a:endParaRPr>
          </a:p>
        </p:txBody>
      </p:sp>
      <p:sp>
        <p:nvSpPr>
          <p:cNvPr id="61" name="Rectangle 60"/>
          <p:cNvSpPr/>
          <p:nvPr/>
        </p:nvSpPr>
        <p:spPr>
          <a:xfrm>
            <a:off x="5082263" y="5647804"/>
            <a:ext cx="3068960" cy="1105428"/>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Light"/>
              <a:cs typeface="Helvetica Neue Light"/>
            </a:endParaRPr>
          </a:p>
        </p:txBody>
      </p:sp>
      <p:cxnSp>
        <p:nvCxnSpPr>
          <p:cNvPr id="4" name="Straight Arrow Connector 3"/>
          <p:cNvCxnSpPr/>
          <p:nvPr/>
        </p:nvCxnSpPr>
        <p:spPr>
          <a:xfrm>
            <a:off x="162319" y="1096085"/>
            <a:ext cx="3873875" cy="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532" y="816685"/>
            <a:ext cx="381000" cy="279400"/>
          </a:xfrm>
          <a:prstGeom prst="rect">
            <a:avLst/>
          </a:prstGeom>
        </p:spPr>
      </p:pic>
      <p:cxnSp>
        <p:nvCxnSpPr>
          <p:cNvPr id="66" name="Straight Arrow Connector 65"/>
          <p:cNvCxnSpPr/>
          <p:nvPr/>
        </p:nvCxnSpPr>
        <p:spPr>
          <a:xfrm flipV="1">
            <a:off x="148520" y="2091946"/>
            <a:ext cx="6170326" cy="219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3760" y="2126564"/>
            <a:ext cx="341546" cy="242387"/>
          </a:xfrm>
          <a:prstGeom prst="rect">
            <a:avLst/>
          </a:prstGeom>
        </p:spPr>
      </p:pic>
      <p:pic>
        <p:nvPicPr>
          <p:cNvPr id="71" name="Picture 7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9715" y="5712104"/>
            <a:ext cx="1092490" cy="247941"/>
          </a:xfrm>
          <a:prstGeom prst="rect">
            <a:avLst/>
          </a:prstGeom>
        </p:spPr>
      </p:pic>
      <p:pic>
        <p:nvPicPr>
          <p:cNvPr id="73" name="Picture 7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9750" y="5602599"/>
            <a:ext cx="1143818" cy="261444"/>
          </a:xfrm>
          <a:prstGeom prst="rect">
            <a:avLst/>
          </a:prstGeom>
        </p:spPr>
      </p:pic>
    </p:spTree>
    <p:extLst>
      <p:ext uri="{BB962C8B-B14F-4D97-AF65-F5344CB8AC3E}">
        <p14:creationId xmlns:p14="http://schemas.microsoft.com/office/powerpoint/2010/main" val="3725883521"/>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9125" y="-298664"/>
            <a:ext cx="7886700" cy="1325563"/>
          </a:xfrm>
        </p:spPr>
        <p:txBody>
          <a:bodyPr>
            <a:normAutofit/>
          </a:bodyPr>
          <a:lstStyle/>
          <a:p>
            <a:r>
              <a:rPr lang="en-US" sz="3600" dirty="0" smtClean="0">
                <a:latin typeface="Helvetica Neue Light"/>
                <a:cs typeface="Helvetica Neue Light"/>
              </a:rPr>
              <a:t>Converse: T=3</a:t>
            </a:r>
            <a:endParaRPr lang="en-US" sz="3600" dirty="0">
              <a:latin typeface="Helvetica Neue Light"/>
              <a:cs typeface="Helvetica Neue Light"/>
            </a:endParaRPr>
          </a:p>
        </p:txBody>
      </p:sp>
      <p:pic>
        <p:nvPicPr>
          <p:cNvPr id="8" name="Picture 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1728"/>
            <a:ext cx="9144000" cy="1531398"/>
          </a:xfrm>
          <a:prstGeom prst="rect">
            <a:avLst/>
          </a:prstGeom>
        </p:spPr>
      </p:pic>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17971"/>
            <a:ext cx="9144000" cy="2180663"/>
          </a:xfrm>
          <a:prstGeom prst="rect">
            <a:avLst/>
          </a:prstGeom>
        </p:spPr>
      </p:pic>
    </p:spTree>
    <p:extLst>
      <p:ext uri="{BB962C8B-B14F-4D97-AF65-F5344CB8AC3E}">
        <p14:creationId xmlns:p14="http://schemas.microsoft.com/office/powerpoint/2010/main" val="982515794"/>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823" y="2817720"/>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2" name="Rounded Rectangle 11"/>
          <p:cNvSpPr/>
          <p:nvPr/>
        </p:nvSpPr>
        <p:spPr>
          <a:xfrm>
            <a:off x="11823" y="3771763"/>
            <a:ext cx="771126" cy="59266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3" name="Rounded Rectangle 12"/>
          <p:cNvSpPr/>
          <p:nvPr/>
        </p:nvSpPr>
        <p:spPr>
          <a:xfrm>
            <a:off x="2492120" y="3743628"/>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3109506"/>
            <a:ext cx="352425" cy="63500"/>
          </a:xfrm>
          <a:prstGeom prst="rect">
            <a:avLst/>
          </a:prstGeom>
        </p:spPr>
      </p:pic>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4130111"/>
            <a:ext cx="352425" cy="63500"/>
          </a:xfrm>
          <a:prstGeom prst="rect">
            <a:avLst/>
          </a:prstGeom>
        </p:spPr>
      </p:pic>
      <p:pic>
        <p:nvPicPr>
          <p:cNvPr id="20" name="Picture 1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1627747"/>
            <a:ext cx="352425" cy="63500"/>
          </a:xfrm>
          <a:prstGeom prst="rect">
            <a:avLst/>
          </a:prstGeom>
        </p:spPr>
      </p:pic>
      <p:sp>
        <p:nvSpPr>
          <p:cNvPr id="29" name="Title 1"/>
          <p:cNvSpPr>
            <a:spLocks noGrp="1"/>
          </p:cNvSpPr>
          <p:nvPr>
            <p:ph type="title"/>
          </p:nvPr>
        </p:nvSpPr>
        <p:spPr>
          <a:xfrm>
            <a:off x="619125" y="-298664"/>
            <a:ext cx="7886700" cy="1325563"/>
          </a:xfrm>
        </p:spPr>
        <p:txBody>
          <a:bodyPr>
            <a:normAutofit/>
          </a:bodyPr>
          <a:lstStyle/>
          <a:p>
            <a:r>
              <a:rPr lang="en-US" sz="3600" dirty="0" smtClean="0">
                <a:latin typeface="Helvetica Neue Light"/>
                <a:cs typeface="Helvetica Neue Light"/>
              </a:rPr>
              <a:t>Converse: T=3</a:t>
            </a:r>
            <a:endParaRPr lang="en-US" sz="3600" dirty="0">
              <a:latin typeface="Helvetica Neue Light"/>
              <a:cs typeface="Helvetica Neue Light"/>
            </a:endParaRPr>
          </a:p>
        </p:txBody>
      </p:sp>
      <p:pic>
        <p:nvPicPr>
          <p:cNvPr id="31" name="Picture 30"/>
          <p:cNvPicPr>
            <a:picLocks noChangeAspect="1"/>
          </p:cNvPicPr>
          <p:nvPr/>
        </p:nvPicPr>
        <p:blipFill>
          <a:blip r:embed="rId4"/>
          <a:stretch>
            <a:fillRect/>
          </a:stretch>
        </p:blipFill>
        <p:spPr>
          <a:xfrm>
            <a:off x="1214772" y="1205485"/>
            <a:ext cx="491309" cy="757322"/>
          </a:xfrm>
          <a:prstGeom prst="rect">
            <a:avLst/>
          </a:prstGeom>
        </p:spPr>
      </p:pic>
      <p:pic>
        <p:nvPicPr>
          <p:cNvPr id="37" name="Picture 36"/>
          <p:cNvPicPr>
            <a:picLocks noChangeAspect="1"/>
          </p:cNvPicPr>
          <p:nvPr/>
        </p:nvPicPr>
        <p:blipFill>
          <a:blip r:embed="rId4"/>
          <a:stretch>
            <a:fillRect/>
          </a:stretch>
        </p:blipFill>
        <p:spPr>
          <a:xfrm>
            <a:off x="291640" y="1192945"/>
            <a:ext cx="491309" cy="757322"/>
          </a:xfrm>
          <a:prstGeom prst="rect">
            <a:avLst/>
          </a:prstGeom>
        </p:spPr>
      </p:pic>
      <p:pic>
        <p:nvPicPr>
          <p:cNvPr id="39" name="Picture 38"/>
          <p:cNvPicPr>
            <a:picLocks noChangeAspect="1"/>
          </p:cNvPicPr>
          <p:nvPr/>
        </p:nvPicPr>
        <p:blipFill>
          <a:blip r:embed="rId4"/>
          <a:stretch>
            <a:fillRect/>
          </a:stretch>
        </p:blipFill>
        <p:spPr>
          <a:xfrm>
            <a:off x="2619922" y="1203630"/>
            <a:ext cx="491309" cy="757322"/>
          </a:xfrm>
          <a:prstGeom prst="rect">
            <a:avLst/>
          </a:prstGeom>
        </p:spPr>
      </p:pic>
      <p:pic>
        <p:nvPicPr>
          <p:cNvPr id="40" name="Picture 39"/>
          <p:cNvPicPr>
            <a:picLocks noChangeAspect="1"/>
          </p:cNvPicPr>
          <p:nvPr/>
        </p:nvPicPr>
        <p:blipFill>
          <a:blip r:embed="rId4"/>
          <a:stretch>
            <a:fillRect/>
          </a:stretch>
        </p:blipFill>
        <p:spPr>
          <a:xfrm>
            <a:off x="3424158" y="1242753"/>
            <a:ext cx="491309" cy="757322"/>
          </a:xfrm>
          <a:prstGeom prst="rect">
            <a:avLst/>
          </a:prstGeom>
        </p:spPr>
      </p:pic>
      <p:sp>
        <p:nvSpPr>
          <p:cNvPr id="3" name="TextBox 2"/>
          <p:cNvSpPr txBox="1"/>
          <p:nvPr/>
        </p:nvSpPr>
        <p:spPr>
          <a:xfrm>
            <a:off x="812718" y="3306003"/>
            <a:ext cx="184666" cy="369332"/>
          </a:xfrm>
          <a:prstGeom prst="rect">
            <a:avLst/>
          </a:prstGeom>
          <a:noFill/>
        </p:spPr>
        <p:txBody>
          <a:bodyPr wrap="none" rtlCol="0">
            <a:spAutoFit/>
          </a:bodyPr>
          <a:lstStyle/>
          <a:p>
            <a:endParaRPr lang="en-US" dirty="0">
              <a:solidFill>
                <a:srgbClr val="000000"/>
              </a:solidFill>
            </a:endParaRPr>
          </a:p>
        </p:txBody>
      </p:sp>
      <p:sp>
        <p:nvSpPr>
          <p:cNvPr id="33" name="Rounded Rectangle 32"/>
          <p:cNvSpPr/>
          <p:nvPr/>
        </p:nvSpPr>
        <p:spPr>
          <a:xfrm>
            <a:off x="947406" y="2835474"/>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4" name="Rounded Rectangle 33"/>
          <p:cNvSpPr/>
          <p:nvPr/>
        </p:nvSpPr>
        <p:spPr>
          <a:xfrm>
            <a:off x="2492120" y="2786786"/>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5" name="Rounded Rectangle 34"/>
          <p:cNvSpPr/>
          <p:nvPr/>
        </p:nvSpPr>
        <p:spPr>
          <a:xfrm>
            <a:off x="3424158" y="2777309"/>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7" name="Rounded Rectangle 16"/>
          <p:cNvSpPr/>
          <p:nvPr/>
        </p:nvSpPr>
        <p:spPr>
          <a:xfrm>
            <a:off x="947406" y="3787190"/>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8" name="Rounded Rectangle 17"/>
          <p:cNvSpPr/>
          <p:nvPr/>
        </p:nvSpPr>
        <p:spPr>
          <a:xfrm>
            <a:off x="41592"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19" name="Rounded Rectangle 18"/>
          <p:cNvSpPr/>
          <p:nvPr/>
        </p:nvSpPr>
        <p:spPr>
          <a:xfrm>
            <a:off x="934955"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21" name="Rounded Rectangle 20"/>
          <p:cNvSpPr/>
          <p:nvPr/>
        </p:nvSpPr>
        <p:spPr>
          <a:xfrm>
            <a:off x="2492120" y="4681887"/>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22" name="Picture 2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5029123"/>
            <a:ext cx="352425" cy="63500"/>
          </a:xfrm>
          <a:prstGeom prst="rect">
            <a:avLst/>
          </a:prstGeom>
        </p:spPr>
      </p:pic>
      <p:sp>
        <p:nvSpPr>
          <p:cNvPr id="24" name="Rounded Rectangle 23"/>
          <p:cNvSpPr/>
          <p:nvPr/>
        </p:nvSpPr>
        <p:spPr>
          <a:xfrm>
            <a:off x="2528178" y="5942919"/>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25" name="Picture 24"/>
          <p:cNvPicPr>
            <a:picLocks noChangeAspect="1"/>
          </p:cNvPicPr>
          <p:nvPr/>
        </p:nvPicPr>
        <p:blipFill>
          <a:blip r:embed="rId4"/>
          <a:stretch>
            <a:fillRect/>
          </a:stretch>
        </p:blipFill>
        <p:spPr>
          <a:xfrm>
            <a:off x="5291694" y="5949420"/>
            <a:ext cx="491309" cy="757322"/>
          </a:xfrm>
          <a:prstGeom prst="rect">
            <a:avLst/>
          </a:prstGeom>
        </p:spPr>
      </p:pic>
      <p:sp>
        <p:nvSpPr>
          <p:cNvPr id="32" name="Rounded Rectangle 31"/>
          <p:cNvSpPr/>
          <p:nvPr/>
        </p:nvSpPr>
        <p:spPr>
          <a:xfrm>
            <a:off x="3455616" y="469543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36" name="Picture 3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30" y="3055825"/>
            <a:ext cx="352425" cy="63500"/>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17" y="1570820"/>
            <a:ext cx="352425" cy="63500"/>
          </a:xfrm>
          <a:prstGeom prst="rect">
            <a:avLst/>
          </a:prstGeom>
        </p:spPr>
      </p:pic>
      <p:pic>
        <p:nvPicPr>
          <p:cNvPr id="41" name="Picture 4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30" y="4927292"/>
            <a:ext cx="352425" cy="63500"/>
          </a:xfrm>
          <a:prstGeom prst="rect">
            <a:avLst/>
          </a:prstGeom>
        </p:spPr>
      </p:pic>
      <p:pic>
        <p:nvPicPr>
          <p:cNvPr id="42" name="Picture 41"/>
          <p:cNvPicPr>
            <a:picLocks noChangeAspect="1"/>
          </p:cNvPicPr>
          <p:nvPr/>
        </p:nvPicPr>
        <p:blipFill>
          <a:blip r:embed="rId4"/>
          <a:stretch>
            <a:fillRect/>
          </a:stretch>
        </p:blipFill>
        <p:spPr>
          <a:xfrm>
            <a:off x="4846608" y="1217937"/>
            <a:ext cx="491309" cy="757322"/>
          </a:xfrm>
          <a:prstGeom prst="rect">
            <a:avLst/>
          </a:prstGeom>
        </p:spPr>
      </p:pic>
      <p:sp>
        <p:nvSpPr>
          <p:cNvPr id="44" name="Rounded Rectangle 43"/>
          <p:cNvSpPr/>
          <p:nvPr/>
        </p:nvSpPr>
        <p:spPr>
          <a:xfrm>
            <a:off x="4796804" y="470797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46" name="Picture 45"/>
          <p:cNvPicPr>
            <a:picLocks noChangeAspect="1"/>
          </p:cNvPicPr>
          <p:nvPr/>
        </p:nvPicPr>
        <p:blipFill>
          <a:blip r:embed="rId4"/>
          <a:stretch>
            <a:fillRect/>
          </a:stretch>
        </p:blipFill>
        <p:spPr>
          <a:xfrm>
            <a:off x="766872" y="5854354"/>
            <a:ext cx="491309" cy="757322"/>
          </a:xfrm>
          <a:prstGeom prst="rect">
            <a:avLst/>
          </a:prstGeom>
        </p:spPr>
      </p:pic>
      <p:sp>
        <p:nvSpPr>
          <p:cNvPr id="47" name="Rounded Rectangle 46"/>
          <p:cNvSpPr/>
          <p:nvPr/>
        </p:nvSpPr>
        <p:spPr>
          <a:xfrm>
            <a:off x="1532323" y="5938647"/>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48" name="Rounded Rectangle 47"/>
          <p:cNvSpPr/>
          <p:nvPr/>
        </p:nvSpPr>
        <p:spPr>
          <a:xfrm>
            <a:off x="3431420" y="5949420"/>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50" name="Rounded Rectangle 49"/>
          <p:cNvSpPr/>
          <p:nvPr/>
        </p:nvSpPr>
        <p:spPr>
          <a:xfrm>
            <a:off x="4846608" y="2700235"/>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pic>
        <p:nvPicPr>
          <p:cNvPr id="54" name="Picture 53"/>
          <p:cNvPicPr>
            <a:picLocks noChangeAspect="1"/>
          </p:cNvPicPr>
          <p:nvPr/>
        </p:nvPicPr>
        <p:blipFill>
          <a:blip r:embed="rId4"/>
          <a:stretch>
            <a:fillRect/>
          </a:stretch>
        </p:blipFill>
        <p:spPr>
          <a:xfrm>
            <a:off x="5827537" y="1270324"/>
            <a:ext cx="491309" cy="757322"/>
          </a:xfrm>
          <a:prstGeom prst="rect">
            <a:avLst/>
          </a:prstGeom>
        </p:spPr>
      </p:pic>
      <p:sp>
        <p:nvSpPr>
          <p:cNvPr id="58" name="Rounded Rectangle 57"/>
          <p:cNvSpPr/>
          <p:nvPr/>
        </p:nvSpPr>
        <p:spPr>
          <a:xfrm>
            <a:off x="6163296" y="6042922"/>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59" name="Rounded Rectangle 58"/>
          <p:cNvSpPr/>
          <p:nvPr/>
        </p:nvSpPr>
        <p:spPr>
          <a:xfrm>
            <a:off x="7136099" y="6048209"/>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60" name="Rectangle 59"/>
          <p:cNvSpPr/>
          <p:nvPr/>
        </p:nvSpPr>
        <p:spPr>
          <a:xfrm>
            <a:off x="501486" y="5529803"/>
            <a:ext cx="4016279" cy="1192496"/>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Light"/>
              <a:cs typeface="Helvetica Neue Light"/>
            </a:endParaRPr>
          </a:p>
        </p:txBody>
      </p:sp>
      <p:sp>
        <p:nvSpPr>
          <p:cNvPr id="61" name="Rectangle 60"/>
          <p:cNvSpPr/>
          <p:nvPr/>
        </p:nvSpPr>
        <p:spPr>
          <a:xfrm>
            <a:off x="5082263" y="5647804"/>
            <a:ext cx="3068960" cy="1105428"/>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Light"/>
              <a:cs typeface="Helvetica Neue Light"/>
            </a:endParaRPr>
          </a:p>
        </p:txBody>
      </p:sp>
      <p:cxnSp>
        <p:nvCxnSpPr>
          <p:cNvPr id="4" name="Straight Arrow Connector 3"/>
          <p:cNvCxnSpPr/>
          <p:nvPr/>
        </p:nvCxnSpPr>
        <p:spPr>
          <a:xfrm>
            <a:off x="162319" y="1096085"/>
            <a:ext cx="3873875" cy="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532" y="816685"/>
            <a:ext cx="381000" cy="279400"/>
          </a:xfrm>
          <a:prstGeom prst="rect">
            <a:avLst/>
          </a:prstGeom>
        </p:spPr>
      </p:pic>
      <p:cxnSp>
        <p:nvCxnSpPr>
          <p:cNvPr id="66" name="Straight Arrow Connector 65"/>
          <p:cNvCxnSpPr/>
          <p:nvPr/>
        </p:nvCxnSpPr>
        <p:spPr>
          <a:xfrm flipV="1">
            <a:off x="148520" y="2091946"/>
            <a:ext cx="6170326" cy="219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3760" y="2126564"/>
            <a:ext cx="341546" cy="242387"/>
          </a:xfrm>
          <a:prstGeom prst="rect">
            <a:avLst/>
          </a:prstGeom>
        </p:spPr>
      </p:pic>
      <p:pic>
        <p:nvPicPr>
          <p:cNvPr id="71" name="Picture 70"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9715" y="5712104"/>
            <a:ext cx="1092490" cy="247941"/>
          </a:xfrm>
          <a:prstGeom prst="rect">
            <a:avLst/>
          </a:prstGeom>
        </p:spPr>
      </p:pic>
      <p:pic>
        <p:nvPicPr>
          <p:cNvPr id="73" name="Picture 7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9750" y="5602599"/>
            <a:ext cx="1143818" cy="261444"/>
          </a:xfrm>
          <a:prstGeom prst="rect">
            <a:avLst/>
          </a:prstGeom>
        </p:spPr>
      </p:pic>
    </p:spTree>
    <p:extLst>
      <p:ext uri="{BB962C8B-B14F-4D97-AF65-F5344CB8AC3E}">
        <p14:creationId xmlns:p14="http://schemas.microsoft.com/office/powerpoint/2010/main" val="9729947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21</a:t>
            </a:fld>
            <a:endParaRPr lang="en-US"/>
          </a:p>
        </p:txBody>
      </p:sp>
      <p:sp>
        <p:nvSpPr>
          <p:cNvPr id="3" name="Rectangle 2"/>
          <p:cNvSpPr/>
          <p:nvPr/>
        </p:nvSpPr>
        <p:spPr>
          <a:xfrm>
            <a:off x="201972" y="3722535"/>
            <a:ext cx="8850340" cy="2862322"/>
          </a:xfrm>
          <a:prstGeom prst="rect">
            <a:avLst/>
          </a:prstGeom>
        </p:spPr>
        <p:txBody>
          <a:bodyPr wrap="square">
            <a:spAutoFit/>
          </a:bodyPr>
          <a:lstStyle/>
          <a:p>
            <a:pPr marL="342900" indent="-342900">
              <a:buFont typeface="Arial"/>
              <a:buChar char="•"/>
            </a:pPr>
            <a:r>
              <a:rPr lang="en-US" sz="2000" dirty="0" smtClean="0">
                <a:latin typeface="Helvetica Neue Light"/>
                <a:cs typeface="Helvetica Neue Light"/>
              </a:rPr>
              <a:t>Classical problem in distributed computing</a:t>
            </a: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Goal: Implement a read-write memory over a distributed system</a:t>
            </a: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Supports two operations: </a:t>
            </a:r>
          </a:p>
          <a:p>
            <a:pPr lvl="1"/>
            <a:r>
              <a:rPr lang="en-US" sz="2000" dirty="0" smtClean="0">
                <a:latin typeface="Helvetica Neue Light"/>
                <a:cs typeface="Helvetica Neue Light"/>
              </a:rPr>
              <a:t>Read ( </a:t>
            </a:r>
            <a:r>
              <a:rPr lang="en-US" sz="2000" i="1" dirty="0" err="1" smtClean="0">
                <a:latin typeface="Helvetica Neue Light"/>
                <a:cs typeface="Helvetica Neue Light"/>
              </a:rPr>
              <a:t>variablename</a:t>
            </a:r>
            <a:r>
              <a:rPr lang="en-US" sz="2000" dirty="0" smtClean="0">
                <a:latin typeface="Helvetica Neue Light"/>
                <a:cs typeface="Helvetica Neue Light"/>
              </a:rPr>
              <a:t> )  			% also called “get” operation</a:t>
            </a:r>
          </a:p>
          <a:p>
            <a:pPr lvl="1"/>
            <a:r>
              <a:rPr lang="en-US" sz="2000" dirty="0" smtClean="0">
                <a:latin typeface="Helvetica Neue Light"/>
                <a:cs typeface="Helvetica Neue Light"/>
              </a:rPr>
              <a:t>Write ( </a:t>
            </a:r>
            <a:r>
              <a:rPr lang="en-US" sz="2000" i="1" dirty="0" err="1" smtClean="0">
                <a:latin typeface="Helvetica Neue Light"/>
                <a:cs typeface="Helvetica Neue Light"/>
              </a:rPr>
              <a:t>variablename</a:t>
            </a:r>
            <a:r>
              <a:rPr lang="en-US" sz="2000" dirty="0" smtClean="0">
                <a:latin typeface="Helvetica Neue Light"/>
                <a:cs typeface="Helvetica Neue Light"/>
              </a:rPr>
              <a:t>, value ) 		% also called a “put” operation</a:t>
            </a:r>
          </a:p>
          <a:p>
            <a:pPr lvl="1"/>
            <a:endParaRPr lang="en-US" sz="2000" dirty="0" smtClean="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For simplicity, we focus on a single variable and omit </a:t>
            </a:r>
            <a:r>
              <a:rPr lang="en-US" sz="2000" i="1" dirty="0" err="1" smtClean="0">
                <a:solidFill>
                  <a:srgbClr val="FFFFFF"/>
                </a:solidFill>
                <a:latin typeface="Helvetica Neue Light"/>
                <a:cs typeface="Helvetica Neue Light"/>
              </a:rPr>
              <a:t>variablename</a:t>
            </a:r>
            <a:r>
              <a:rPr lang="en-US" sz="2000" dirty="0" smtClean="0">
                <a:solidFill>
                  <a:srgbClr val="FFFFFF"/>
                </a:solidFill>
                <a:latin typeface="Helvetica Neue Light"/>
                <a:cs typeface="Helvetica Neue Light"/>
              </a:rPr>
              <a:t>.</a:t>
            </a:r>
          </a:p>
        </p:txBody>
      </p:sp>
      <p:sp>
        <p:nvSpPr>
          <p:cNvPr id="18" name="TextBox 17"/>
          <p:cNvSpPr txBox="1"/>
          <p:nvPr/>
        </p:nvSpPr>
        <p:spPr>
          <a:xfrm>
            <a:off x="1902914" y="0"/>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19" name="TextBox 18"/>
          <p:cNvSpPr txBox="1"/>
          <p:nvPr/>
        </p:nvSpPr>
        <p:spPr>
          <a:xfrm>
            <a:off x="2623648" y="47020"/>
            <a:ext cx="4248600" cy="523220"/>
          </a:xfrm>
          <a:prstGeom prst="rect">
            <a:avLst/>
          </a:prstGeom>
          <a:noFill/>
        </p:spPr>
        <p:txBody>
          <a:bodyPr wrap="none" rtlCol="0">
            <a:spAutoFit/>
          </a:bodyPr>
          <a:lstStyle/>
          <a:p>
            <a:r>
              <a:rPr lang="en-US" sz="2800" dirty="0" smtClean="0">
                <a:latin typeface="Helvetica Neue Light"/>
                <a:cs typeface="Helvetica Neue Light"/>
              </a:rPr>
              <a:t>Shared memory emulation</a:t>
            </a:r>
            <a:endParaRPr lang="en-US" sz="2800" dirty="0">
              <a:latin typeface="Helvetica Neue Light"/>
              <a:cs typeface="Helvetica Neue Light"/>
            </a:endParaRPr>
          </a:p>
        </p:txBody>
      </p:sp>
      <p:pic>
        <p:nvPicPr>
          <p:cNvPr id="20" name="Picture 1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312" y="599908"/>
            <a:ext cx="2061213" cy="1139093"/>
          </a:xfrm>
          <a:prstGeom prst="rect">
            <a:avLst/>
          </a:prstGeom>
        </p:spPr>
      </p:pic>
      <p:grpSp>
        <p:nvGrpSpPr>
          <p:cNvPr id="21" name="Group 20"/>
          <p:cNvGrpSpPr/>
          <p:nvPr/>
        </p:nvGrpSpPr>
        <p:grpSpPr>
          <a:xfrm>
            <a:off x="926950" y="1636413"/>
            <a:ext cx="2857574" cy="1007803"/>
            <a:chOff x="1881355" y="1771783"/>
            <a:chExt cx="3622107" cy="1285965"/>
          </a:xfrm>
        </p:grpSpPr>
        <p:pic>
          <p:nvPicPr>
            <p:cNvPr id="22" name="Picture 21"/>
            <p:cNvPicPr>
              <a:picLocks noChangeAspect="1"/>
            </p:cNvPicPr>
            <p:nvPr/>
          </p:nvPicPr>
          <p:blipFill>
            <a:blip r:embed="rId4"/>
            <a:stretch>
              <a:fillRect/>
            </a:stretch>
          </p:blipFill>
          <p:spPr>
            <a:xfrm>
              <a:off x="1881355" y="2157535"/>
              <a:ext cx="557989" cy="557989"/>
            </a:xfrm>
            <a:prstGeom prst="rect">
              <a:avLst/>
            </a:prstGeom>
          </p:spPr>
        </p:pic>
        <p:pic>
          <p:nvPicPr>
            <p:cNvPr id="23" name="Picture 22"/>
            <p:cNvPicPr>
              <a:picLocks noChangeAspect="1"/>
            </p:cNvPicPr>
            <p:nvPr/>
          </p:nvPicPr>
          <p:blipFill>
            <a:blip r:embed="rId5"/>
            <a:stretch>
              <a:fillRect/>
            </a:stretch>
          </p:blipFill>
          <p:spPr>
            <a:xfrm>
              <a:off x="3122423" y="2436530"/>
              <a:ext cx="435392" cy="435392"/>
            </a:xfrm>
            <a:prstGeom prst="rect">
              <a:avLst/>
            </a:prstGeom>
          </p:spPr>
        </p:pic>
        <p:pic>
          <p:nvPicPr>
            <p:cNvPr id="24" name="Picture 23"/>
            <p:cNvPicPr>
              <a:picLocks noChangeAspect="1"/>
            </p:cNvPicPr>
            <p:nvPr/>
          </p:nvPicPr>
          <p:blipFill>
            <a:blip r:embed="rId6"/>
            <a:stretch>
              <a:fillRect/>
            </a:stretch>
          </p:blipFill>
          <p:spPr>
            <a:xfrm>
              <a:off x="4819013" y="1982048"/>
              <a:ext cx="684449" cy="684449"/>
            </a:xfrm>
            <a:prstGeom prst="rect">
              <a:avLst/>
            </a:prstGeom>
          </p:spPr>
        </p:pic>
        <p:pic>
          <p:nvPicPr>
            <p:cNvPr id="25" name="Picture 24"/>
            <p:cNvPicPr>
              <a:picLocks noChangeAspect="1"/>
            </p:cNvPicPr>
            <p:nvPr/>
          </p:nvPicPr>
          <p:blipFill>
            <a:blip r:embed="rId7"/>
            <a:stretch>
              <a:fillRect/>
            </a:stretch>
          </p:blipFill>
          <p:spPr>
            <a:xfrm>
              <a:off x="3486169" y="2373299"/>
              <a:ext cx="684449" cy="684449"/>
            </a:xfrm>
            <a:prstGeom prst="rect">
              <a:avLst/>
            </a:prstGeom>
          </p:spPr>
        </p:pic>
        <p:sp>
          <p:nvSpPr>
            <p:cNvPr id="26" name="Up-Down Arrow 25"/>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Down Arrow 26"/>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Up Arrow 27"/>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Up Arrow 28"/>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1668956" y="945445"/>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nvGrpSpPr>
          <p:cNvPr id="31" name="Group 30"/>
          <p:cNvGrpSpPr/>
          <p:nvPr/>
        </p:nvGrpSpPr>
        <p:grpSpPr>
          <a:xfrm>
            <a:off x="5280412" y="1474179"/>
            <a:ext cx="2857574" cy="1007803"/>
            <a:chOff x="1881355" y="1771783"/>
            <a:chExt cx="3622107" cy="1285965"/>
          </a:xfrm>
        </p:grpSpPr>
        <p:pic>
          <p:nvPicPr>
            <p:cNvPr id="32" name="Picture 31"/>
            <p:cNvPicPr>
              <a:picLocks noChangeAspect="1"/>
            </p:cNvPicPr>
            <p:nvPr/>
          </p:nvPicPr>
          <p:blipFill>
            <a:blip r:embed="rId4"/>
            <a:stretch>
              <a:fillRect/>
            </a:stretch>
          </p:blipFill>
          <p:spPr>
            <a:xfrm>
              <a:off x="1881355" y="2157535"/>
              <a:ext cx="557989" cy="557989"/>
            </a:xfrm>
            <a:prstGeom prst="rect">
              <a:avLst/>
            </a:prstGeom>
          </p:spPr>
        </p:pic>
        <p:pic>
          <p:nvPicPr>
            <p:cNvPr id="33" name="Picture 32"/>
            <p:cNvPicPr>
              <a:picLocks noChangeAspect="1"/>
            </p:cNvPicPr>
            <p:nvPr/>
          </p:nvPicPr>
          <p:blipFill>
            <a:blip r:embed="rId5"/>
            <a:stretch>
              <a:fillRect/>
            </a:stretch>
          </p:blipFill>
          <p:spPr>
            <a:xfrm>
              <a:off x="3122423" y="2436530"/>
              <a:ext cx="435392" cy="435392"/>
            </a:xfrm>
            <a:prstGeom prst="rect">
              <a:avLst/>
            </a:prstGeom>
          </p:spPr>
        </p:pic>
        <p:pic>
          <p:nvPicPr>
            <p:cNvPr id="34" name="Picture 33"/>
            <p:cNvPicPr>
              <a:picLocks noChangeAspect="1"/>
            </p:cNvPicPr>
            <p:nvPr/>
          </p:nvPicPr>
          <p:blipFill>
            <a:blip r:embed="rId6"/>
            <a:stretch>
              <a:fillRect/>
            </a:stretch>
          </p:blipFill>
          <p:spPr>
            <a:xfrm>
              <a:off x="4819013" y="1982048"/>
              <a:ext cx="684449" cy="684449"/>
            </a:xfrm>
            <a:prstGeom prst="rect">
              <a:avLst/>
            </a:prstGeom>
          </p:spPr>
        </p:pic>
        <p:pic>
          <p:nvPicPr>
            <p:cNvPr id="35" name="Picture 34"/>
            <p:cNvPicPr>
              <a:picLocks noChangeAspect="1"/>
            </p:cNvPicPr>
            <p:nvPr/>
          </p:nvPicPr>
          <p:blipFill>
            <a:blip r:embed="rId7"/>
            <a:stretch>
              <a:fillRect/>
            </a:stretch>
          </p:blipFill>
          <p:spPr>
            <a:xfrm>
              <a:off x="3486169" y="2373299"/>
              <a:ext cx="684449" cy="684449"/>
            </a:xfrm>
            <a:prstGeom prst="rect">
              <a:avLst/>
            </a:prstGeom>
          </p:spPr>
        </p:pic>
        <p:sp>
          <p:nvSpPr>
            <p:cNvPr id="36" name="Up-Down Arrow 35"/>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Up-Down Arrow 36"/>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eft-Up Arrow 37"/>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Up Arrow 38"/>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a:off x="5552221" y="945445"/>
            <a:ext cx="2153560" cy="5287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619490" y="1019665"/>
            <a:ext cx="2159566" cy="369332"/>
          </a:xfrm>
          <a:prstGeom prst="rect">
            <a:avLst/>
          </a:prstGeom>
          <a:noFill/>
        </p:spPr>
        <p:txBody>
          <a:bodyPr wrap="none" rtlCol="0">
            <a:spAutoFit/>
          </a:bodyPr>
          <a:lstStyle/>
          <a:p>
            <a:r>
              <a:rPr lang="en-US" dirty="0" smtClean="0">
                <a:latin typeface="Helvetica Neue Light"/>
                <a:cs typeface="Helvetica Neue Light"/>
              </a:rPr>
              <a:t>Read-write memory</a:t>
            </a:r>
            <a:endParaRPr lang="en-US" dirty="0">
              <a:latin typeface="Helvetica Neue Light"/>
              <a:cs typeface="Helvetica Neue Light"/>
            </a:endParaRPr>
          </a:p>
        </p:txBody>
      </p:sp>
      <p:sp>
        <p:nvSpPr>
          <p:cNvPr id="42" name="Right Arrow 41"/>
          <p:cNvSpPr/>
          <p:nvPr/>
        </p:nvSpPr>
        <p:spPr>
          <a:xfrm>
            <a:off x="4044827" y="1137262"/>
            <a:ext cx="814487" cy="454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509655"/>
      </p:ext>
    </p:extLst>
  </p:cSld>
  <p:clrMapOvr>
    <a:masterClrMapping/>
  </p:clrMapOvr>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823" y="2817720"/>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2" name="Rounded Rectangle 11"/>
          <p:cNvSpPr/>
          <p:nvPr/>
        </p:nvSpPr>
        <p:spPr>
          <a:xfrm>
            <a:off x="11823" y="3771763"/>
            <a:ext cx="771126" cy="59266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3" name="Rounded Rectangle 12"/>
          <p:cNvSpPr/>
          <p:nvPr/>
        </p:nvSpPr>
        <p:spPr>
          <a:xfrm>
            <a:off x="2492120" y="3743628"/>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3109506"/>
            <a:ext cx="352425" cy="63500"/>
          </a:xfrm>
          <a:prstGeom prst="rect">
            <a:avLst/>
          </a:prstGeom>
        </p:spPr>
      </p:pic>
      <p:pic>
        <p:nvPicPr>
          <p:cNvPr id="15" name="Picture 1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4130111"/>
            <a:ext cx="352425" cy="63500"/>
          </a:xfrm>
          <a:prstGeom prst="rect">
            <a:avLst/>
          </a:prstGeom>
        </p:spPr>
      </p:pic>
      <p:pic>
        <p:nvPicPr>
          <p:cNvPr id="20" name="Picture 1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1627747"/>
            <a:ext cx="352425" cy="63500"/>
          </a:xfrm>
          <a:prstGeom prst="rect">
            <a:avLst/>
          </a:prstGeom>
        </p:spPr>
      </p:pic>
      <p:pic>
        <p:nvPicPr>
          <p:cNvPr id="31" name="Picture 30"/>
          <p:cNvPicPr>
            <a:picLocks noChangeAspect="1"/>
          </p:cNvPicPr>
          <p:nvPr/>
        </p:nvPicPr>
        <p:blipFill>
          <a:blip r:embed="rId4"/>
          <a:stretch>
            <a:fillRect/>
          </a:stretch>
        </p:blipFill>
        <p:spPr>
          <a:xfrm>
            <a:off x="1214772" y="1205485"/>
            <a:ext cx="491309" cy="757322"/>
          </a:xfrm>
          <a:prstGeom prst="rect">
            <a:avLst/>
          </a:prstGeom>
        </p:spPr>
      </p:pic>
      <p:pic>
        <p:nvPicPr>
          <p:cNvPr id="37" name="Picture 36"/>
          <p:cNvPicPr>
            <a:picLocks noChangeAspect="1"/>
          </p:cNvPicPr>
          <p:nvPr/>
        </p:nvPicPr>
        <p:blipFill>
          <a:blip r:embed="rId4"/>
          <a:stretch>
            <a:fillRect/>
          </a:stretch>
        </p:blipFill>
        <p:spPr>
          <a:xfrm>
            <a:off x="291640" y="1192945"/>
            <a:ext cx="491309" cy="757322"/>
          </a:xfrm>
          <a:prstGeom prst="rect">
            <a:avLst/>
          </a:prstGeom>
        </p:spPr>
      </p:pic>
      <p:pic>
        <p:nvPicPr>
          <p:cNvPr id="39" name="Picture 38"/>
          <p:cNvPicPr>
            <a:picLocks noChangeAspect="1"/>
          </p:cNvPicPr>
          <p:nvPr/>
        </p:nvPicPr>
        <p:blipFill>
          <a:blip r:embed="rId4"/>
          <a:stretch>
            <a:fillRect/>
          </a:stretch>
        </p:blipFill>
        <p:spPr>
          <a:xfrm>
            <a:off x="2619922" y="1203630"/>
            <a:ext cx="491309" cy="757322"/>
          </a:xfrm>
          <a:prstGeom prst="rect">
            <a:avLst/>
          </a:prstGeom>
        </p:spPr>
      </p:pic>
      <p:pic>
        <p:nvPicPr>
          <p:cNvPr id="40" name="Picture 39"/>
          <p:cNvPicPr>
            <a:picLocks noChangeAspect="1"/>
          </p:cNvPicPr>
          <p:nvPr/>
        </p:nvPicPr>
        <p:blipFill>
          <a:blip r:embed="rId4"/>
          <a:stretch>
            <a:fillRect/>
          </a:stretch>
        </p:blipFill>
        <p:spPr>
          <a:xfrm>
            <a:off x="3424158" y="1242753"/>
            <a:ext cx="491309" cy="757322"/>
          </a:xfrm>
          <a:prstGeom prst="rect">
            <a:avLst/>
          </a:prstGeom>
        </p:spPr>
      </p:pic>
      <p:sp>
        <p:nvSpPr>
          <p:cNvPr id="3" name="TextBox 2"/>
          <p:cNvSpPr txBox="1"/>
          <p:nvPr/>
        </p:nvSpPr>
        <p:spPr>
          <a:xfrm>
            <a:off x="812718" y="3306003"/>
            <a:ext cx="184666" cy="369332"/>
          </a:xfrm>
          <a:prstGeom prst="rect">
            <a:avLst/>
          </a:prstGeom>
          <a:noFill/>
        </p:spPr>
        <p:txBody>
          <a:bodyPr wrap="none" rtlCol="0">
            <a:spAutoFit/>
          </a:bodyPr>
          <a:lstStyle/>
          <a:p>
            <a:endParaRPr lang="en-US" dirty="0">
              <a:solidFill>
                <a:srgbClr val="000000"/>
              </a:solidFill>
            </a:endParaRPr>
          </a:p>
        </p:txBody>
      </p:sp>
      <p:sp>
        <p:nvSpPr>
          <p:cNvPr id="33" name="Rounded Rectangle 32"/>
          <p:cNvSpPr/>
          <p:nvPr/>
        </p:nvSpPr>
        <p:spPr>
          <a:xfrm>
            <a:off x="947406" y="2835474"/>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4" name="Rounded Rectangle 33"/>
          <p:cNvSpPr/>
          <p:nvPr/>
        </p:nvSpPr>
        <p:spPr>
          <a:xfrm>
            <a:off x="2492120" y="2786786"/>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35" name="Rounded Rectangle 34"/>
          <p:cNvSpPr/>
          <p:nvPr/>
        </p:nvSpPr>
        <p:spPr>
          <a:xfrm>
            <a:off x="3424158" y="2777309"/>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17" name="Rounded Rectangle 16"/>
          <p:cNvSpPr/>
          <p:nvPr/>
        </p:nvSpPr>
        <p:spPr>
          <a:xfrm>
            <a:off x="947406" y="3787190"/>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sp>
        <p:nvSpPr>
          <p:cNvPr id="18" name="Rounded Rectangle 17"/>
          <p:cNvSpPr/>
          <p:nvPr/>
        </p:nvSpPr>
        <p:spPr>
          <a:xfrm>
            <a:off x="41592"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19" name="Rounded Rectangle 18"/>
          <p:cNvSpPr/>
          <p:nvPr/>
        </p:nvSpPr>
        <p:spPr>
          <a:xfrm>
            <a:off x="934955" y="468374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21" name="Rounded Rectangle 20"/>
          <p:cNvSpPr/>
          <p:nvPr/>
        </p:nvSpPr>
        <p:spPr>
          <a:xfrm>
            <a:off x="2492120" y="4681887"/>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22" name="Picture 2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963" y="5029123"/>
            <a:ext cx="352425" cy="63500"/>
          </a:xfrm>
          <a:prstGeom prst="rect">
            <a:avLst/>
          </a:prstGeom>
        </p:spPr>
      </p:pic>
      <p:sp>
        <p:nvSpPr>
          <p:cNvPr id="24" name="Rounded Rectangle 23"/>
          <p:cNvSpPr/>
          <p:nvPr/>
        </p:nvSpPr>
        <p:spPr>
          <a:xfrm>
            <a:off x="2528178" y="5942919"/>
            <a:ext cx="774401" cy="61894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2</a:t>
            </a:r>
            <a:endParaRPr lang="en-US" b="1" dirty="0">
              <a:solidFill>
                <a:srgbClr val="000000"/>
              </a:solidFill>
              <a:latin typeface="Helvetica Neue Light"/>
              <a:cs typeface="Helvetica Neue Light"/>
            </a:endParaRPr>
          </a:p>
        </p:txBody>
      </p:sp>
      <p:pic>
        <p:nvPicPr>
          <p:cNvPr id="25" name="Picture 24"/>
          <p:cNvPicPr>
            <a:picLocks noChangeAspect="1"/>
          </p:cNvPicPr>
          <p:nvPr/>
        </p:nvPicPr>
        <p:blipFill>
          <a:blip r:embed="rId4"/>
          <a:stretch>
            <a:fillRect/>
          </a:stretch>
        </p:blipFill>
        <p:spPr>
          <a:xfrm>
            <a:off x="5291694" y="5949420"/>
            <a:ext cx="491309" cy="757322"/>
          </a:xfrm>
          <a:prstGeom prst="rect">
            <a:avLst/>
          </a:prstGeom>
        </p:spPr>
      </p:pic>
      <p:sp>
        <p:nvSpPr>
          <p:cNvPr id="32" name="Rounded Rectangle 31"/>
          <p:cNvSpPr/>
          <p:nvPr/>
        </p:nvSpPr>
        <p:spPr>
          <a:xfrm>
            <a:off x="3455616" y="469543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36" name="Picture 3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30" y="3055825"/>
            <a:ext cx="352425" cy="63500"/>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417" y="1570820"/>
            <a:ext cx="352425" cy="63500"/>
          </a:xfrm>
          <a:prstGeom prst="rect">
            <a:avLst/>
          </a:prstGeom>
        </p:spPr>
      </p:pic>
      <p:pic>
        <p:nvPicPr>
          <p:cNvPr id="41" name="Picture 40"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630" y="4927292"/>
            <a:ext cx="352425" cy="63500"/>
          </a:xfrm>
          <a:prstGeom prst="rect">
            <a:avLst/>
          </a:prstGeom>
        </p:spPr>
      </p:pic>
      <p:pic>
        <p:nvPicPr>
          <p:cNvPr id="42" name="Picture 41"/>
          <p:cNvPicPr>
            <a:picLocks noChangeAspect="1"/>
          </p:cNvPicPr>
          <p:nvPr/>
        </p:nvPicPr>
        <p:blipFill>
          <a:blip r:embed="rId4"/>
          <a:stretch>
            <a:fillRect/>
          </a:stretch>
        </p:blipFill>
        <p:spPr>
          <a:xfrm>
            <a:off x="4846608" y="1217937"/>
            <a:ext cx="491309" cy="757322"/>
          </a:xfrm>
          <a:prstGeom prst="rect">
            <a:avLst/>
          </a:prstGeom>
        </p:spPr>
      </p:pic>
      <p:sp>
        <p:nvSpPr>
          <p:cNvPr id="44" name="Rounded Rectangle 43"/>
          <p:cNvSpPr/>
          <p:nvPr/>
        </p:nvSpPr>
        <p:spPr>
          <a:xfrm>
            <a:off x="4796804" y="470797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46" name="Picture 45"/>
          <p:cNvPicPr>
            <a:picLocks noChangeAspect="1"/>
          </p:cNvPicPr>
          <p:nvPr/>
        </p:nvPicPr>
        <p:blipFill>
          <a:blip r:embed="rId4"/>
          <a:stretch>
            <a:fillRect/>
          </a:stretch>
        </p:blipFill>
        <p:spPr>
          <a:xfrm>
            <a:off x="766872" y="5854354"/>
            <a:ext cx="491309" cy="757322"/>
          </a:xfrm>
          <a:prstGeom prst="rect">
            <a:avLst/>
          </a:prstGeom>
        </p:spPr>
      </p:pic>
      <p:sp>
        <p:nvSpPr>
          <p:cNvPr id="47" name="Rounded Rectangle 46"/>
          <p:cNvSpPr/>
          <p:nvPr/>
        </p:nvSpPr>
        <p:spPr>
          <a:xfrm>
            <a:off x="1532323" y="5938647"/>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48" name="Rounded Rectangle 47"/>
          <p:cNvSpPr/>
          <p:nvPr/>
        </p:nvSpPr>
        <p:spPr>
          <a:xfrm>
            <a:off x="3431420" y="5949420"/>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50" name="Rounded Rectangle 49"/>
          <p:cNvSpPr/>
          <p:nvPr/>
        </p:nvSpPr>
        <p:spPr>
          <a:xfrm>
            <a:off x="4846608" y="2700235"/>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pic>
        <p:nvPicPr>
          <p:cNvPr id="51" name="Picture 50"/>
          <p:cNvPicPr>
            <a:picLocks noChangeAspect="1"/>
          </p:cNvPicPr>
          <p:nvPr/>
        </p:nvPicPr>
        <p:blipFill>
          <a:blip r:embed="rId4"/>
          <a:stretch>
            <a:fillRect/>
          </a:stretch>
        </p:blipFill>
        <p:spPr>
          <a:xfrm>
            <a:off x="7076459" y="1249086"/>
            <a:ext cx="491309" cy="757322"/>
          </a:xfrm>
          <a:prstGeom prst="rect">
            <a:avLst/>
          </a:prstGeom>
        </p:spPr>
      </p:pic>
      <p:sp>
        <p:nvSpPr>
          <p:cNvPr id="52" name="Rounded Rectangle 51"/>
          <p:cNvSpPr/>
          <p:nvPr/>
        </p:nvSpPr>
        <p:spPr>
          <a:xfrm>
            <a:off x="7182205" y="4707972"/>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pic>
        <p:nvPicPr>
          <p:cNvPr id="54" name="Picture 53"/>
          <p:cNvPicPr>
            <a:picLocks noChangeAspect="1"/>
          </p:cNvPicPr>
          <p:nvPr/>
        </p:nvPicPr>
        <p:blipFill>
          <a:blip r:embed="rId4"/>
          <a:stretch>
            <a:fillRect/>
          </a:stretch>
        </p:blipFill>
        <p:spPr>
          <a:xfrm>
            <a:off x="5827537" y="1302474"/>
            <a:ext cx="491309" cy="757322"/>
          </a:xfrm>
          <a:prstGeom prst="rect">
            <a:avLst/>
          </a:prstGeom>
        </p:spPr>
      </p:pic>
      <p:sp>
        <p:nvSpPr>
          <p:cNvPr id="55" name="Rounded Rectangle 54"/>
          <p:cNvSpPr/>
          <p:nvPr/>
        </p:nvSpPr>
        <p:spPr>
          <a:xfrm>
            <a:off x="5809887" y="4744284"/>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58" name="Rounded Rectangle 57"/>
          <p:cNvSpPr/>
          <p:nvPr/>
        </p:nvSpPr>
        <p:spPr>
          <a:xfrm>
            <a:off x="6163296" y="6042922"/>
            <a:ext cx="771126" cy="5754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1</a:t>
            </a:r>
            <a:endParaRPr lang="en-US" b="1" dirty="0">
              <a:solidFill>
                <a:srgbClr val="000000"/>
              </a:solidFill>
              <a:latin typeface="Helvetica Neue Light"/>
              <a:cs typeface="Helvetica Neue Light"/>
            </a:endParaRPr>
          </a:p>
        </p:txBody>
      </p:sp>
      <p:sp>
        <p:nvSpPr>
          <p:cNvPr id="59" name="Rounded Rectangle 58"/>
          <p:cNvSpPr/>
          <p:nvPr/>
        </p:nvSpPr>
        <p:spPr>
          <a:xfrm>
            <a:off x="7136099" y="6048209"/>
            <a:ext cx="771126" cy="592669"/>
          </a:xfrm>
          <a:prstGeom prst="roundRect">
            <a:avLst/>
          </a:prstGeom>
          <a:solidFill>
            <a:schemeClr val="accent6">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err="1" smtClean="0">
                <a:solidFill>
                  <a:srgbClr val="000000"/>
                </a:solidFill>
                <a:latin typeface="Helvetica Neue Light"/>
                <a:cs typeface="Helvetica Neue Light"/>
              </a:rPr>
              <a:t>Ver</a:t>
            </a:r>
            <a:r>
              <a:rPr lang="en-US" b="1" dirty="0" smtClean="0">
                <a:solidFill>
                  <a:srgbClr val="000000"/>
                </a:solidFill>
                <a:latin typeface="Helvetica Neue Light"/>
                <a:cs typeface="Helvetica Neue Light"/>
              </a:rPr>
              <a:t> 3</a:t>
            </a:r>
            <a:endParaRPr lang="en-US" b="1" dirty="0">
              <a:solidFill>
                <a:srgbClr val="000000"/>
              </a:solidFill>
              <a:latin typeface="Helvetica Neue Light"/>
              <a:cs typeface="Helvetica Neue Light"/>
            </a:endParaRPr>
          </a:p>
        </p:txBody>
      </p:sp>
      <p:sp>
        <p:nvSpPr>
          <p:cNvPr id="60" name="Rectangle 59"/>
          <p:cNvSpPr/>
          <p:nvPr/>
        </p:nvSpPr>
        <p:spPr>
          <a:xfrm>
            <a:off x="501486" y="5529803"/>
            <a:ext cx="4016279" cy="1192496"/>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Light"/>
              <a:cs typeface="Helvetica Neue Light"/>
            </a:endParaRPr>
          </a:p>
        </p:txBody>
      </p:sp>
      <p:sp>
        <p:nvSpPr>
          <p:cNvPr id="61" name="Rectangle 60"/>
          <p:cNvSpPr/>
          <p:nvPr/>
        </p:nvSpPr>
        <p:spPr>
          <a:xfrm>
            <a:off x="5082263" y="5647804"/>
            <a:ext cx="3068960" cy="1105428"/>
          </a:xfrm>
          <a:prstGeom prst="rect">
            <a:avLst/>
          </a:prstGeom>
          <a:noFill/>
          <a:ln>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Light"/>
              <a:cs typeface="Helvetica Neue Light"/>
            </a:endParaRPr>
          </a:p>
        </p:txBody>
      </p:sp>
      <p:pic>
        <p:nvPicPr>
          <p:cNvPr id="63" name="Picture 6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859" y="1682708"/>
            <a:ext cx="352425" cy="63500"/>
          </a:xfrm>
          <a:prstGeom prst="rect">
            <a:avLst/>
          </a:prstGeom>
        </p:spPr>
      </p:pic>
      <p:pic>
        <p:nvPicPr>
          <p:cNvPr id="65" name="Picture 6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4034" y="5029123"/>
            <a:ext cx="352425" cy="63500"/>
          </a:xfrm>
          <a:prstGeom prst="rect">
            <a:avLst/>
          </a:prstGeom>
        </p:spPr>
      </p:pic>
      <p:cxnSp>
        <p:nvCxnSpPr>
          <p:cNvPr id="4" name="Straight Arrow Connector 3"/>
          <p:cNvCxnSpPr/>
          <p:nvPr/>
        </p:nvCxnSpPr>
        <p:spPr>
          <a:xfrm>
            <a:off x="162319" y="1096085"/>
            <a:ext cx="3873875" cy="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532" y="816685"/>
            <a:ext cx="381000" cy="279400"/>
          </a:xfrm>
          <a:prstGeom prst="rect">
            <a:avLst/>
          </a:prstGeom>
        </p:spPr>
      </p:pic>
      <p:cxnSp>
        <p:nvCxnSpPr>
          <p:cNvPr id="66" name="Straight Arrow Connector 65"/>
          <p:cNvCxnSpPr/>
          <p:nvPr/>
        </p:nvCxnSpPr>
        <p:spPr>
          <a:xfrm flipV="1">
            <a:off x="148520" y="2091946"/>
            <a:ext cx="6170326" cy="219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3760" y="2126564"/>
            <a:ext cx="341546" cy="242387"/>
          </a:xfrm>
          <a:prstGeom prst="rect">
            <a:avLst/>
          </a:prstGeom>
        </p:spPr>
      </p:pic>
      <p:cxnSp>
        <p:nvCxnSpPr>
          <p:cNvPr id="68" name="Straight Arrow Connector 67"/>
          <p:cNvCxnSpPr/>
          <p:nvPr/>
        </p:nvCxnSpPr>
        <p:spPr>
          <a:xfrm flipV="1">
            <a:off x="161302" y="2513661"/>
            <a:ext cx="7406466" cy="2196"/>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16" name="Picture 15"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2515" y="2287257"/>
            <a:ext cx="190500" cy="228600"/>
          </a:xfrm>
          <a:prstGeom prst="rect">
            <a:avLst/>
          </a:prstGeom>
        </p:spPr>
      </p:pic>
      <p:pic>
        <p:nvPicPr>
          <p:cNvPr id="71" name="Picture 70"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9715" y="5712104"/>
            <a:ext cx="1092490" cy="247941"/>
          </a:xfrm>
          <a:prstGeom prst="rect">
            <a:avLst/>
          </a:prstGeom>
        </p:spPr>
      </p:pic>
      <p:pic>
        <p:nvPicPr>
          <p:cNvPr id="73" name="Picture 7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9750" y="5602599"/>
            <a:ext cx="1143818" cy="261444"/>
          </a:xfrm>
          <a:prstGeom prst="rect">
            <a:avLst/>
          </a:prstGeom>
        </p:spPr>
      </p:pic>
      <p:sp>
        <p:nvSpPr>
          <p:cNvPr id="53" name="Title 1"/>
          <p:cNvSpPr txBox="1">
            <a:spLocks/>
          </p:cNvSpPr>
          <p:nvPr/>
        </p:nvSpPr>
        <p:spPr>
          <a:xfrm>
            <a:off x="619125" y="-298664"/>
            <a:ext cx="7886700" cy="1325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smtClean="0">
                <a:latin typeface="Helvetica Neue Light"/>
                <a:cs typeface="Helvetica Neue Light"/>
              </a:rPr>
              <a:t>Converse: T=3</a:t>
            </a:r>
            <a:endParaRPr lang="en-US" sz="3600" dirty="0">
              <a:latin typeface="Helvetica Neue Light"/>
              <a:cs typeface="Helvetica Neue Light"/>
            </a:endParaRPr>
          </a:p>
        </p:txBody>
      </p:sp>
      <p:sp>
        <p:nvSpPr>
          <p:cNvPr id="5" name="TextBox 4"/>
          <p:cNvSpPr txBox="1"/>
          <p:nvPr/>
        </p:nvSpPr>
        <p:spPr>
          <a:xfrm>
            <a:off x="7577667" y="282222"/>
            <a:ext cx="993037" cy="369332"/>
          </a:xfrm>
          <a:prstGeom prst="rect">
            <a:avLst/>
          </a:prstGeom>
          <a:noFill/>
        </p:spPr>
        <p:txBody>
          <a:bodyPr wrap="none" rtlCol="0">
            <a:spAutoFit/>
          </a:bodyPr>
          <a:lstStyle/>
          <a:p>
            <a:r>
              <a:rPr lang="en-US" dirty="0">
                <a:latin typeface="Helvetica Neue Light"/>
                <a:cs typeface="Helvetica Neue Light"/>
                <a:hlinkClick r:id="rId10" action="ppaction://hlinksldjump"/>
              </a:rPr>
              <a:t>g</a:t>
            </a:r>
            <a:r>
              <a:rPr lang="en-US" dirty="0" smtClean="0">
                <a:latin typeface="Helvetica Neue Light"/>
                <a:cs typeface="Helvetica Neue Light"/>
                <a:hlinkClick r:id="rId10" action="ppaction://hlinksldjump"/>
              </a:rPr>
              <a:t>o back</a:t>
            </a:r>
            <a:endParaRPr lang="en-US" dirty="0">
              <a:latin typeface="Helvetica Neue Light"/>
              <a:cs typeface="Helvetica Neue Light"/>
            </a:endParaRPr>
          </a:p>
        </p:txBody>
      </p:sp>
      <p:sp>
        <p:nvSpPr>
          <p:cNvPr id="10" name="TextBox 9"/>
          <p:cNvSpPr txBox="1"/>
          <p:nvPr/>
        </p:nvSpPr>
        <p:spPr>
          <a:xfrm>
            <a:off x="4111853" y="3554779"/>
            <a:ext cx="4707591" cy="1107996"/>
          </a:xfrm>
          <a:prstGeom prst="rect">
            <a:avLst/>
          </a:prstGeom>
          <a:noFill/>
        </p:spPr>
        <p:txBody>
          <a:bodyPr wrap="square" rtlCol="0">
            <a:spAutoFit/>
          </a:bodyPr>
          <a:lstStyle/>
          <a:p>
            <a:pPr algn="ctr"/>
            <a:r>
              <a:rPr lang="en-US" sz="2200" dirty="0" smtClean="0">
                <a:solidFill>
                  <a:srgbClr val="FF0000"/>
                </a:solidFill>
                <a:latin typeface="Helvetica Neue Light"/>
                <a:cs typeface="Helvetica Neue Light"/>
              </a:rPr>
              <a:t>All three versions decodable from these c+2 servers, implying storage cost bound!</a:t>
            </a:r>
            <a:endParaRPr lang="en-US" sz="2200" dirty="0">
              <a:solidFill>
                <a:srgbClr val="FF0000"/>
              </a:solidFill>
              <a:latin typeface="Helvetica Neue Light"/>
              <a:cs typeface="Helvetica Neue Light"/>
            </a:endParaRPr>
          </a:p>
        </p:txBody>
      </p:sp>
    </p:spTree>
    <p:extLst>
      <p:ext uri="{BB962C8B-B14F-4D97-AF65-F5344CB8AC3E}">
        <p14:creationId xmlns:p14="http://schemas.microsoft.com/office/powerpoint/2010/main" val="33171287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22</a:t>
            </a:fld>
            <a:endParaRPr lang="en-US"/>
          </a:p>
        </p:txBody>
      </p:sp>
      <p:sp>
        <p:nvSpPr>
          <p:cNvPr id="3" name="Rectangle 2"/>
          <p:cNvSpPr/>
          <p:nvPr/>
        </p:nvSpPr>
        <p:spPr>
          <a:xfrm>
            <a:off x="201972" y="3722535"/>
            <a:ext cx="8850340" cy="2862322"/>
          </a:xfrm>
          <a:prstGeom prst="rect">
            <a:avLst/>
          </a:prstGeom>
        </p:spPr>
        <p:txBody>
          <a:bodyPr wrap="square">
            <a:spAutoFit/>
          </a:bodyPr>
          <a:lstStyle/>
          <a:p>
            <a:pPr marL="342900" indent="-342900">
              <a:buFont typeface="Arial"/>
              <a:buChar char="•"/>
            </a:pPr>
            <a:r>
              <a:rPr lang="en-US" sz="2000" dirty="0" smtClean="0">
                <a:latin typeface="Helvetica Neue Light"/>
                <a:cs typeface="Helvetica Neue Light"/>
              </a:rPr>
              <a:t>Classical problem in distributed computing</a:t>
            </a: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Goal: Implement a read-write memory over a distributed system</a:t>
            </a: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Supports two operations: </a:t>
            </a:r>
          </a:p>
          <a:p>
            <a:pPr lvl="1"/>
            <a:r>
              <a:rPr lang="en-US" sz="2000" dirty="0" smtClean="0">
                <a:latin typeface="Helvetica Neue Light"/>
                <a:cs typeface="Helvetica Neue Light"/>
              </a:rPr>
              <a:t>Read ( </a:t>
            </a:r>
            <a:r>
              <a:rPr lang="en-US" sz="2000" i="1" dirty="0" err="1" smtClean="0">
                <a:latin typeface="Helvetica Neue Light"/>
                <a:cs typeface="Helvetica Neue Light"/>
              </a:rPr>
              <a:t>variablename</a:t>
            </a:r>
            <a:r>
              <a:rPr lang="en-US" sz="2000" dirty="0" smtClean="0">
                <a:latin typeface="Helvetica Neue Light"/>
                <a:cs typeface="Helvetica Neue Light"/>
              </a:rPr>
              <a:t> )  			% also called “get” operation</a:t>
            </a:r>
          </a:p>
          <a:p>
            <a:pPr lvl="1"/>
            <a:r>
              <a:rPr lang="en-US" sz="2000" dirty="0" smtClean="0">
                <a:latin typeface="Helvetica Neue Light"/>
                <a:cs typeface="Helvetica Neue Light"/>
              </a:rPr>
              <a:t>Write ( </a:t>
            </a:r>
            <a:r>
              <a:rPr lang="en-US" sz="2000" i="1" dirty="0" err="1" smtClean="0">
                <a:latin typeface="Helvetica Neue Light"/>
                <a:cs typeface="Helvetica Neue Light"/>
              </a:rPr>
              <a:t>variablename</a:t>
            </a:r>
            <a:r>
              <a:rPr lang="en-US" sz="2000" dirty="0" smtClean="0">
                <a:latin typeface="Helvetica Neue Light"/>
                <a:cs typeface="Helvetica Neue Light"/>
              </a:rPr>
              <a:t>, value ) 		% also called a “put” operation</a:t>
            </a:r>
          </a:p>
          <a:p>
            <a:pPr lvl="1"/>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For simplicity, we focus on a single variable and omit </a:t>
            </a:r>
            <a:r>
              <a:rPr lang="en-US" sz="2000" i="1" dirty="0" err="1" smtClean="0">
                <a:latin typeface="Helvetica Neue Light"/>
                <a:cs typeface="Helvetica Neue Light"/>
              </a:rPr>
              <a:t>variablename</a:t>
            </a:r>
            <a:r>
              <a:rPr lang="en-US" sz="2000" dirty="0" smtClean="0">
                <a:latin typeface="Helvetica Neue Light"/>
                <a:cs typeface="Helvetica Neue Light"/>
              </a:rPr>
              <a:t>.</a:t>
            </a:r>
          </a:p>
        </p:txBody>
      </p:sp>
      <p:sp>
        <p:nvSpPr>
          <p:cNvPr id="18" name="TextBox 17"/>
          <p:cNvSpPr txBox="1"/>
          <p:nvPr/>
        </p:nvSpPr>
        <p:spPr>
          <a:xfrm>
            <a:off x="1902914" y="0"/>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19" name="TextBox 18"/>
          <p:cNvSpPr txBox="1"/>
          <p:nvPr/>
        </p:nvSpPr>
        <p:spPr>
          <a:xfrm>
            <a:off x="2623648" y="47020"/>
            <a:ext cx="4248600" cy="523220"/>
          </a:xfrm>
          <a:prstGeom prst="rect">
            <a:avLst/>
          </a:prstGeom>
          <a:noFill/>
        </p:spPr>
        <p:txBody>
          <a:bodyPr wrap="none" rtlCol="0">
            <a:spAutoFit/>
          </a:bodyPr>
          <a:lstStyle/>
          <a:p>
            <a:r>
              <a:rPr lang="en-US" sz="2800" dirty="0" smtClean="0">
                <a:latin typeface="Helvetica Neue Light"/>
                <a:cs typeface="Helvetica Neue Light"/>
              </a:rPr>
              <a:t>Shared memory emulation</a:t>
            </a:r>
            <a:endParaRPr lang="en-US" sz="2800" dirty="0">
              <a:latin typeface="Helvetica Neue Light"/>
              <a:cs typeface="Helvetica Neue Light"/>
            </a:endParaRPr>
          </a:p>
        </p:txBody>
      </p:sp>
      <p:pic>
        <p:nvPicPr>
          <p:cNvPr id="20" name="Picture 1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312" y="599908"/>
            <a:ext cx="2061213" cy="1139093"/>
          </a:xfrm>
          <a:prstGeom prst="rect">
            <a:avLst/>
          </a:prstGeom>
        </p:spPr>
      </p:pic>
      <p:grpSp>
        <p:nvGrpSpPr>
          <p:cNvPr id="21" name="Group 20"/>
          <p:cNvGrpSpPr/>
          <p:nvPr/>
        </p:nvGrpSpPr>
        <p:grpSpPr>
          <a:xfrm>
            <a:off x="926950" y="1636413"/>
            <a:ext cx="2857574" cy="1007803"/>
            <a:chOff x="1881355" y="1771783"/>
            <a:chExt cx="3622107" cy="1285965"/>
          </a:xfrm>
        </p:grpSpPr>
        <p:pic>
          <p:nvPicPr>
            <p:cNvPr id="22" name="Picture 21"/>
            <p:cNvPicPr>
              <a:picLocks noChangeAspect="1"/>
            </p:cNvPicPr>
            <p:nvPr/>
          </p:nvPicPr>
          <p:blipFill>
            <a:blip r:embed="rId4"/>
            <a:stretch>
              <a:fillRect/>
            </a:stretch>
          </p:blipFill>
          <p:spPr>
            <a:xfrm>
              <a:off x="1881355" y="2157535"/>
              <a:ext cx="557989" cy="557989"/>
            </a:xfrm>
            <a:prstGeom prst="rect">
              <a:avLst/>
            </a:prstGeom>
          </p:spPr>
        </p:pic>
        <p:pic>
          <p:nvPicPr>
            <p:cNvPr id="23" name="Picture 22"/>
            <p:cNvPicPr>
              <a:picLocks noChangeAspect="1"/>
            </p:cNvPicPr>
            <p:nvPr/>
          </p:nvPicPr>
          <p:blipFill>
            <a:blip r:embed="rId5"/>
            <a:stretch>
              <a:fillRect/>
            </a:stretch>
          </p:blipFill>
          <p:spPr>
            <a:xfrm>
              <a:off x="3122423" y="2436530"/>
              <a:ext cx="435392" cy="435392"/>
            </a:xfrm>
            <a:prstGeom prst="rect">
              <a:avLst/>
            </a:prstGeom>
          </p:spPr>
        </p:pic>
        <p:pic>
          <p:nvPicPr>
            <p:cNvPr id="24" name="Picture 23"/>
            <p:cNvPicPr>
              <a:picLocks noChangeAspect="1"/>
            </p:cNvPicPr>
            <p:nvPr/>
          </p:nvPicPr>
          <p:blipFill>
            <a:blip r:embed="rId6"/>
            <a:stretch>
              <a:fillRect/>
            </a:stretch>
          </p:blipFill>
          <p:spPr>
            <a:xfrm>
              <a:off x="4819013" y="1982048"/>
              <a:ext cx="684449" cy="684449"/>
            </a:xfrm>
            <a:prstGeom prst="rect">
              <a:avLst/>
            </a:prstGeom>
          </p:spPr>
        </p:pic>
        <p:pic>
          <p:nvPicPr>
            <p:cNvPr id="25" name="Picture 24"/>
            <p:cNvPicPr>
              <a:picLocks noChangeAspect="1"/>
            </p:cNvPicPr>
            <p:nvPr/>
          </p:nvPicPr>
          <p:blipFill>
            <a:blip r:embed="rId7"/>
            <a:stretch>
              <a:fillRect/>
            </a:stretch>
          </p:blipFill>
          <p:spPr>
            <a:xfrm>
              <a:off x="3486169" y="2373299"/>
              <a:ext cx="684449" cy="684449"/>
            </a:xfrm>
            <a:prstGeom prst="rect">
              <a:avLst/>
            </a:prstGeom>
          </p:spPr>
        </p:pic>
        <p:sp>
          <p:nvSpPr>
            <p:cNvPr id="26" name="Up-Down Arrow 25"/>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Down Arrow 26"/>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Left-Up Arrow 27"/>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Left-Up Arrow 28"/>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p:cNvSpPr txBox="1"/>
          <p:nvPr/>
        </p:nvSpPr>
        <p:spPr>
          <a:xfrm>
            <a:off x="1668956" y="945445"/>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nvGrpSpPr>
          <p:cNvPr id="31" name="Group 30"/>
          <p:cNvGrpSpPr/>
          <p:nvPr/>
        </p:nvGrpSpPr>
        <p:grpSpPr>
          <a:xfrm>
            <a:off x="5280412" y="1474179"/>
            <a:ext cx="2857574" cy="1007803"/>
            <a:chOff x="1881355" y="1771783"/>
            <a:chExt cx="3622107" cy="1285965"/>
          </a:xfrm>
        </p:grpSpPr>
        <p:pic>
          <p:nvPicPr>
            <p:cNvPr id="32" name="Picture 31"/>
            <p:cNvPicPr>
              <a:picLocks noChangeAspect="1"/>
            </p:cNvPicPr>
            <p:nvPr/>
          </p:nvPicPr>
          <p:blipFill>
            <a:blip r:embed="rId4"/>
            <a:stretch>
              <a:fillRect/>
            </a:stretch>
          </p:blipFill>
          <p:spPr>
            <a:xfrm>
              <a:off x="1881355" y="2157535"/>
              <a:ext cx="557989" cy="557989"/>
            </a:xfrm>
            <a:prstGeom prst="rect">
              <a:avLst/>
            </a:prstGeom>
          </p:spPr>
        </p:pic>
        <p:pic>
          <p:nvPicPr>
            <p:cNvPr id="33" name="Picture 32"/>
            <p:cNvPicPr>
              <a:picLocks noChangeAspect="1"/>
            </p:cNvPicPr>
            <p:nvPr/>
          </p:nvPicPr>
          <p:blipFill>
            <a:blip r:embed="rId5"/>
            <a:stretch>
              <a:fillRect/>
            </a:stretch>
          </p:blipFill>
          <p:spPr>
            <a:xfrm>
              <a:off x="3122423" y="2436530"/>
              <a:ext cx="435392" cy="435392"/>
            </a:xfrm>
            <a:prstGeom prst="rect">
              <a:avLst/>
            </a:prstGeom>
          </p:spPr>
        </p:pic>
        <p:pic>
          <p:nvPicPr>
            <p:cNvPr id="34" name="Picture 33"/>
            <p:cNvPicPr>
              <a:picLocks noChangeAspect="1"/>
            </p:cNvPicPr>
            <p:nvPr/>
          </p:nvPicPr>
          <p:blipFill>
            <a:blip r:embed="rId6"/>
            <a:stretch>
              <a:fillRect/>
            </a:stretch>
          </p:blipFill>
          <p:spPr>
            <a:xfrm>
              <a:off x="4819013" y="1982048"/>
              <a:ext cx="684449" cy="684449"/>
            </a:xfrm>
            <a:prstGeom prst="rect">
              <a:avLst/>
            </a:prstGeom>
          </p:spPr>
        </p:pic>
        <p:pic>
          <p:nvPicPr>
            <p:cNvPr id="35" name="Picture 34"/>
            <p:cNvPicPr>
              <a:picLocks noChangeAspect="1"/>
            </p:cNvPicPr>
            <p:nvPr/>
          </p:nvPicPr>
          <p:blipFill>
            <a:blip r:embed="rId7"/>
            <a:stretch>
              <a:fillRect/>
            </a:stretch>
          </p:blipFill>
          <p:spPr>
            <a:xfrm>
              <a:off x="3486169" y="2373299"/>
              <a:ext cx="684449" cy="684449"/>
            </a:xfrm>
            <a:prstGeom prst="rect">
              <a:avLst/>
            </a:prstGeom>
          </p:spPr>
        </p:pic>
        <p:sp>
          <p:nvSpPr>
            <p:cNvPr id="36" name="Up-Down Arrow 35"/>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Up-Down Arrow 36"/>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eft-Up Arrow 37"/>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Left-Up Arrow 38"/>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a:off x="5552221" y="945445"/>
            <a:ext cx="2153560" cy="5287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5619490" y="1019665"/>
            <a:ext cx="2159566" cy="369332"/>
          </a:xfrm>
          <a:prstGeom prst="rect">
            <a:avLst/>
          </a:prstGeom>
          <a:noFill/>
        </p:spPr>
        <p:txBody>
          <a:bodyPr wrap="none" rtlCol="0">
            <a:spAutoFit/>
          </a:bodyPr>
          <a:lstStyle/>
          <a:p>
            <a:r>
              <a:rPr lang="en-US" dirty="0" smtClean="0">
                <a:latin typeface="Helvetica Neue Light"/>
                <a:cs typeface="Helvetica Neue Light"/>
              </a:rPr>
              <a:t>Read-write memory</a:t>
            </a:r>
            <a:endParaRPr lang="en-US" dirty="0">
              <a:latin typeface="Helvetica Neue Light"/>
              <a:cs typeface="Helvetica Neue Light"/>
            </a:endParaRPr>
          </a:p>
        </p:txBody>
      </p:sp>
      <p:sp>
        <p:nvSpPr>
          <p:cNvPr id="42" name="Right Arrow 41"/>
          <p:cNvSpPr/>
          <p:nvPr/>
        </p:nvSpPr>
        <p:spPr>
          <a:xfrm>
            <a:off x="4044827" y="1137262"/>
            <a:ext cx="814487" cy="4545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5096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02914" y="-372762"/>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21" name="TextBox 20"/>
          <p:cNvSpPr txBox="1"/>
          <p:nvPr/>
        </p:nvSpPr>
        <p:spPr>
          <a:xfrm>
            <a:off x="4181739" y="38704"/>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7" name="Slide Number Placeholder 6"/>
          <p:cNvSpPr>
            <a:spLocks noGrp="1"/>
          </p:cNvSpPr>
          <p:nvPr>
            <p:ph type="sldNum" sz="quarter" idx="12"/>
          </p:nvPr>
        </p:nvSpPr>
        <p:spPr/>
        <p:txBody>
          <a:bodyPr/>
          <a:lstStyle/>
          <a:p>
            <a:fld id="{2BAAB71D-D585-B642-9E27-EE5DC697D035}" type="slidenum">
              <a:rPr lang="en-US" smtClean="0"/>
              <a:t>23</a:t>
            </a:fld>
            <a:endParaRPr lang="en-US"/>
          </a:p>
        </p:txBody>
      </p:sp>
      <p:sp>
        <p:nvSpPr>
          <p:cNvPr id="3" name="Rectangle 2"/>
          <p:cNvSpPr/>
          <p:nvPr/>
        </p:nvSpPr>
        <p:spPr>
          <a:xfrm>
            <a:off x="72351" y="2770405"/>
            <a:ext cx="8850340" cy="5016758"/>
          </a:xfrm>
          <a:prstGeom prst="rect">
            <a:avLst/>
          </a:prstGeom>
        </p:spPr>
        <p:txBody>
          <a:bodyPr wrap="square">
            <a:spAutoFit/>
          </a:bodyPr>
          <a:lstStyle/>
          <a:p>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Theoretical underpinnings of commercial and open source key-value stores: Amazon </a:t>
            </a:r>
            <a:r>
              <a:rPr lang="en-US" sz="2000" dirty="0">
                <a:latin typeface="Helvetica Neue Light"/>
                <a:cs typeface="Helvetica Neue Light"/>
              </a:rPr>
              <a:t>Dynamo DB, Couch DB</a:t>
            </a:r>
            <a:r>
              <a:rPr lang="en-US" sz="2000" dirty="0" smtClean="0">
                <a:latin typeface="Helvetica Neue Light"/>
                <a:cs typeface="Helvetica Neue Light"/>
              </a:rPr>
              <a:t>, Apache </a:t>
            </a:r>
            <a:r>
              <a:rPr lang="en-US" sz="2000" dirty="0">
                <a:latin typeface="Helvetica Neue Light"/>
                <a:cs typeface="Helvetica Neue Light"/>
              </a:rPr>
              <a:t>Cassandra DB</a:t>
            </a:r>
            <a:r>
              <a:rPr lang="en-US" sz="2000" dirty="0" smtClean="0">
                <a:latin typeface="Helvetica Neue Light"/>
                <a:cs typeface="Helvetica Neue Light"/>
              </a:rPr>
              <a:t>, </a:t>
            </a:r>
            <a:r>
              <a:rPr lang="en-US" sz="2000" dirty="0" err="1" smtClean="0">
                <a:latin typeface="Helvetica Neue Light"/>
                <a:cs typeface="Helvetica Neue Light"/>
              </a:rPr>
              <a:t>Voldermort</a:t>
            </a:r>
            <a:r>
              <a:rPr lang="en-US" sz="2000" dirty="0" smtClean="0">
                <a:latin typeface="Helvetica Neue Light"/>
                <a:cs typeface="Helvetica Neue Light"/>
              </a:rPr>
              <a:t> DB.</a:t>
            </a:r>
            <a:endParaRPr lang="en-US" sz="2000" dirty="0">
              <a:latin typeface="Helvetica Neue Light"/>
              <a:cs typeface="Helvetica Neue Light"/>
            </a:endParaRPr>
          </a:p>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Applications: transactions</a:t>
            </a:r>
            <a:r>
              <a:rPr lang="en-US" sz="2000" dirty="0">
                <a:latin typeface="Helvetica Neue Light"/>
                <a:cs typeface="Helvetica Neue Light"/>
              </a:rPr>
              <a:t>, reservation systems, multi-player gaming, social networks, news feeds, distributed computing tasks </a:t>
            </a:r>
            <a:r>
              <a:rPr lang="en-US" sz="2000" dirty="0" smtClean="0">
                <a:latin typeface="Helvetica Neue Light"/>
                <a:cs typeface="Helvetica Neue Light"/>
              </a:rPr>
              <a:t>etc.</a:t>
            </a:r>
          </a:p>
          <a:p>
            <a:endParaRPr lang="en-US" sz="2000" dirty="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Design requires </a:t>
            </a:r>
            <a:r>
              <a:rPr lang="en-US" sz="2000" dirty="0">
                <a:solidFill>
                  <a:srgbClr val="FFFFFF"/>
                </a:solidFill>
                <a:latin typeface="Helvetica Neue Light"/>
                <a:cs typeface="Helvetica Neue Light"/>
              </a:rPr>
              <a:t>s</a:t>
            </a:r>
            <a:r>
              <a:rPr lang="en-US" sz="2000" dirty="0" smtClean="0">
                <a:solidFill>
                  <a:srgbClr val="FFFFFF"/>
                </a:solidFill>
                <a:latin typeface="Helvetica Neue Light"/>
                <a:cs typeface="Helvetica Neue Light"/>
              </a:rPr>
              <a:t>ophisticated distributed computing theory combined with great engineering.</a:t>
            </a:r>
          </a:p>
          <a:p>
            <a:pPr marL="342900" indent="-342900">
              <a:buFont typeface="Arial"/>
              <a:buChar char="•"/>
            </a:pPr>
            <a:endParaRPr lang="en-US" sz="2000" dirty="0" smtClean="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Active research field in systems and theory communities.</a:t>
            </a:r>
          </a:p>
          <a:p>
            <a:endParaRPr lang="en-US" sz="2000" dirty="0" smtClean="0">
              <a:latin typeface="Helvetica Neue Light"/>
              <a:cs typeface="Helvetica Neue Light"/>
            </a:endParaRPr>
          </a:p>
          <a:p>
            <a:endParaRPr lang="en-US" sz="2000" dirty="0">
              <a:latin typeface="Helvetica Neue Light"/>
              <a:cs typeface="Helvetica Neue Light"/>
            </a:endParaRPr>
          </a:p>
          <a:p>
            <a:endParaRPr lang="en-US" sz="2000" dirty="0" smtClean="0">
              <a:latin typeface="Helvetica Neue Light"/>
              <a:cs typeface="Helvetica Neue Light"/>
            </a:endParaRPr>
          </a:p>
          <a:p>
            <a:endParaRPr lang="en-US" sz="2000" dirty="0">
              <a:latin typeface="Helvetica Neue Light"/>
              <a:cs typeface="Helvetica Neue Light"/>
            </a:endParaRPr>
          </a:p>
          <a:p>
            <a:endParaRPr lang="en-US" sz="2000" dirty="0"/>
          </a:p>
        </p:txBody>
      </p:sp>
      <p:sp>
        <p:nvSpPr>
          <p:cNvPr id="19" name="TextBox 18"/>
          <p:cNvSpPr txBox="1"/>
          <p:nvPr/>
        </p:nvSpPr>
        <p:spPr>
          <a:xfrm>
            <a:off x="27207" y="38704"/>
            <a:ext cx="9263350" cy="523220"/>
          </a:xfrm>
          <a:prstGeom prst="rect">
            <a:avLst/>
          </a:prstGeom>
          <a:noFill/>
        </p:spPr>
        <p:txBody>
          <a:bodyPr wrap="none" rtlCol="0">
            <a:spAutoFit/>
          </a:bodyPr>
          <a:lstStyle/>
          <a:p>
            <a:r>
              <a:rPr lang="en-US" sz="2800" dirty="0" smtClean="0">
                <a:latin typeface="Helvetica Neue Light"/>
                <a:cs typeface="Helvetica Neue Light"/>
              </a:rPr>
              <a:t>Shared memory emulation: Application to cloud computing</a:t>
            </a:r>
            <a:endParaRPr lang="en-US" sz="2800" dirty="0">
              <a:latin typeface="Helvetica Neue Light"/>
              <a:cs typeface="Helvetica Neue Light"/>
            </a:endParaRPr>
          </a:p>
        </p:txBody>
      </p:sp>
      <p:grpSp>
        <p:nvGrpSpPr>
          <p:cNvPr id="2" name="Group 1"/>
          <p:cNvGrpSpPr/>
          <p:nvPr/>
        </p:nvGrpSpPr>
        <p:grpSpPr>
          <a:xfrm>
            <a:off x="2937618" y="655278"/>
            <a:ext cx="2857574" cy="2044308"/>
            <a:chOff x="2087580" y="660049"/>
            <a:chExt cx="2857574" cy="2044308"/>
          </a:xfrm>
        </p:grpSpPr>
        <p:pic>
          <p:nvPicPr>
            <p:cNvPr id="23" name="Picture 2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24" name="Group 23"/>
            <p:cNvGrpSpPr/>
            <p:nvPr/>
          </p:nvGrpSpPr>
          <p:grpSpPr>
            <a:xfrm>
              <a:off x="2087580" y="1696554"/>
              <a:ext cx="2857574" cy="1007803"/>
              <a:chOff x="1881355" y="1771783"/>
              <a:chExt cx="3622107" cy="1285965"/>
            </a:xfrm>
          </p:grpSpPr>
          <p:pic>
            <p:nvPicPr>
              <p:cNvPr id="25" name="Picture 24"/>
              <p:cNvPicPr>
                <a:picLocks noChangeAspect="1"/>
              </p:cNvPicPr>
              <p:nvPr/>
            </p:nvPicPr>
            <p:blipFill>
              <a:blip r:embed="rId4"/>
              <a:stretch>
                <a:fillRect/>
              </a:stretch>
            </p:blipFill>
            <p:spPr>
              <a:xfrm>
                <a:off x="1881355" y="2157535"/>
                <a:ext cx="557989" cy="557989"/>
              </a:xfrm>
              <a:prstGeom prst="rect">
                <a:avLst/>
              </a:prstGeom>
            </p:spPr>
          </p:pic>
          <p:pic>
            <p:nvPicPr>
              <p:cNvPr id="26" name="Picture 25"/>
              <p:cNvPicPr>
                <a:picLocks noChangeAspect="1"/>
              </p:cNvPicPr>
              <p:nvPr/>
            </p:nvPicPr>
            <p:blipFill>
              <a:blip r:embed="rId5"/>
              <a:stretch>
                <a:fillRect/>
              </a:stretch>
            </p:blipFill>
            <p:spPr>
              <a:xfrm>
                <a:off x="3122423" y="2436530"/>
                <a:ext cx="435392" cy="435392"/>
              </a:xfrm>
              <a:prstGeom prst="rect">
                <a:avLst/>
              </a:prstGeom>
            </p:spPr>
          </p:pic>
          <p:pic>
            <p:nvPicPr>
              <p:cNvPr id="27" name="Picture 26"/>
              <p:cNvPicPr>
                <a:picLocks noChangeAspect="1"/>
              </p:cNvPicPr>
              <p:nvPr/>
            </p:nvPicPr>
            <p:blipFill>
              <a:blip r:embed="rId6"/>
              <a:stretch>
                <a:fillRect/>
              </a:stretch>
            </p:blipFill>
            <p:spPr>
              <a:xfrm>
                <a:off x="4819013" y="1982048"/>
                <a:ext cx="684449" cy="684449"/>
              </a:xfrm>
              <a:prstGeom prst="rect">
                <a:avLst/>
              </a:prstGeom>
            </p:spPr>
          </p:pic>
          <p:pic>
            <p:nvPicPr>
              <p:cNvPr id="28" name="Picture 27"/>
              <p:cNvPicPr>
                <a:picLocks noChangeAspect="1"/>
              </p:cNvPicPr>
              <p:nvPr/>
            </p:nvPicPr>
            <p:blipFill>
              <a:blip r:embed="rId7"/>
              <a:stretch>
                <a:fillRect/>
              </a:stretch>
            </p:blipFill>
            <p:spPr>
              <a:xfrm>
                <a:off x="3486169" y="2373299"/>
                <a:ext cx="684449" cy="684449"/>
              </a:xfrm>
              <a:prstGeom prst="rect">
                <a:avLst/>
              </a:prstGeom>
            </p:spPr>
          </p:pic>
          <p:sp>
            <p:nvSpPr>
              <p:cNvPr id="29" name="Up-Down Arrow 28"/>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Up-Down Arrow 29"/>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Left-Up Arrow 30"/>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Left-Up Arrow 31"/>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Tree>
    <p:extLst>
      <p:ext uri="{BB962C8B-B14F-4D97-AF65-F5344CB8AC3E}">
        <p14:creationId xmlns:p14="http://schemas.microsoft.com/office/powerpoint/2010/main" val="8690116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902914" y="-372762"/>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21" name="TextBox 20"/>
          <p:cNvSpPr txBox="1"/>
          <p:nvPr/>
        </p:nvSpPr>
        <p:spPr>
          <a:xfrm>
            <a:off x="4181739" y="38704"/>
            <a:ext cx="184666" cy="523220"/>
          </a:xfrm>
          <a:prstGeom prst="rect">
            <a:avLst/>
          </a:prstGeom>
          <a:noFill/>
        </p:spPr>
        <p:txBody>
          <a:bodyPr wrap="none" rtlCol="0">
            <a:spAutoFit/>
          </a:bodyPr>
          <a:lstStyle/>
          <a:p>
            <a:endParaRPr lang="en-US" sz="2800" dirty="0">
              <a:latin typeface="Helvetica Neue Light"/>
              <a:cs typeface="Helvetica Neue Light"/>
            </a:endParaRPr>
          </a:p>
        </p:txBody>
      </p:sp>
      <p:sp>
        <p:nvSpPr>
          <p:cNvPr id="7" name="Slide Number Placeholder 6"/>
          <p:cNvSpPr>
            <a:spLocks noGrp="1"/>
          </p:cNvSpPr>
          <p:nvPr>
            <p:ph type="sldNum" sz="quarter" idx="12"/>
          </p:nvPr>
        </p:nvSpPr>
        <p:spPr/>
        <p:txBody>
          <a:bodyPr/>
          <a:lstStyle/>
          <a:p>
            <a:fld id="{2BAAB71D-D585-B642-9E27-EE5DC697D035}" type="slidenum">
              <a:rPr lang="en-US" smtClean="0"/>
              <a:t>24</a:t>
            </a:fld>
            <a:endParaRPr lang="en-US"/>
          </a:p>
        </p:txBody>
      </p:sp>
      <p:sp>
        <p:nvSpPr>
          <p:cNvPr id="3" name="Rectangle 2"/>
          <p:cNvSpPr/>
          <p:nvPr/>
        </p:nvSpPr>
        <p:spPr>
          <a:xfrm>
            <a:off x="72351" y="2770405"/>
            <a:ext cx="8850340" cy="5016758"/>
          </a:xfrm>
          <a:prstGeom prst="rect">
            <a:avLst/>
          </a:prstGeom>
        </p:spPr>
        <p:txBody>
          <a:bodyPr wrap="square">
            <a:spAutoFit/>
          </a:bodyPr>
          <a:lstStyle/>
          <a:p>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Theoretical underpinnings of commercial and open source key-value stores: Amazon </a:t>
            </a:r>
            <a:r>
              <a:rPr lang="en-US" sz="2000" dirty="0">
                <a:latin typeface="Helvetica Neue Light"/>
                <a:cs typeface="Helvetica Neue Light"/>
              </a:rPr>
              <a:t>Dynamo DB, Couch DB</a:t>
            </a:r>
            <a:r>
              <a:rPr lang="en-US" sz="2000" dirty="0" smtClean="0">
                <a:latin typeface="Helvetica Neue Light"/>
                <a:cs typeface="Helvetica Neue Light"/>
              </a:rPr>
              <a:t>, Apache </a:t>
            </a:r>
            <a:r>
              <a:rPr lang="en-US" sz="2000" dirty="0">
                <a:latin typeface="Helvetica Neue Light"/>
                <a:cs typeface="Helvetica Neue Light"/>
              </a:rPr>
              <a:t>Cassandra DB</a:t>
            </a:r>
            <a:r>
              <a:rPr lang="en-US" sz="2000" dirty="0" smtClean="0">
                <a:latin typeface="Helvetica Neue Light"/>
                <a:cs typeface="Helvetica Neue Light"/>
              </a:rPr>
              <a:t>, </a:t>
            </a:r>
            <a:r>
              <a:rPr lang="en-US" sz="2000" dirty="0" err="1" smtClean="0">
                <a:latin typeface="Helvetica Neue Light"/>
                <a:cs typeface="Helvetica Neue Light"/>
              </a:rPr>
              <a:t>Voldermort</a:t>
            </a:r>
            <a:r>
              <a:rPr lang="en-US" sz="2000" dirty="0" smtClean="0">
                <a:latin typeface="Helvetica Neue Light"/>
                <a:cs typeface="Helvetica Neue Light"/>
              </a:rPr>
              <a:t> DB.</a:t>
            </a:r>
            <a:endParaRPr lang="en-US" sz="2000" dirty="0">
              <a:latin typeface="Helvetica Neue Light"/>
              <a:cs typeface="Helvetica Neue Light"/>
            </a:endParaRPr>
          </a:p>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Applications: transactions</a:t>
            </a:r>
            <a:r>
              <a:rPr lang="en-US" sz="2000" dirty="0">
                <a:latin typeface="Helvetica Neue Light"/>
                <a:cs typeface="Helvetica Neue Light"/>
              </a:rPr>
              <a:t>, reservation systems, multi-player gaming, social networks, news feeds, distributed computing tasks </a:t>
            </a:r>
            <a:r>
              <a:rPr lang="en-US" sz="2000" dirty="0" smtClean="0">
                <a:latin typeface="Helvetica Neue Light"/>
                <a:cs typeface="Helvetica Neue Light"/>
              </a:rPr>
              <a:t>etc.</a:t>
            </a:r>
          </a:p>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Design requires </a:t>
            </a:r>
            <a:r>
              <a:rPr lang="en-US" sz="2000" dirty="0">
                <a:latin typeface="Helvetica Neue Light"/>
                <a:cs typeface="Helvetica Neue Light"/>
              </a:rPr>
              <a:t>s</a:t>
            </a:r>
            <a:r>
              <a:rPr lang="en-US" sz="2000" dirty="0" smtClean="0">
                <a:latin typeface="Helvetica Neue Light"/>
                <a:cs typeface="Helvetica Neue Light"/>
              </a:rPr>
              <a:t>ophisticated distributed computing theory combined with great engineering.</a:t>
            </a:r>
          </a:p>
          <a:p>
            <a:pPr marL="342900" indent="-342900">
              <a:buFont typeface="Arial"/>
              <a:buChar char="•"/>
            </a:pPr>
            <a:endParaRPr lang="en-US" sz="2000" dirty="0" smtClean="0">
              <a:latin typeface="Helvetica Neue Light"/>
              <a:cs typeface="Helvetica Neue Light"/>
            </a:endParaRPr>
          </a:p>
          <a:p>
            <a:pPr marL="342900" indent="-342900">
              <a:buFont typeface="Arial"/>
              <a:buChar char="•"/>
            </a:pPr>
            <a:r>
              <a:rPr lang="en-US" sz="2000" dirty="0" smtClean="0">
                <a:latin typeface="Helvetica Neue Light"/>
                <a:cs typeface="Helvetica Neue Light"/>
              </a:rPr>
              <a:t>Active research field in systems and theory communities.</a:t>
            </a:r>
          </a:p>
          <a:p>
            <a:endParaRPr lang="en-US" sz="2000" dirty="0" smtClean="0">
              <a:latin typeface="Helvetica Neue Light"/>
              <a:cs typeface="Helvetica Neue Light"/>
            </a:endParaRPr>
          </a:p>
          <a:p>
            <a:endParaRPr lang="en-US" sz="2000" dirty="0">
              <a:latin typeface="Helvetica Neue Light"/>
              <a:cs typeface="Helvetica Neue Light"/>
            </a:endParaRPr>
          </a:p>
          <a:p>
            <a:endParaRPr lang="en-US" sz="2000" dirty="0" smtClean="0">
              <a:latin typeface="Helvetica Neue Light"/>
              <a:cs typeface="Helvetica Neue Light"/>
            </a:endParaRPr>
          </a:p>
          <a:p>
            <a:endParaRPr lang="en-US" sz="2000" dirty="0">
              <a:latin typeface="Helvetica Neue Light"/>
              <a:cs typeface="Helvetica Neue Light"/>
            </a:endParaRPr>
          </a:p>
          <a:p>
            <a:endParaRPr lang="en-US" sz="2000" dirty="0"/>
          </a:p>
        </p:txBody>
      </p:sp>
      <p:sp>
        <p:nvSpPr>
          <p:cNvPr id="19" name="TextBox 18"/>
          <p:cNvSpPr txBox="1"/>
          <p:nvPr/>
        </p:nvSpPr>
        <p:spPr>
          <a:xfrm>
            <a:off x="27207" y="38704"/>
            <a:ext cx="9263350" cy="523220"/>
          </a:xfrm>
          <a:prstGeom prst="rect">
            <a:avLst/>
          </a:prstGeom>
          <a:noFill/>
        </p:spPr>
        <p:txBody>
          <a:bodyPr wrap="none" rtlCol="0">
            <a:spAutoFit/>
          </a:bodyPr>
          <a:lstStyle/>
          <a:p>
            <a:r>
              <a:rPr lang="en-US" sz="2800" dirty="0" smtClean="0">
                <a:latin typeface="Helvetica Neue Light"/>
                <a:cs typeface="Helvetica Neue Light"/>
              </a:rPr>
              <a:t>Shared memory emulation: Application to cloud computing</a:t>
            </a:r>
            <a:endParaRPr lang="en-US" sz="2800" dirty="0">
              <a:latin typeface="Helvetica Neue Light"/>
              <a:cs typeface="Helvetica Neue Light"/>
            </a:endParaRPr>
          </a:p>
        </p:txBody>
      </p:sp>
      <p:grpSp>
        <p:nvGrpSpPr>
          <p:cNvPr id="2" name="Group 1"/>
          <p:cNvGrpSpPr/>
          <p:nvPr/>
        </p:nvGrpSpPr>
        <p:grpSpPr>
          <a:xfrm>
            <a:off x="2937618" y="655278"/>
            <a:ext cx="2857574" cy="2044308"/>
            <a:chOff x="2087580" y="660049"/>
            <a:chExt cx="2857574" cy="2044308"/>
          </a:xfrm>
        </p:grpSpPr>
        <p:pic>
          <p:nvPicPr>
            <p:cNvPr id="23" name="Picture 2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24" name="Group 23"/>
            <p:cNvGrpSpPr/>
            <p:nvPr/>
          </p:nvGrpSpPr>
          <p:grpSpPr>
            <a:xfrm>
              <a:off x="2087580" y="1696554"/>
              <a:ext cx="2857574" cy="1007803"/>
              <a:chOff x="1881355" y="1771783"/>
              <a:chExt cx="3622107" cy="1285965"/>
            </a:xfrm>
          </p:grpSpPr>
          <p:pic>
            <p:nvPicPr>
              <p:cNvPr id="25" name="Picture 24"/>
              <p:cNvPicPr>
                <a:picLocks noChangeAspect="1"/>
              </p:cNvPicPr>
              <p:nvPr/>
            </p:nvPicPr>
            <p:blipFill>
              <a:blip r:embed="rId4"/>
              <a:stretch>
                <a:fillRect/>
              </a:stretch>
            </p:blipFill>
            <p:spPr>
              <a:xfrm>
                <a:off x="1881355" y="2157535"/>
                <a:ext cx="557989" cy="557989"/>
              </a:xfrm>
              <a:prstGeom prst="rect">
                <a:avLst/>
              </a:prstGeom>
            </p:spPr>
          </p:pic>
          <p:pic>
            <p:nvPicPr>
              <p:cNvPr id="26" name="Picture 25"/>
              <p:cNvPicPr>
                <a:picLocks noChangeAspect="1"/>
              </p:cNvPicPr>
              <p:nvPr/>
            </p:nvPicPr>
            <p:blipFill>
              <a:blip r:embed="rId5"/>
              <a:stretch>
                <a:fillRect/>
              </a:stretch>
            </p:blipFill>
            <p:spPr>
              <a:xfrm>
                <a:off x="3122423" y="2436530"/>
                <a:ext cx="435392" cy="435392"/>
              </a:xfrm>
              <a:prstGeom prst="rect">
                <a:avLst/>
              </a:prstGeom>
            </p:spPr>
          </p:pic>
          <p:pic>
            <p:nvPicPr>
              <p:cNvPr id="27" name="Picture 26"/>
              <p:cNvPicPr>
                <a:picLocks noChangeAspect="1"/>
              </p:cNvPicPr>
              <p:nvPr/>
            </p:nvPicPr>
            <p:blipFill>
              <a:blip r:embed="rId6"/>
              <a:stretch>
                <a:fillRect/>
              </a:stretch>
            </p:blipFill>
            <p:spPr>
              <a:xfrm>
                <a:off x="4819013" y="1982048"/>
                <a:ext cx="684449" cy="684449"/>
              </a:xfrm>
              <a:prstGeom prst="rect">
                <a:avLst/>
              </a:prstGeom>
            </p:spPr>
          </p:pic>
          <p:pic>
            <p:nvPicPr>
              <p:cNvPr id="28" name="Picture 27"/>
              <p:cNvPicPr>
                <a:picLocks noChangeAspect="1"/>
              </p:cNvPicPr>
              <p:nvPr/>
            </p:nvPicPr>
            <p:blipFill>
              <a:blip r:embed="rId7"/>
              <a:stretch>
                <a:fillRect/>
              </a:stretch>
            </p:blipFill>
            <p:spPr>
              <a:xfrm>
                <a:off x="3486169" y="2373299"/>
                <a:ext cx="684449" cy="684449"/>
              </a:xfrm>
              <a:prstGeom prst="rect">
                <a:avLst/>
              </a:prstGeom>
            </p:spPr>
          </p:pic>
          <p:sp>
            <p:nvSpPr>
              <p:cNvPr id="29" name="Up-Down Arrow 28"/>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Up-Down Arrow 29"/>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Left-Up Arrow 30"/>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Left-Up Arrow 31"/>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Tree>
    <p:extLst>
      <p:ext uri="{BB962C8B-B14F-4D97-AF65-F5344CB8AC3E}">
        <p14:creationId xmlns:p14="http://schemas.microsoft.com/office/powerpoint/2010/main" val="26477677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25</a:t>
            </a:fld>
            <a:endParaRPr lang="en-US"/>
          </a:p>
        </p:txBody>
      </p:sp>
      <p:sp>
        <p:nvSpPr>
          <p:cNvPr id="3" name="Rectangle 2"/>
          <p:cNvSpPr/>
          <p:nvPr/>
        </p:nvSpPr>
        <p:spPr>
          <a:xfrm>
            <a:off x="191849" y="2839654"/>
            <a:ext cx="8952151" cy="4401205"/>
          </a:xfrm>
          <a:prstGeom prst="rect">
            <a:avLst/>
          </a:prstGeom>
        </p:spPr>
        <p:txBody>
          <a:bodyPr wrap="square">
            <a:spAutoFit/>
          </a:bodyPr>
          <a:lstStyle/>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Failure tolerance, Fast reads, Fast writes</a:t>
            </a:r>
          </a:p>
          <a:p>
            <a:endParaRPr lang="en-US" sz="2000" dirty="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Asynchrony: Weak (no) timing assumptions.</a:t>
            </a:r>
            <a:endParaRPr lang="en-US" sz="2000" dirty="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Distributed Nature: Nodes unaware of the state</a:t>
            </a:r>
          </a:p>
          <a:p>
            <a:pPr marL="800100" lvl="1" indent="-342900">
              <a:buFont typeface="Arial"/>
              <a:buChar char="•"/>
            </a:pPr>
            <a:r>
              <a:rPr lang="en-US" sz="2000" dirty="0" smtClean="0">
                <a:solidFill>
                  <a:srgbClr val="FFFFFF"/>
                </a:solidFill>
                <a:latin typeface="Helvetica Neue Light"/>
                <a:cs typeface="Helvetica Neue Light"/>
              </a:rPr>
              <a:t>How do you distinguish a failed node from a very slow node?</a:t>
            </a:r>
          </a:p>
          <a:p>
            <a:pPr marL="800100" lvl="1" indent="-342900">
              <a:buFont typeface="Arial"/>
              <a:buChar char="•"/>
            </a:pPr>
            <a:r>
              <a:rPr lang="en-US" sz="2000" dirty="0" smtClean="0">
                <a:solidFill>
                  <a:srgbClr val="FFFFFF"/>
                </a:solidFill>
                <a:latin typeface="Helvetica Neue Light"/>
                <a:cs typeface="Helvetica Neue Light"/>
              </a:rPr>
              <a:t>How do you ensure that all copies of data have received a write/update?</a:t>
            </a:r>
          </a:p>
          <a:p>
            <a:pPr marL="800100" lvl="1" indent="-342900">
              <a:buFont typeface="Arial"/>
              <a:buChar char="•"/>
            </a:pPr>
            <a:endParaRPr lang="en-US" sz="2000" dirty="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Requirements: Present a consistent view of data</a:t>
            </a:r>
          </a:p>
          <a:p>
            <a:pPr marL="342900" indent="-342900">
              <a:buFont typeface="Arial"/>
              <a:buChar char="•"/>
            </a:pPr>
            <a:r>
              <a:rPr lang="en-US" sz="2000" dirty="0">
                <a:solidFill>
                  <a:srgbClr val="FFFFFF"/>
                </a:solidFill>
                <a:latin typeface="Helvetica Neue Light"/>
                <a:cs typeface="Helvetica Neue Light"/>
              </a:rPr>
              <a:t>A</a:t>
            </a:r>
            <a:r>
              <a:rPr lang="en-US" sz="2000" dirty="0" smtClean="0">
                <a:solidFill>
                  <a:srgbClr val="FFFFFF"/>
                </a:solidFill>
                <a:latin typeface="Helvetica Neue Light"/>
                <a:cs typeface="Helvetica Neue Light"/>
              </a:rPr>
              <a:t>llow concurrent access to clients (no locks)</a:t>
            </a:r>
          </a:p>
          <a:p>
            <a:pPr marL="342900" indent="-342900">
              <a:buFont typeface="Arial"/>
              <a:buChar char="•"/>
            </a:pPr>
            <a:endParaRPr lang="en-US" sz="2000" dirty="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Solutions exist to above challenges. However….</a:t>
            </a:r>
            <a:endParaRPr lang="en-US" sz="2000" dirty="0">
              <a:solidFill>
                <a:srgbClr val="FFFFFF"/>
              </a:solidFill>
              <a:latin typeface="Helvetica Neue Light"/>
              <a:cs typeface="Helvetica Neue Light"/>
            </a:endParaRPr>
          </a:p>
          <a:p>
            <a:endParaRPr lang="en-US" sz="2000" dirty="0">
              <a:latin typeface="Helvetica Neue Light"/>
              <a:cs typeface="Helvetica Neue Light"/>
            </a:endParaRPr>
          </a:p>
          <a:p>
            <a:endParaRPr lang="en-US" sz="2000" dirty="0"/>
          </a:p>
        </p:txBody>
      </p:sp>
      <p:sp>
        <p:nvSpPr>
          <p:cNvPr id="20" name="TextBox 19"/>
          <p:cNvSpPr txBox="1"/>
          <p:nvPr/>
        </p:nvSpPr>
        <p:spPr>
          <a:xfrm>
            <a:off x="0" y="114650"/>
            <a:ext cx="9223130" cy="523220"/>
          </a:xfrm>
          <a:prstGeom prst="rect">
            <a:avLst/>
          </a:prstGeom>
          <a:noFill/>
        </p:spPr>
        <p:txBody>
          <a:bodyPr wrap="none" rtlCol="0">
            <a:spAutoFit/>
          </a:bodyPr>
          <a:lstStyle/>
          <a:p>
            <a:r>
              <a:rPr lang="en-US" sz="2800" dirty="0" smtClean="0">
                <a:latin typeface="Helvetica Neue Light"/>
                <a:cs typeface="Helvetica Neue Light"/>
              </a:rPr>
              <a:t>Engineering Challenges in key-value store implementations </a:t>
            </a:r>
            <a:endParaRPr lang="en-US" sz="2800" dirty="0">
              <a:latin typeface="Helvetica Neue Light"/>
              <a:cs typeface="Helvetica Neue Light"/>
            </a:endParaRPr>
          </a:p>
        </p:txBody>
      </p:sp>
      <p:grpSp>
        <p:nvGrpSpPr>
          <p:cNvPr id="36" name="Group 35"/>
          <p:cNvGrpSpPr/>
          <p:nvPr/>
        </p:nvGrpSpPr>
        <p:grpSpPr>
          <a:xfrm>
            <a:off x="2937618" y="655278"/>
            <a:ext cx="2857574" cy="2044308"/>
            <a:chOff x="2087580" y="660049"/>
            <a:chExt cx="2857574" cy="2044308"/>
          </a:xfrm>
        </p:grpSpPr>
        <p:pic>
          <p:nvPicPr>
            <p:cNvPr id="37" name="Picture 36"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38" name="Group 37"/>
            <p:cNvGrpSpPr/>
            <p:nvPr/>
          </p:nvGrpSpPr>
          <p:grpSpPr>
            <a:xfrm>
              <a:off x="2087580" y="1696554"/>
              <a:ext cx="2857574" cy="1007803"/>
              <a:chOff x="1881355" y="1771783"/>
              <a:chExt cx="3622107" cy="1285965"/>
            </a:xfrm>
          </p:grpSpPr>
          <p:pic>
            <p:nvPicPr>
              <p:cNvPr id="40" name="Picture 39"/>
              <p:cNvPicPr>
                <a:picLocks noChangeAspect="1"/>
              </p:cNvPicPr>
              <p:nvPr/>
            </p:nvPicPr>
            <p:blipFill>
              <a:blip r:embed="rId4"/>
              <a:stretch>
                <a:fillRect/>
              </a:stretch>
            </p:blipFill>
            <p:spPr>
              <a:xfrm>
                <a:off x="1881355" y="2157535"/>
                <a:ext cx="557989" cy="557989"/>
              </a:xfrm>
              <a:prstGeom prst="rect">
                <a:avLst/>
              </a:prstGeom>
            </p:spPr>
          </p:pic>
          <p:pic>
            <p:nvPicPr>
              <p:cNvPr id="41" name="Picture 40"/>
              <p:cNvPicPr>
                <a:picLocks noChangeAspect="1"/>
              </p:cNvPicPr>
              <p:nvPr/>
            </p:nvPicPr>
            <p:blipFill>
              <a:blip r:embed="rId5"/>
              <a:stretch>
                <a:fillRect/>
              </a:stretch>
            </p:blipFill>
            <p:spPr>
              <a:xfrm>
                <a:off x="3122423" y="2436530"/>
                <a:ext cx="435392" cy="435392"/>
              </a:xfrm>
              <a:prstGeom prst="rect">
                <a:avLst/>
              </a:prstGeom>
            </p:spPr>
          </p:pic>
          <p:pic>
            <p:nvPicPr>
              <p:cNvPr id="42" name="Picture 41"/>
              <p:cNvPicPr>
                <a:picLocks noChangeAspect="1"/>
              </p:cNvPicPr>
              <p:nvPr/>
            </p:nvPicPr>
            <p:blipFill>
              <a:blip r:embed="rId6"/>
              <a:stretch>
                <a:fillRect/>
              </a:stretch>
            </p:blipFill>
            <p:spPr>
              <a:xfrm>
                <a:off x="4819013" y="1982048"/>
                <a:ext cx="684449" cy="684449"/>
              </a:xfrm>
              <a:prstGeom prst="rect">
                <a:avLst/>
              </a:prstGeom>
            </p:spPr>
          </p:pic>
          <p:pic>
            <p:nvPicPr>
              <p:cNvPr id="43" name="Picture 42"/>
              <p:cNvPicPr>
                <a:picLocks noChangeAspect="1"/>
              </p:cNvPicPr>
              <p:nvPr/>
            </p:nvPicPr>
            <p:blipFill>
              <a:blip r:embed="rId7"/>
              <a:stretch>
                <a:fillRect/>
              </a:stretch>
            </p:blipFill>
            <p:spPr>
              <a:xfrm>
                <a:off x="3486169" y="2373299"/>
                <a:ext cx="684449" cy="684449"/>
              </a:xfrm>
              <a:prstGeom prst="rect">
                <a:avLst/>
              </a:prstGeom>
            </p:spPr>
          </p:pic>
          <p:sp>
            <p:nvSpPr>
              <p:cNvPr id="44" name="Up-Down Arrow 43"/>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Up-Down Arrow 44"/>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Left-Up Arrow 45"/>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Left-Up Arrow 46"/>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Tree>
    <p:extLst>
      <p:ext uri="{BB962C8B-B14F-4D97-AF65-F5344CB8AC3E}">
        <p14:creationId xmlns:p14="http://schemas.microsoft.com/office/powerpoint/2010/main" val="27521044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26</a:t>
            </a:fld>
            <a:endParaRPr lang="en-US"/>
          </a:p>
        </p:txBody>
      </p:sp>
      <p:sp>
        <p:nvSpPr>
          <p:cNvPr id="3" name="Rectangle 2"/>
          <p:cNvSpPr/>
          <p:nvPr/>
        </p:nvSpPr>
        <p:spPr>
          <a:xfrm>
            <a:off x="191849" y="2839654"/>
            <a:ext cx="8952151" cy="4401205"/>
          </a:xfrm>
          <a:prstGeom prst="rect">
            <a:avLst/>
          </a:prstGeom>
        </p:spPr>
        <p:txBody>
          <a:bodyPr wrap="square">
            <a:spAutoFit/>
          </a:bodyPr>
          <a:lstStyle/>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Failure tolerance, Fast reads, Fast writes</a:t>
            </a:r>
          </a:p>
          <a:p>
            <a:endParaRPr lang="en-US" sz="2000" dirty="0">
              <a:latin typeface="Helvetica Neue Light"/>
              <a:cs typeface="Helvetica Neue Light"/>
            </a:endParaRPr>
          </a:p>
          <a:p>
            <a:pPr marL="342900" indent="-342900">
              <a:buFont typeface="Arial"/>
              <a:buChar char="•"/>
            </a:pPr>
            <a:r>
              <a:rPr lang="en-US" sz="2000" dirty="0" smtClean="0">
                <a:solidFill>
                  <a:srgbClr val="3366FF"/>
                </a:solidFill>
                <a:latin typeface="Helvetica Neue Light"/>
                <a:cs typeface="Helvetica Neue Light"/>
              </a:rPr>
              <a:t>Asynchrony:</a:t>
            </a:r>
            <a:r>
              <a:rPr lang="en-US" sz="2000" dirty="0" smtClean="0">
                <a:latin typeface="Helvetica Neue Light"/>
                <a:cs typeface="Helvetica Neue Light"/>
              </a:rPr>
              <a:t> Weak (no) timing assumptions.</a:t>
            </a:r>
            <a:endParaRPr lang="en-US" sz="2000" dirty="0">
              <a:latin typeface="Helvetica Neue Light"/>
              <a:cs typeface="Helvetica Neue Light"/>
            </a:endParaRPr>
          </a:p>
          <a:p>
            <a:pPr marL="342900" indent="-342900">
              <a:buFont typeface="Arial"/>
              <a:buChar char="•"/>
            </a:pPr>
            <a:r>
              <a:rPr lang="en-US" sz="2000" dirty="0" smtClean="0">
                <a:solidFill>
                  <a:srgbClr val="3366FF"/>
                </a:solidFill>
                <a:latin typeface="Helvetica Neue Light"/>
                <a:cs typeface="Helvetica Neue Light"/>
              </a:rPr>
              <a:t>Distributed Nature: </a:t>
            </a:r>
            <a:r>
              <a:rPr lang="en-US" sz="2000" dirty="0" smtClean="0">
                <a:latin typeface="Helvetica Neue Light"/>
                <a:cs typeface="Helvetica Neue Light"/>
              </a:rPr>
              <a:t>Nodes unaware of the state</a:t>
            </a:r>
          </a:p>
          <a:p>
            <a:pPr marL="800100" lvl="1" indent="-342900">
              <a:buFont typeface="Arial"/>
              <a:buChar char="•"/>
            </a:pPr>
            <a:r>
              <a:rPr lang="en-US" sz="2000" dirty="0" smtClean="0">
                <a:latin typeface="Helvetica Neue Light"/>
                <a:cs typeface="Helvetica Neue Light"/>
              </a:rPr>
              <a:t>How do you distinguish a failed node from a very slow node?</a:t>
            </a:r>
          </a:p>
          <a:p>
            <a:pPr marL="800100" lvl="1" indent="-342900">
              <a:buFont typeface="Arial"/>
              <a:buChar char="•"/>
            </a:pPr>
            <a:r>
              <a:rPr lang="en-US" sz="2000" dirty="0" smtClean="0">
                <a:latin typeface="Helvetica Neue Light"/>
                <a:cs typeface="Helvetica Neue Light"/>
              </a:rPr>
              <a:t>How do you ensure that all copies of data have received a write/update?</a:t>
            </a:r>
          </a:p>
          <a:p>
            <a:pPr marL="800100" lvl="1"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Requirements: Present a consistent view of data</a:t>
            </a:r>
          </a:p>
          <a:p>
            <a:pPr marL="342900" indent="-342900">
              <a:buFont typeface="Arial"/>
              <a:buChar char="•"/>
            </a:pPr>
            <a:r>
              <a:rPr lang="en-US" sz="2000" dirty="0">
                <a:solidFill>
                  <a:srgbClr val="FFFFFF"/>
                </a:solidFill>
                <a:latin typeface="Helvetica Neue Light"/>
                <a:cs typeface="Helvetica Neue Light"/>
              </a:rPr>
              <a:t>A</a:t>
            </a:r>
            <a:r>
              <a:rPr lang="en-US" sz="2000" dirty="0" smtClean="0">
                <a:solidFill>
                  <a:srgbClr val="FFFFFF"/>
                </a:solidFill>
                <a:latin typeface="Helvetica Neue Light"/>
                <a:cs typeface="Helvetica Neue Light"/>
              </a:rPr>
              <a:t>llow concurrent access to clients (no locks)</a:t>
            </a:r>
          </a:p>
          <a:p>
            <a:pPr marL="342900" indent="-342900">
              <a:buFont typeface="Arial"/>
              <a:buChar char="•"/>
            </a:pPr>
            <a:endParaRPr lang="en-US" sz="2000" dirty="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Solutions exist to above challenges. However….</a:t>
            </a:r>
            <a:endParaRPr lang="en-US" sz="2000" dirty="0">
              <a:solidFill>
                <a:srgbClr val="FFFFFF"/>
              </a:solidFill>
              <a:latin typeface="Helvetica Neue Light"/>
              <a:cs typeface="Helvetica Neue Light"/>
            </a:endParaRPr>
          </a:p>
          <a:p>
            <a:endParaRPr lang="en-US" sz="2000" dirty="0">
              <a:latin typeface="Helvetica Neue Light"/>
              <a:cs typeface="Helvetica Neue Light"/>
            </a:endParaRPr>
          </a:p>
          <a:p>
            <a:endParaRPr lang="en-US" sz="2000" dirty="0"/>
          </a:p>
        </p:txBody>
      </p:sp>
      <p:sp>
        <p:nvSpPr>
          <p:cNvPr id="20" name="TextBox 19"/>
          <p:cNvSpPr txBox="1"/>
          <p:nvPr/>
        </p:nvSpPr>
        <p:spPr>
          <a:xfrm>
            <a:off x="0" y="114650"/>
            <a:ext cx="9223130" cy="523220"/>
          </a:xfrm>
          <a:prstGeom prst="rect">
            <a:avLst/>
          </a:prstGeom>
          <a:noFill/>
        </p:spPr>
        <p:txBody>
          <a:bodyPr wrap="none" rtlCol="0">
            <a:spAutoFit/>
          </a:bodyPr>
          <a:lstStyle/>
          <a:p>
            <a:r>
              <a:rPr lang="en-US" sz="2800" dirty="0" smtClean="0">
                <a:latin typeface="Helvetica Neue Light"/>
                <a:cs typeface="Helvetica Neue Light"/>
              </a:rPr>
              <a:t>Engineering Challenges in key-value store implementations </a:t>
            </a:r>
            <a:endParaRPr lang="en-US" sz="2800" dirty="0">
              <a:latin typeface="Helvetica Neue Light"/>
              <a:cs typeface="Helvetica Neue Light"/>
            </a:endParaRPr>
          </a:p>
        </p:txBody>
      </p:sp>
      <p:grpSp>
        <p:nvGrpSpPr>
          <p:cNvPr id="36" name="Group 35"/>
          <p:cNvGrpSpPr/>
          <p:nvPr/>
        </p:nvGrpSpPr>
        <p:grpSpPr>
          <a:xfrm>
            <a:off x="2937618" y="655278"/>
            <a:ext cx="2857574" cy="2044308"/>
            <a:chOff x="2087580" y="660049"/>
            <a:chExt cx="2857574" cy="2044308"/>
          </a:xfrm>
        </p:grpSpPr>
        <p:pic>
          <p:nvPicPr>
            <p:cNvPr id="37" name="Picture 36"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38" name="Group 37"/>
            <p:cNvGrpSpPr/>
            <p:nvPr/>
          </p:nvGrpSpPr>
          <p:grpSpPr>
            <a:xfrm>
              <a:off x="2087580" y="1696554"/>
              <a:ext cx="2857574" cy="1007803"/>
              <a:chOff x="1881355" y="1771783"/>
              <a:chExt cx="3622107" cy="1285965"/>
            </a:xfrm>
          </p:grpSpPr>
          <p:pic>
            <p:nvPicPr>
              <p:cNvPr id="40" name="Picture 39"/>
              <p:cNvPicPr>
                <a:picLocks noChangeAspect="1"/>
              </p:cNvPicPr>
              <p:nvPr/>
            </p:nvPicPr>
            <p:blipFill>
              <a:blip r:embed="rId4"/>
              <a:stretch>
                <a:fillRect/>
              </a:stretch>
            </p:blipFill>
            <p:spPr>
              <a:xfrm>
                <a:off x="1881355" y="2157535"/>
                <a:ext cx="557989" cy="557989"/>
              </a:xfrm>
              <a:prstGeom prst="rect">
                <a:avLst/>
              </a:prstGeom>
            </p:spPr>
          </p:pic>
          <p:pic>
            <p:nvPicPr>
              <p:cNvPr id="41" name="Picture 40"/>
              <p:cNvPicPr>
                <a:picLocks noChangeAspect="1"/>
              </p:cNvPicPr>
              <p:nvPr/>
            </p:nvPicPr>
            <p:blipFill>
              <a:blip r:embed="rId5"/>
              <a:stretch>
                <a:fillRect/>
              </a:stretch>
            </p:blipFill>
            <p:spPr>
              <a:xfrm>
                <a:off x="3122423" y="2436530"/>
                <a:ext cx="435392" cy="435392"/>
              </a:xfrm>
              <a:prstGeom prst="rect">
                <a:avLst/>
              </a:prstGeom>
            </p:spPr>
          </p:pic>
          <p:pic>
            <p:nvPicPr>
              <p:cNvPr id="42" name="Picture 41"/>
              <p:cNvPicPr>
                <a:picLocks noChangeAspect="1"/>
              </p:cNvPicPr>
              <p:nvPr/>
            </p:nvPicPr>
            <p:blipFill>
              <a:blip r:embed="rId6"/>
              <a:stretch>
                <a:fillRect/>
              </a:stretch>
            </p:blipFill>
            <p:spPr>
              <a:xfrm>
                <a:off x="4819013" y="1982048"/>
                <a:ext cx="684449" cy="684449"/>
              </a:xfrm>
              <a:prstGeom prst="rect">
                <a:avLst/>
              </a:prstGeom>
            </p:spPr>
          </p:pic>
          <p:pic>
            <p:nvPicPr>
              <p:cNvPr id="43" name="Picture 42"/>
              <p:cNvPicPr>
                <a:picLocks noChangeAspect="1"/>
              </p:cNvPicPr>
              <p:nvPr/>
            </p:nvPicPr>
            <p:blipFill>
              <a:blip r:embed="rId7"/>
              <a:stretch>
                <a:fillRect/>
              </a:stretch>
            </p:blipFill>
            <p:spPr>
              <a:xfrm>
                <a:off x="3486169" y="2373299"/>
                <a:ext cx="684449" cy="684449"/>
              </a:xfrm>
              <a:prstGeom prst="rect">
                <a:avLst/>
              </a:prstGeom>
            </p:spPr>
          </p:pic>
          <p:sp>
            <p:nvSpPr>
              <p:cNvPr id="44" name="Up-Down Arrow 43"/>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Up-Down Arrow 44"/>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Left-Up Arrow 45"/>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Left-Up Arrow 46"/>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Tree>
    <p:extLst>
      <p:ext uri="{BB962C8B-B14F-4D97-AF65-F5344CB8AC3E}">
        <p14:creationId xmlns:p14="http://schemas.microsoft.com/office/powerpoint/2010/main" val="420172125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27</a:t>
            </a:fld>
            <a:endParaRPr lang="en-US"/>
          </a:p>
        </p:txBody>
      </p:sp>
      <p:sp>
        <p:nvSpPr>
          <p:cNvPr id="3" name="Rectangle 2"/>
          <p:cNvSpPr/>
          <p:nvPr/>
        </p:nvSpPr>
        <p:spPr>
          <a:xfrm>
            <a:off x="191849" y="2839654"/>
            <a:ext cx="8952151" cy="4401205"/>
          </a:xfrm>
          <a:prstGeom prst="rect">
            <a:avLst/>
          </a:prstGeom>
        </p:spPr>
        <p:txBody>
          <a:bodyPr wrap="square">
            <a:spAutoFit/>
          </a:bodyPr>
          <a:lstStyle/>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Failure tolerance, Fast reads, Fast writes</a:t>
            </a:r>
          </a:p>
          <a:p>
            <a:endParaRPr lang="en-US" sz="2000" dirty="0">
              <a:latin typeface="Helvetica Neue Light"/>
              <a:cs typeface="Helvetica Neue Light"/>
            </a:endParaRPr>
          </a:p>
          <a:p>
            <a:pPr marL="342900" indent="-342900">
              <a:buFont typeface="Arial"/>
              <a:buChar char="•"/>
            </a:pPr>
            <a:r>
              <a:rPr lang="en-US" sz="2000" dirty="0" smtClean="0">
                <a:solidFill>
                  <a:srgbClr val="3366FF"/>
                </a:solidFill>
                <a:latin typeface="Helvetica Neue Light"/>
                <a:cs typeface="Helvetica Neue Light"/>
              </a:rPr>
              <a:t>Asynchrony:</a:t>
            </a:r>
            <a:r>
              <a:rPr lang="en-US" sz="2000" dirty="0" smtClean="0">
                <a:latin typeface="Helvetica Neue Light"/>
                <a:cs typeface="Helvetica Neue Light"/>
              </a:rPr>
              <a:t> Weak (no) timing assumptions.</a:t>
            </a:r>
            <a:endParaRPr lang="en-US" sz="2000" dirty="0">
              <a:latin typeface="Helvetica Neue Light"/>
              <a:cs typeface="Helvetica Neue Light"/>
            </a:endParaRPr>
          </a:p>
          <a:p>
            <a:pPr marL="342900" indent="-342900">
              <a:buFont typeface="Arial"/>
              <a:buChar char="•"/>
            </a:pPr>
            <a:r>
              <a:rPr lang="en-US" sz="2000" dirty="0" smtClean="0">
                <a:solidFill>
                  <a:srgbClr val="3366FF"/>
                </a:solidFill>
                <a:latin typeface="Helvetica Neue Light"/>
                <a:cs typeface="Helvetica Neue Light"/>
              </a:rPr>
              <a:t>Distributed Nature: </a:t>
            </a:r>
            <a:r>
              <a:rPr lang="en-US" sz="2000" dirty="0" smtClean="0">
                <a:latin typeface="Helvetica Neue Light"/>
                <a:cs typeface="Helvetica Neue Light"/>
              </a:rPr>
              <a:t>Nodes unaware of the state</a:t>
            </a:r>
          </a:p>
          <a:p>
            <a:pPr marL="800100" lvl="1" indent="-342900">
              <a:buFont typeface="Arial"/>
              <a:buChar char="•"/>
            </a:pPr>
            <a:r>
              <a:rPr lang="en-US" sz="2000" dirty="0" smtClean="0">
                <a:latin typeface="Helvetica Neue Light"/>
                <a:cs typeface="Helvetica Neue Light"/>
              </a:rPr>
              <a:t>How do you distinguish a failed node from a very slow node?</a:t>
            </a:r>
          </a:p>
          <a:p>
            <a:pPr marL="800100" lvl="1" indent="-342900">
              <a:buFont typeface="Arial"/>
              <a:buChar char="•"/>
            </a:pPr>
            <a:r>
              <a:rPr lang="en-US" sz="2000" dirty="0" smtClean="0">
                <a:latin typeface="Helvetica Neue Light"/>
                <a:cs typeface="Helvetica Neue Light"/>
              </a:rPr>
              <a:t>How do you ensure that all copies of data have received a write/update?</a:t>
            </a:r>
          </a:p>
          <a:p>
            <a:pPr marL="800100" lvl="1"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Requirements: Present a </a:t>
            </a:r>
            <a:r>
              <a:rPr lang="en-US" sz="2000" dirty="0" smtClean="0">
                <a:solidFill>
                  <a:srgbClr val="0000FF"/>
                </a:solidFill>
                <a:latin typeface="Helvetica Neue Light"/>
                <a:cs typeface="Helvetica Neue Light"/>
              </a:rPr>
              <a:t>consistent</a:t>
            </a:r>
            <a:r>
              <a:rPr lang="en-US" sz="2000" dirty="0" smtClean="0">
                <a:latin typeface="Helvetica Neue Light"/>
                <a:cs typeface="Helvetica Neue Light"/>
              </a:rPr>
              <a:t> view of data</a:t>
            </a:r>
          </a:p>
          <a:p>
            <a:pPr marL="342900" indent="-342900">
              <a:buFont typeface="Arial"/>
              <a:buChar char="•"/>
            </a:pPr>
            <a:r>
              <a:rPr lang="en-US" sz="2000" dirty="0">
                <a:latin typeface="Helvetica Neue Light"/>
                <a:cs typeface="Helvetica Neue Light"/>
              </a:rPr>
              <a:t>A</a:t>
            </a:r>
            <a:r>
              <a:rPr lang="en-US" sz="2000" dirty="0" smtClean="0">
                <a:latin typeface="Helvetica Neue Light"/>
                <a:cs typeface="Helvetica Neue Light"/>
              </a:rPr>
              <a:t>llow concurrent access to clients (no locks)</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Solutions exist to above challenges. However….</a:t>
            </a:r>
            <a:endParaRPr lang="en-US" sz="2000" dirty="0">
              <a:solidFill>
                <a:srgbClr val="FFFFFF"/>
              </a:solidFill>
              <a:latin typeface="Helvetica Neue Light"/>
              <a:cs typeface="Helvetica Neue Light"/>
            </a:endParaRPr>
          </a:p>
          <a:p>
            <a:endParaRPr lang="en-US" sz="2000" dirty="0">
              <a:latin typeface="Helvetica Neue Light"/>
              <a:cs typeface="Helvetica Neue Light"/>
            </a:endParaRPr>
          </a:p>
          <a:p>
            <a:endParaRPr lang="en-US" sz="2000" dirty="0"/>
          </a:p>
        </p:txBody>
      </p:sp>
      <p:sp>
        <p:nvSpPr>
          <p:cNvPr id="20" name="TextBox 19"/>
          <p:cNvSpPr txBox="1"/>
          <p:nvPr/>
        </p:nvSpPr>
        <p:spPr>
          <a:xfrm>
            <a:off x="0" y="114650"/>
            <a:ext cx="9223130" cy="523220"/>
          </a:xfrm>
          <a:prstGeom prst="rect">
            <a:avLst/>
          </a:prstGeom>
          <a:noFill/>
        </p:spPr>
        <p:txBody>
          <a:bodyPr wrap="none" rtlCol="0">
            <a:spAutoFit/>
          </a:bodyPr>
          <a:lstStyle/>
          <a:p>
            <a:r>
              <a:rPr lang="en-US" sz="2800" dirty="0" smtClean="0">
                <a:latin typeface="Helvetica Neue Light"/>
                <a:cs typeface="Helvetica Neue Light"/>
              </a:rPr>
              <a:t>Engineering Challenges in key-value store implementations </a:t>
            </a:r>
            <a:endParaRPr lang="en-US" sz="2800" dirty="0">
              <a:latin typeface="Helvetica Neue Light"/>
              <a:cs typeface="Helvetica Neue Light"/>
            </a:endParaRPr>
          </a:p>
        </p:txBody>
      </p:sp>
      <p:grpSp>
        <p:nvGrpSpPr>
          <p:cNvPr id="36" name="Group 35"/>
          <p:cNvGrpSpPr/>
          <p:nvPr/>
        </p:nvGrpSpPr>
        <p:grpSpPr>
          <a:xfrm>
            <a:off x="2937618" y="655278"/>
            <a:ext cx="2857574" cy="2044308"/>
            <a:chOff x="2087580" y="660049"/>
            <a:chExt cx="2857574" cy="2044308"/>
          </a:xfrm>
        </p:grpSpPr>
        <p:pic>
          <p:nvPicPr>
            <p:cNvPr id="37" name="Picture 36"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38" name="Group 37"/>
            <p:cNvGrpSpPr/>
            <p:nvPr/>
          </p:nvGrpSpPr>
          <p:grpSpPr>
            <a:xfrm>
              <a:off x="2087580" y="1696554"/>
              <a:ext cx="2857574" cy="1007803"/>
              <a:chOff x="1881355" y="1771783"/>
              <a:chExt cx="3622107" cy="1285965"/>
            </a:xfrm>
          </p:grpSpPr>
          <p:pic>
            <p:nvPicPr>
              <p:cNvPr id="40" name="Picture 39"/>
              <p:cNvPicPr>
                <a:picLocks noChangeAspect="1"/>
              </p:cNvPicPr>
              <p:nvPr/>
            </p:nvPicPr>
            <p:blipFill>
              <a:blip r:embed="rId4"/>
              <a:stretch>
                <a:fillRect/>
              </a:stretch>
            </p:blipFill>
            <p:spPr>
              <a:xfrm>
                <a:off x="1881355" y="2157535"/>
                <a:ext cx="557989" cy="557989"/>
              </a:xfrm>
              <a:prstGeom prst="rect">
                <a:avLst/>
              </a:prstGeom>
            </p:spPr>
          </p:pic>
          <p:pic>
            <p:nvPicPr>
              <p:cNvPr id="41" name="Picture 40"/>
              <p:cNvPicPr>
                <a:picLocks noChangeAspect="1"/>
              </p:cNvPicPr>
              <p:nvPr/>
            </p:nvPicPr>
            <p:blipFill>
              <a:blip r:embed="rId5"/>
              <a:stretch>
                <a:fillRect/>
              </a:stretch>
            </p:blipFill>
            <p:spPr>
              <a:xfrm>
                <a:off x="3122423" y="2436530"/>
                <a:ext cx="435392" cy="435392"/>
              </a:xfrm>
              <a:prstGeom prst="rect">
                <a:avLst/>
              </a:prstGeom>
            </p:spPr>
          </p:pic>
          <p:pic>
            <p:nvPicPr>
              <p:cNvPr id="42" name="Picture 41"/>
              <p:cNvPicPr>
                <a:picLocks noChangeAspect="1"/>
              </p:cNvPicPr>
              <p:nvPr/>
            </p:nvPicPr>
            <p:blipFill>
              <a:blip r:embed="rId6"/>
              <a:stretch>
                <a:fillRect/>
              </a:stretch>
            </p:blipFill>
            <p:spPr>
              <a:xfrm>
                <a:off x="4819013" y="1982048"/>
                <a:ext cx="684449" cy="684449"/>
              </a:xfrm>
              <a:prstGeom prst="rect">
                <a:avLst/>
              </a:prstGeom>
            </p:spPr>
          </p:pic>
          <p:pic>
            <p:nvPicPr>
              <p:cNvPr id="43" name="Picture 42"/>
              <p:cNvPicPr>
                <a:picLocks noChangeAspect="1"/>
              </p:cNvPicPr>
              <p:nvPr/>
            </p:nvPicPr>
            <p:blipFill>
              <a:blip r:embed="rId7"/>
              <a:stretch>
                <a:fillRect/>
              </a:stretch>
            </p:blipFill>
            <p:spPr>
              <a:xfrm>
                <a:off x="3486169" y="2373299"/>
                <a:ext cx="684449" cy="684449"/>
              </a:xfrm>
              <a:prstGeom prst="rect">
                <a:avLst/>
              </a:prstGeom>
            </p:spPr>
          </p:pic>
          <p:sp>
            <p:nvSpPr>
              <p:cNvPr id="44" name="Up-Down Arrow 43"/>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Up-Down Arrow 44"/>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Left-Up Arrow 45"/>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Left-Up Arrow 46"/>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Tree>
    <p:extLst>
      <p:ext uri="{BB962C8B-B14F-4D97-AF65-F5344CB8AC3E}">
        <p14:creationId xmlns:p14="http://schemas.microsoft.com/office/powerpoint/2010/main" val="9300036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AAB71D-D585-B642-9E27-EE5DC697D035}" type="slidenum">
              <a:rPr lang="en-US" smtClean="0"/>
              <a:t>28</a:t>
            </a:fld>
            <a:endParaRPr lang="en-US"/>
          </a:p>
        </p:txBody>
      </p:sp>
      <p:sp>
        <p:nvSpPr>
          <p:cNvPr id="3" name="Rectangle 2"/>
          <p:cNvSpPr/>
          <p:nvPr/>
        </p:nvSpPr>
        <p:spPr>
          <a:xfrm>
            <a:off x="191849" y="2839654"/>
            <a:ext cx="8952151" cy="4401205"/>
          </a:xfrm>
          <a:prstGeom prst="rect">
            <a:avLst/>
          </a:prstGeom>
        </p:spPr>
        <p:txBody>
          <a:bodyPr wrap="square">
            <a:spAutoFit/>
          </a:bodyPr>
          <a:lstStyle/>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Failure tolerance, Fast reads, Fast writes</a:t>
            </a:r>
          </a:p>
          <a:p>
            <a:endParaRPr lang="en-US" sz="2000" dirty="0">
              <a:latin typeface="Helvetica Neue Light"/>
              <a:cs typeface="Helvetica Neue Light"/>
            </a:endParaRPr>
          </a:p>
          <a:p>
            <a:pPr marL="342900" indent="-342900">
              <a:buFont typeface="Arial"/>
              <a:buChar char="•"/>
            </a:pPr>
            <a:r>
              <a:rPr lang="en-US" sz="2000" dirty="0" smtClean="0">
                <a:solidFill>
                  <a:srgbClr val="3366FF"/>
                </a:solidFill>
                <a:latin typeface="Helvetica Neue Light"/>
                <a:cs typeface="Helvetica Neue Light"/>
              </a:rPr>
              <a:t>Asynchrony:</a:t>
            </a:r>
            <a:r>
              <a:rPr lang="en-US" sz="2000" dirty="0" smtClean="0">
                <a:latin typeface="Helvetica Neue Light"/>
                <a:cs typeface="Helvetica Neue Light"/>
              </a:rPr>
              <a:t> Weak (no) timing assumptions.</a:t>
            </a:r>
            <a:endParaRPr lang="en-US" sz="2000" dirty="0">
              <a:latin typeface="Helvetica Neue Light"/>
              <a:cs typeface="Helvetica Neue Light"/>
            </a:endParaRPr>
          </a:p>
          <a:p>
            <a:pPr marL="342900" indent="-342900">
              <a:buFont typeface="Arial"/>
              <a:buChar char="•"/>
            </a:pPr>
            <a:r>
              <a:rPr lang="en-US" sz="2000" dirty="0" smtClean="0">
                <a:solidFill>
                  <a:srgbClr val="3366FF"/>
                </a:solidFill>
                <a:latin typeface="Helvetica Neue Light"/>
                <a:cs typeface="Helvetica Neue Light"/>
              </a:rPr>
              <a:t>Distributed Nature: </a:t>
            </a:r>
            <a:r>
              <a:rPr lang="en-US" sz="2000" dirty="0" smtClean="0">
                <a:latin typeface="Helvetica Neue Light"/>
                <a:cs typeface="Helvetica Neue Light"/>
              </a:rPr>
              <a:t>Nodes unaware of the state</a:t>
            </a:r>
          </a:p>
          <a:p>
            <a:pPr marL="800100" lvl="1" indent="-342900">
              <a:buFont typeface="Arial"/>
              <a:buChar char="•"/>
            </a:pPr>
            <a:r>
              <a:rPr lang="en-US" sz="2000" dirty="0" smtClean="0">
                <a:latin typeface="Helvetica Neue Light"/>
                <a:cs typeface="Helvetica Neue Light"/>
              </a:rPr>
              <a:t>How do you distinguish a failed node from a very slow node?</a:t>
            </a:r>
          </a:p>
          <a:p>
            <a:pPr marL="800100" lvl="1" indent="-342900">
              <a:buFont typeface="Arial"/>
              <a:buChar char="•"/>
            </a:pPr>
            <a:r>
              <a:rPr lang="en-US" sz="2000" dirty="0" smtClean="0">
                <a:latin typeface="Helvetica Neue Light"/>
                <a:cs typeface="Helvetica Neue Light"/>
              </a:rPr>
              <a:t>How do you ensure that all copies of data have received a write/update?</a:t>
            </a:r>
          </a:p>
          <a:p>
            <a:pPr marL="800100" lvl="1"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Requirements: Present a </a:t>
            </a:r>
            <a:r>
              <a:rPr lang="en-US" sz="2000" dirty="0" smtClean="0">
                <a:solidFill>
                  <a:srgbClr val="0000FF"/>
                </a:solidFill>
                <a:latin typeface="Helvetica Neue Light"/>
                <a:cs typeface="Helvetica Neue Light"/>
              </a:rPr>
              <a:t>consistent</a:t>
            </a:r>
            <a:r>
              <a:rPr lang="en-US" sz="2000" dirty="0" smtClean="0">
                <a:latin typeface="Helvetica Neue Light"/>
                <a:cs typeface="Helvetica Neue Light"/>
              </a:rPr>
              <a:t> view of data</a:t>
            </a:r>
          </a:p>
          <a:p>
            <a:pPr marL="342900" indent="-342900">
              <a:buFont typeface="Arial"/>
              <a:buChar char="•"/>
            </a:pPr>
            <a:r>
              <a:rPr lang="en-US" sz="2000" dirty="0">
                <a:latin typeface="Helvetica Neue Light"/>
                <a:cs typeface="Helvetica Neue Light"/>
              </a:rPr>
              <a:t>A</a:t>
            </a:r>
            <a:r>
              <a:rPr lang="en-US" sz="2000" dirty="0" smtClean="0">
                <a:latin typeface="Helvetica Neue Light"/>
                <a:cs typeface="Helvetica Neue Light"/>
              </a:rPr>
              <a:t>llow concurrent access to clients (no locks)</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Solutions exist to above challenges. However….</a:t>
            </a:r>
            <a:endParaRPr lang="en-US" sz="2000" dirty="0">
              <a:latin typeface="Helvetica Neue Light"/>
              <a:cs typeface="Helvetica Neue Light"/>
            </a:endParaRPr>
          </a:p>
          <a:p>
            <a:endParaRPr lang="en-US" sz="2000" dirty="0">
              <a:latin typeface="Helvetica Neue Light"/>
              <a:cs typeface="Helvetica Neue Light"/>
            </a:endParaRPr>
          </a:p>
          <a:p>
            <a:endParaRPr lang="en-US" sz="2000" dirty="0"/>
          </a:p>
        </p:txBody>
      </p:sp>
      <p:sp>
        <p:nvSpPr>
          <p:cNvPr id="20" name="TextBox 19"/>
          <p:cNvSpPr txBox="1"/>
          <p:nvPr/>
        </p:nvSpPr>
        <p:spPr>
          <a:xfrm>
            <a:off x="0" y="114650"/>
            <a:ext cx="9223130" cy="523220"/>
          </a:xfrm>
          <a:prstGeom prst="rect">
            <a:avLst/>
          </a:prstGeom>
          <a:noFill/>
        </p:spPr>
        <p:txBody>
          <a:bodyPr wrap="none" rtlCol="0">
            <a:spAutoFit/>
          </a:bodyPr>
          <a:lstStyle/>
          <a:p>
            <a:r>
              <a:rPr lang="en-US" sz="2800" dirty="0" smtClean="0">
                <a:latin typeface="Helvetica Neue Light"/>
                <a:cs typeface="Helvetica Neue Light"/>
              </a:rPr>
              <a:t>Engineering Challenges in key-value store implementations </a:t>
            </a:r>
            <a:endParaRPr lang="en-US" sz="2800" dirty="0">
              <a:latin typeface="Helvetica Neue Light"/>
              <a:cs typeface="Helvetica Neue Light"/>
            </a:endParaRPr>
          </a:p>
        </p:txBody>
      </p:sp>
      <p:grpSp>
        <p:nvGrpSpPr>
          <p:cNvPr id="36" name="Group 35"/>
          <p:cNvGrpSpPr/>
          <p:nvPr/>
        </p:nvGrpSpPr>
        <p:grpSpPr>
          <a:xfrm>
            <a:off x="2937618" y="655278"/>
            <a:ext cx="2857574" cy="2044308"/>
            <a:chOff x="2087580" y="660049"/>
            <a:chExt cx="2857574" cy="2044308"/>
          </a:xfrm>
        </p:grpSpPr>
        <p:pic>
          <p:nvPicPr>
            <p:cNvPr id="37" name="Picture 36"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38" name="Group 37"/>
            <p:cNvGrpSpPr/>
            <p:nvPr/>
          </p:nvGrpSpPr>
          <p:grpSpPr>
            <a:xfrm>
              <a:off x="2087580" y="1696554"/>
              <a:ext cx="2857574" cy="1007803"/>
              <a:chOff x="1881355" y="1771783"/>
              <a:chExt cx="3622107" cy="1285965"/>
            </a:xfrm>
          </p:grpSpPr>
          <p:pic>
            <p:nvPicPr>
              <p:cNvPr id="40" name="Picture 39"/>
              <p:cNvPicPr>
                <a:picLocks noChangeAspect="1"/>
              </p:cNvPicPr>
              <p:nvPr/>
            </p:nvPicPr>
            <p:blipFill>
              <a:blip r:embed="rId4"/>
              <a:stretch>
                <a:fillRect/>
              </a:stretch>
            </p:blipFill>
            <p:spPr>
              <a:xfrm>
                <a:off x="1881355" y="2157535"/>
                <a:ext cx="557989" cy="557989"/>
              </a:xfrm>
              <a:prstGeom prst="rect">
                <a:avLst/>
              </a:prstGeom>
            </p:spPr>
          </p:pic>
          <p:pic>
            <p:nvPicPr>
              <p:cNvPr id="41" name="Picture 40"/>
              <p:cNvPicPr>
                <a:picLocks noChangeAspect="1"/>
              </p:cNvPicPr>
              <p:nvPr/>
            </p:nvPicPr>
            <p:blipFill>
              <a:blip r:embed="rId5"/>
              <a:stretch>
                <a:fillRect/>
              </a:stretch>
            </p:blipFill>
            <p:spPr>
              <a:xfrm>
                <a:off x="3122423" y="2436530"/>
                <a:ext cx="435392" cy="435392"/>
              </a:xfrm>
              <a:prstGeom prst="rect">
                <a:avLst/>
              </a:prstGeom>
            </p:spPr>
          </p:pic>
          <p:pic>
            <p:nvPicPr>
              <p:cNvPr id="42" name="Picture 41"/>
              <p:cNvPicPr>
                <a:picLocks noChangeAspect="1"/>
              </p:cNvPicPr>
              <p:nvPr/>
            </p:nvPicPr>
            <p:blipFill>
              <a:blip r:embed="rId6"/>
              <a:stretch>
                <a:fillRect/>
              </a:stretch>
            </p:blipFill>
            <p:spPr>
              <a:xfrm>
                <a:off x="4819013" y="1982048"/>
                <a:ext cx="684449" cy="684449"/>
              </a:xfrm>
              <a:prstGeom prst="rect">
                <a:avLst/>
              </a:prstGeom>
            </p:spPr>
          </p:pic>
          <p:pic>
            <p:nvPicPr>
              <p:cNvPr id="43" name="Picture 42"/>
              <p:cNvPicPr>
                <a:picLocks noChangeAspect="1"/>
              </p:cNvPicPr>
              <p:nvPr/>
            </p:nvPicPr>
            <p:blipFill>
              <a:blip r:embed="rId7"/>
              <a:stretch>
                <a:fillRect/>
              </a:stretch>
            </p:blipFill>
            <p:spPr>
              <a:xfrm>
                <a:off x="3486169" y="2373299"/>
                <a:ext cx="684449" cy="684449"/>
              </a:xfrm>
              <a:prstGeom prst="rect">
                <a:avLst/>
              </a:prstGeom>
            </p:spPr>
          </p:pic>
          <p:sp>
            <p:nvSpPr>
              <p:cNvPr id="44" name="Up-Down Arrow 43"/>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Up-Down Arrow 44"/>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Left-Up Arrow 45"/>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Left-Up Arrow 46"/>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TextBox 38"/>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Tree>
    <p:extLst>
      <p:ext uri="{BB962C8B-B14F-4D97-AF65-F5344CB8AC3E}">
        <p14:creationId xmlns:p14="http://schemas.microsoft.com/office/powerpoint/2010/main" val="34294808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1849" y="2553955"/>
            <a:ext cx="8952151" cy="4708981"/>
          </a:xfrm>
          <a:prstGeom prst="rect">
            <a:avLst/>
          </a:prstGeom>
        </p:spPr>
        <p:txBody>
          <a:bodyPr wrap="square">
            <a:spAutoFit/>
          </a:bodyPr>
          <a:lstStyle/>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Analytical understanding of performance (memory overhead, latency) limited.</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Replication used for fault tolerance and availability in practice today*</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Minimizing memory overhead important for several reasons</a:t>
            </a:r>
          </a:p>
          <a:p>
            <a:pPr marL="800100" lvl="1" indent="-342900">
              <a:buFont typeface="Arial"/>
              <a:buChar char="•"/>
            </a:pPr>
            <a:r>
              <a:rPr lang="en-US" sz="2000" dirty="0" smtClean="0">
                <a:solidFill>
                  <a:srgbClr val="FFFFFF"/>
                </a:solidFill>
                <a:latin typeface="Helvetica Neue Light"/>
                <a:cs typeface="Helvetica Neue Light"/>
              </a:rPr>
              <a:t>Data volume is increasing exponentially</a:t>
            </a:r>
          </a:p>
          <a:p>
            <a:pPr marL="800100" lvl="1" indent="-342900">
              <a:buFont typeface="Arial"/>
              <a:buChar char="•"/>
            </a:pPr>
            <a:r>
              <a:rPr lang="en-US" sz="2000" dirty="0" smtClean="0">
                <a:solidFill>
                  <a:srgbClr val="FFFFFF"/>
                </a:solidFill>
                <a:latin typeface="Helvetica Neue Light"/>
                <a:cs typeface="Helvetica Neue Light"/>
              </a:rPr>
              <a:t>Storing more data in high speed memory reduces latency. </a:t>
            </a:r>
            <a:endParaRPr lang="en-US" sz="2000" dirty="0">
              <a:solidFill>
                <a:srgbClr val="FFFFFF"/>
              </a:solidFill>
              <a:latin typeface="Helvetica Neue Light"/>
              <a:cs typeface="Helvetica Neue Light"/>
            </a:endParaRPr>
          </a:p>
          <a:p>
            <a:pPr marL="342900" indent="-342900">
              <a:buFont typeface="Arial"/>
              <a:buChar char="•"/>
            </a:pPr>
            <a:endParaRPr lang="en-US" sz="2000" dirty="0">
              <a:solidFill>
                <a:srgbClr val="FFFFFF"/>
              </a:solidFill>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This tutorial discusses the following questions:</a:t>
            </a:r>
          </a:p>
          <a:p>
            <a:pPr marL="800100" lvl="1" indent="-342900">
              <a:buFont typeface="Arial"/>
              <a:buChar char="•"/>
            </a:pPr>
            <a:r>
              <a:rPr lang="en-US" sz="2000" dirty="0" smtClean="0">
                <a:solidFill>
                  <a:srgbClr val="FFFFFF"/>
                </a:solidFill>
                <a:latin typeface="Helvetica Neue Light"/>
                <a:cs typeface="Helvetica Neue Light"/>
              </a:rPr>
              <a:t>Considerations for the use of erasure codes in such systems</a:t>
            </a:r>
          </a:p>
          <a:p>
            <a:pPr marL="800100" lvl="1" indent="-342900">
              <a:buFont typeface="Arial"/>
              <a:buChar char="•"/>
            </a:pPr>
            <a:r>
              <a:rPr lang="en-US" sz="2000" dirty="0" smtClean="0">
                <a:solidFill>
                  <a:srgbClr val="FFFFFF"/>
                </a:solidFill>
                <a:latin typeface="Helvetica Neue Light"/>
                <a:cs typeface="Helvetica Neue Light"/>
              </a:rPr>
              <a:t>Information-theoretic framework</a:t>
            </a:r>
          </a:p>
          <a:p>
            <a:pPr marL="342900" indent="-342900">
              <a:buFont typeface="Arial"/>
              <a:buChar char="•"/>
            </a:pPr>
            <a:endParaRPr lang="en-US" sz="2000" dirty="0">
              <a:latin typeface="Helvetica Neue Light"/>
              <a:cs typeface="Helvetica Neue Light"/>
            </a:endParaRPr>
          </a:p>
          <a:p>
            <a:pPr marL="342900" indent="-342900">
              <a:buFont typeface="Arial"/>
              <a:buChar char="•"/>
            </a:pPr>
            <a:endParaRPr lang="en-US" sz="2000" dirty="0">
              <a:latin typeface="Helvetica Neue Light"/>
              <a:cs typeface="Helvetica Neue Light"/>
            </a:endParaRPr>
          </a:p>
          <a:p>
            <a:endParaRPr lang="en-US" sz="2000" dirty="0"/>
          </a:p>
        </p:txBody>
      </p:sp>
      <p:grpSp>
        <p:nvGrpSpPr>
          <p:cNvPr id="45" name="Group 44"/>
          <p:cNvGrpSpPr/>
          <p:nvPr/>
        </p:nvGrpSpPr>
        <p:grpSpPr>
          <a:xfrm>
            <a:off x="2937618" y="655278"/>
            <a:ext cx="2857574" cy="2044308"/>
            <a:chOff x="2087580" y="660049"/>
            <a:chExt cx="2857574" cy="2044308"/>
          </a:xfrm>
        </p:grpSpPr>
        <p:pic>
          <p:nvPicPr>
            <p:cNvPr id="46" name="Picture 45"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47" name="Group 46"/>
            <p:cNvGrpSpPr/>
            <p:nvPr/>
          </p:nvGrpSpPr>
          <p:grpSpPr>
            <a:xfrm>
              <a:off x="2087580" y="1696554"/>
              <a:ext cx="2857574" cy="1007803"/>
              <a:chOff x="1881355" y="1771783"/>
              <a:chExt cx="3622107" cy="1285965"/>
            </a:xfrm>
          </p:grpSpPr>
          <p:pic>
            <p:nvPicPr>
              <p:cNvPr id="49" name="Picture 48"/>
              <p:cNvPicPr>
                <a:picLocks noChangeAspect="1"/>
              </p:cNvPicPr>
              <p:nvPr/>
            </p:nvPicPr>
            <p:blipFill>
              <a:blip r:embed="rId4"/>
              <a:stretch>
                <a:fillRect/>
              </a:stretch>
            </p:blipFill>
            <p:spPr>
              <a:xfrm>
                <a:off x="1881355" y="2157535"/>
                <a:ext cx="557989" cy="557989"/>
              </a:xfrm>
              <a:prstGeom prst="rect">
                <a:avLst/>
              </a:prstGeom>
            </p:spPr>
          </p:pic>
          <p:pic>
            <p:nvPicPr>
              <p:cNvPr id="50" name="Picture 49"/>
              <p:cNvPicPr>
                <a:picLocks noChangeAspect="1"/>
              </p:cNvPicPr>
              <p:nvPr/>
            </p:nvPicPr>
            <p:blipFill>
              <a:blip r:embed="rId5"/>
              <a:stretch>
                <a:fillRect/>
              </a:stretch>
            </p:blipFill>
            <p:spPr>
              <a:xfrm>
                <a:off x="3122423" y="2436530"/>
                <a:ext cx="435392" cy="435392"/>
              </a:xfrm>
              <a:prstGeom prst="rect">
                <a:avLst/>
              </a:prstGeom>
            </p:spPr>
          </p:pic>
          <p:pic>
            <p:nvPicPr>
              <p:cNvPr id="51" name="Picture 50"/>
              <p:cNvPicPr>
                <a:picLocks noChangeAspect="1"/>
              </p:cNvPicPr>
              <p:nvPr/>
            </p:nvPicPr>
            <p:blipFill>
              <a:blip r:embed="rId6"/>
              <a:stretch>
                <a:fillRect/>
              </a:stretch>
            </p:blipFill>
            <p:spPr>
              <a:xfrm>
                <a:off x="4819013" y="1982048"/>
                <a:ext cx="684449" cy="684449"/>
              </a:xfrm>
              <a:prstGeom prst="rect">
                <a:avLst/>
              </a:prstGeom>
            </p:spPr>
          </p:pic>
          <p:pic>
            <p:nvPicPr>
              <p:cNvPr id="52" name="Picture 51"/>
              <p:cNvPicPr>
                <a:picLocks noChangeAspect="1"/>
              </p:cNvPicPr>
              <p:nvPr/>
            </p:nvPicPr>
            <p:blipFill>
              <a:blip r:embed="rId7"/>
              <a:stretch>
                <a:fillRect/>
              </a:stretch>
            </p:blipFill>
            <p:spPr>
              <a:xfrm>
                <a:off x="3486169" y="2373299"/>
                <a:ext cx="684449" cy="684449"/>
              </a:xfrm>
              <a:prstGeom prst="rect">
                <a:avLst/>
              </a:prstGeom>
            </p:spPr>
          </p:pic>
          <p:sp>
            <p:nvSpPr>
              <p:cNvPr id="53" name="Up-Down Arrow 52"/>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Up-Down Arrow 53"/>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Left-Up Arrow 54"/>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Left-Up Arrow 55"/>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
        <p:nvSpPr>
          <p:cNvPr id="57" name="TextBox 56"/>
          <p:cNvSpPr txBox="1"/>
          <p:nvPr/>
        </p:nvSpPr>
        <p:spPr>
          <a:xfrm>
            <a:off x="2368846" y="117520"/>
            <a:ext cx="4760262" cy="523220"/>
          </a:xfrm>
          <a:prstGeom prst="rect">
            <a:avLst/>
          </a:prstGeom>
          <a:noFill/>
        </p:spPr>
        <p:txBody>
          <a:bodyPr wrap="none" rtlCol="0">
            <a:spAutoFit/>
          </a:bodyPr>
          <a:lstStyle/>
          <a:p>
            <a:r>
              <a:rPr lang="en-US" sz="2800" dirty="0" smtClean="0">
                <a:latin typeface="Helvetica Neue Light"/>
                <a:cs typeface="Helvetica Neue Light"/>
              </a:rPr>
              <a:t>Goal of this part of the tutorial</a:t>
            </a:r>
            <a:endParaRPr lang="en-US" sz="2800" dirty="0">
              <a:latin typeface="Helvetica Neue Light"/>
              <a:cs typeface="Helvetica Neue Light"/>
            </a:endParaRPr>
          </a:p>
        </p:txBody>
      </p:sp>
    </p:spTree>
    <p:extLst>
      <p:ext uri="{BB962C8B-B14F-4D97-AF65-F5344CB8AC3E}">
        <p14:creationId xmlns:p14="http://schemas.microsoft.com/office/powerpoint/2010/main" val="22527333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696200" y="787400"/>
            <a:ext cx="685800" cy="294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smtClean="0">
              <a:solidFill>
                <a:schemeClr val="bg1"/>
              </a:solidFill>
              <a:latin typeface="Nokia Pure Text Light" panose="020B0403020202020204" pitchFamily="34" charset="0"/>
              <a:ea typeface="Nokia Pure Text Light" panose="020B0403020202020204" pitchFamily="34" charset="0"/>
            </a:endParaRPr>
          </a:p>
        </p:txBody>
      </p:sp>
      <p:sp>
        <p:nvSpPr>
          <p:cNvPr id="59" name="Title 1"/>
          <p:cNvSpPr>
            <a:spLocks noGrp="1"/>
          </p:cNvSpPr>
          <p:nvPr>
            <p:ph type="title"/>
          </p:nvPr>
        </p:nvSpPr>
        <p:spPr>
          <a:xfrm>
            <a:off x="122604" y="-343151"/>
            <a:ext cx="8716596" cy="1057275"/>
          </a:xfrm>
        </p:spPr>
        <p:txBody>
          <a:bodyPr/>
          <a:lstStyle/>
          <a:p>
            <a:pPr>
              <a:defRPr/>
            </a:pPr>
            <a:r>
              <a:rPr lang="en-US" sz="2400" dirty="0" smtClean="0">
                <a:solidFill>
                  <a:srgbClr val="0000FF"/>
                </a:solidFill>
                <a:latin typeface="Helvetica Neue Light"/>
                <a:cs typeface="Helvetica Neue Light"/>
              </a:rPr>
              <a:t>Motivation</a:t>
            </a:r>
            <a:endParaRPr dirty="0">
              <a:latin typeface="Arial" panose="020B0604020202020204" pitchFamily="34" charset="0"/>
              <a:cs typeface="Arial" panose="020B0604020202020204" pitchFamily="34" charset="0"/>
            </a:endParaRPr>
          </a:p>
        </p:txBody>
      </p:sp>
      <p:sp>
        <p:nvSpPr>
          <p:cNvPr id="3" name="TextBox 2"/>
          <p:cNvSpPr txBox="1"/>
          <p:nvPr/>
        </p:nvSpPr>
        <p:spPr>
          <a:xfrm>
            <a:off x="122604" y="683723"/>
            <a:ext cx="7433907" cy="369332"/>
          </a:xfrm>
          <a:prstGeom prst="rect">
            <a:avLst/>
          </a:prstGeom>
          <a:noFill/>
        </p:spPr>
        <p:txBody>
          <a:bodyPr wrap="none" rtlCol="0">
            <a:spAutoFit/>
          </a:bodyPr>
          <a:lstStyle/>
          <a:p>
            <a:r>
              <a:rPr lang="en-US" dirty="0" smtClean="0">
                <a:latin typeface="Helvetica Neue Light"/>
                <a:cs typeface="Helvetica Neue Light"/>
              </a:rPr>
              <a:t>Worldwide Data Storage, 0.8 ZB in 2009,  </a:t>
            </a:r>
            <a:r>
              <a:rPr lang="en-US" dirty="0" smtClean="0">
                <a:latin typeface="Helvetica Neue Light"/>
                <a:cs typeface="Helvetica Neue Light"/>
                <a:sym typeface="Wingdings"/>
              </a:rPr>
              <a:t>4.4 ZB in 2013, 44 ZB in 2020</a:t>
            </a:r>
          </a:p>
        </p:txBody>
      </p:sp>
      <p:sp>
        <p:nvSpPr>
          <p:cNvPr id="4" name="TextBox 3"/>
          <p:cNvSpPr txBox="1"/>
          <p:nvPr/>
        </p:nvSpPr>
        <p:spPr>
          <a:xfrm>
            <a:off x="5400023" y="2036662"/>
            <a:ext cx="3329251" cy="1200329"/>
          </a:xfrm>
          <a:prstGeom prst="rect">
            <a:avLst/>
          </a:prstGeom>
          <a:noFill/>
        </p:spPr>
        <p:txBody>
          <a:bodyPr wrap="square" rtlCol="0">
            <a:spAutoFit/>
          </a:bodyPr>
          <a:lstStyle/>
          <a:p>
            <a:r>
              <a:rPr lang="en-US" dirty="0" smtClean="0">
                <a:latin typeface="Helvetica Neue Light"/>
                <a:cs typeface="Helvetica Neue Light"/>
              </a:rPr>
              <a:t>Moore’s law is saturating,</a:t>
            </a:r>
          </a:p>
          <a:p>
            <a:r>
              <a:rPr lang="en-US" dirty="0" smtClean="0">
                <a:latin typeface="Helvetica Neue Light"/>
                <a:cs typeface="Helvetica Neue Light"/>
              </a:rPr>
              <a:t>Improvements in energy/speed are not “easy”</a:t>
            </a:r>
          </a:p>
          <a:p>
            <a:endParaRPr lang="en-US" dirty="0">
              <a:latin typeface="Helvetica Neue Light"/>
              <a:cs typeface="Helvetica Neue Light"/>
            </a:endParaRPr>
          </a:p>
        </p:txBody>
      </p:sp>
      <p:pic>
        <p:nvPicPr>
          <p:cNvPr id="2" name="Picture 1"/>
          <p:cNvPicPr>
            <a:picLocks noChangeAspect="1"/>
          </p:cNvPicPr>
          <p:nvPr/>
        </p:nvPicPr>
        <p:blipFill>
          <a:blip r:embed="rId3"/>
          <a:stretch>
            <a:fillRect/>
          </a:stretch>
        </p:blipFill>
        <p:spPr>
          <a:xfrm>
            <a:off x="948190" y="1360179"/>
            <a:ext cx="3937000" cy="3213100"/>
          </a:xfrm>
          <a:prstGeom prst="rect">
            <a:avLst/>
          </a:prstGeom>
        </p:spPr>
      </p:pic>
    </p:spTree>
    <p:extLst>
      <p:ext uri="{BB962C8B-B14F-4D97-AF65-F5344CB8AC3E}">
        <p14:creationId xmlns:p14="http://schemas.microsoft.com/office/powerpoint/2010/main" val="5928394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1849" y="2553955"/>
            <a:ext cx="8952151" cy="4708981"/>
          </a:xfrm>
          <a:prstGeom prst="rect">
            <a:avLst/>
          </a:prstGeom>
        </p:spPr>
        <p:txBody>
          <a:bodyPr wrap="square">
            <a:spAutoFit/>
          </a:bodyPr>
          <a:lstStyle/>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Analytical understanding of performance (memory overhead, latency) limited.</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Replication used for fault tolerance and availability in practice today*</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Minimizing memory overhead important for several reasons</a:t>
            </a:r>
          </a:p>
          <a:p>
            <a:pPr marL="800100" lvl="1" indent="-342900">
              <a:buFont typeface="Arial"/>
              <a:buChar char="•"/>
            </a:pPr>
            <a:r>
              <a:rPr lang="en-US" sz="2000" dirty="0" smtClean="0">
                <a:latin typeface="Helvetica Neue Light"/>
                <a:cs typeface="Helvetica Neue Light"/>
              </a:rPr>
              <a:t>Data volume is increasing exponentially</a:t>
            </a:r>
          </a:p>
          <a:p>
            <a:pPr marL="800100" lvl="1" indent="-342900">
              <a:buFont typeface="Arial"/>
              <a:buChar char="•"/>
            </a:pPr>
            <a:r>
              <a:rPr lang="en-US" sz="2000" dirty="0" smtClean="0">
                <a:latin typeface="Helvetica Neue Light"/>
                <a:cs typeface="Helvetica Neue Light"/>
              </a:rPr>
              <a:t>Storing more data in high speed memory reduces latency. </a:t>
            </a:r>
            <a:endParaRPr lang="en-US" sz="2000" dirty="0">
              <a:latin typeface="Helvetica Neue Light"/>
              <a:cs typeface="Helvetica Neue Light"/>
            </a:endParaRP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solidFill>
                  <a:srgbClr val="FFFFFF"/>
                </a:solidFill>
                <a:latin typeface="Helvetica Neue Light"/>
                <a:cs typeface="Helvetica Neue Light"/>
              </a:rPr>
              <a:t>This tutorial discusses the following questions:</a:t>
            </a:r>
          </a:p>
          <a:p>
            <a:pPr marL="800100" lvl="1" indent="-342900">
              <a:buFont typeface="Arial"/>
              <a:buChar char="•"/>
            </a:pPr>
            <a:r>
              <a:rPr lang="en-US" sz="2000" dirty="0" smtClean="0">
                <a:solidFill>
                  <a:srgbClr val="FFFFFF"/>
                </a:solidFill>
                <a:latin typeface="Helvetica Neue Light"/>
                <a:cs typeface="Helvetica Neue Light"/>
              </a:rPr>
              <a:t>Considerations for the use of erasure codes in such systems</a:t>
            </a:r>
          </a:p>
          <a:p>
            <a:pPr marL="800100" lvl="1" indent="-342900">
              <a:buFont typeface="Arial"/>
              <a:buChar char="•"/>
            </a:pPr>
            <a:r>
              <a:rPr lang="en-US" sz="2000" dirty="0" smtClean="0">
                <a:solidFill>
                  <a:srgbClr val="FFFFFF"/>
                </a:solidFill>
                <a:latin typeface="Helvetica Neue Light"/>
                <a:cs typeface="Helvetica Neue Light"/>
              </a:rPr>
              <a:t>Information-theoretic framework</a:t>
            </a:r>
          </a:p>
          <a:p>
            <a:pPr marL="342900" indent="-342900">
              <a:buFont typeface="Arial"/>
              <a:buChar char="•"/>
            </a:pPr>
            <a:endParaRPr lang="en-US" sz="2000" dirty="0">
              <a:latin typeface="Helvetica Neue Light"/>
              <a:cs typeface="Helvetica Neue Light"/>
            </a:endParaRPr>
          </a:p>
          <a:p>
            <a:pPr marL="342900" indent="-342900">
              <a:buFont typeface="Arial"/>
              <a:buChar char="•"/>
            </a:pPr>
            <a:endParaRPr lang="en-US" sz="2000" dirty="0">
              <a:latin typeface="Helvetica Neue Light"/>
              <a:cs typeface="Helvetica Neue Light"/>
            </a:endParaRPr>
          </a:p>
          <a:p>
            <a:endParaRPr lang="en-US" sz="2000" dirty="0"/>
          </a:p>
        </p:txBody>
      </p:sp>
      <p:grpSp>
        <p:nvGrpSpPr>
          <p:cNvPr id="45" name="Group 44"/>
          <p:cNvGrpSpPr/>
          <p:nvPr/>
        </p:nvGrpSpPr>
        <p:grpSpPr>
          <a:xfrm>
            <a:off x="2937618" y="655278"/>
            <a:ext cx="2857574" cy="2044308"/>
            <a:chOff x="2087580" y="660049"/>
            <a:chExt cx="2857574" cy="2044308"/>
          </a:xfrm>
        </p:grpSpPr>
        <p:pic>
          <p:nvPicPr>
            <p:cNvPr id="46" name="Picture 45"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47" name="Group 46"/>
            <p:cNvGrpSpPr/>
            <p:nvPr/>
          </p:nvGrpSpPr>
          <p:grpSpPr>
            <a:xfrm>
              <a:off x="2087580" y="1696554"/>
              <a:ext cx="2857574" cy="1007803"/>
              <a:chOff x="1881355" y="1771783"/>
              <a:chExt cx="3622107" cy="1285965"/>
            </a:xfrm>
          </p:grpSpPr>
          <p:pic>
            <p:nvPicPr>
              <p:cNvPr id="49" name="Picture 48"/>
              <p:cNvPicPr>
                <a:picLocks noChangeAspect="1"/>
              </p:cNvPicPr>
              <p:nvPr/>
            </p:nvPicPr>
            <p:blipFill>
              <a:blip r:embed="rId4"/>
              <a:stretch>
                <a:fillRect/>
              </a:stretch>
            </p:blipFill>
            <p:spPr>
              <a:xfrm>
                <a:off x="1881355" y="2157535"/>
                <a:ext cx="557989" cy="557989"/>
              </a:xfrm>
              <a:prstGeom prst="rect">
                <a:avLst/>
              </a:prstGeom>
            </p:spPr>
          </p:pic>
          <p:pic>
            <p:nvPicPr>
              <p:cNvPr id="50" name="Picture 49"/>
              <p:cNvPicPr>
                <a:picLocks noChangeAspect="1"/>
              </p:cNvPicPr>
              <p:nvPr/>
            </p:nvPicPr>
            <p:blipFill>
              <a:blip r:embed="rId5"/>
              <a:stretch>
                <a:fillRect/>
              </a:stretch>
            </p:blipFill>
            <p:spPr>
              <a:xfrm>
                <a:off x="3122423" y="2436530"/>
                <a:ext cx="435392" cy="435392"/>
              </a:xfrm>
              <a:prstGeom prst="rect">
                <a:avLst/>
              </a:prstGeom>
            </p:spPr>
          </p:pic>
          <p:pic>
            <p:nvPicPr>
              <p:cNvPr id="51" name="Picture 50"/>
              <p:cNvPicPr>
                <a:picLocks noChangeAspect="1"/>
              </p:cNvPicPr>
              <p:nvPr/>
            </p:nvPicPr>
            <p:blipFill>
              <a:blip r:embed="rId6"/>
              <a:stretch>
                <a:fillRect/>
              </a:stretch>
            </p:blipFill>
            <p:spPr>
              <a:xfrm>
                <a:off x="4819013" y="1982048"/>
                <a:ext cx="684449" cy="684449"/>
              </a:xfrm>
              <a:prstGeom prst="rect">
                <a:avLst/>
              </a:prstGeom>
            </p:spPr>
          </p:pic>
          <p:pic>
            <p:nvPicPr>
              <p:cNvPr id="52" name="Picture 51"/>
              <p:cNvPicPr>
                <a:picLocks noChangeAspect="1"/>
              </p:cNvPicPr>
              <p:nvPr/>
            </p:nvPicPr>
            <p:blipFill>
              <a:blip r:embed="rId7"/>
              <a:stretch>
                <a:fillRect/>
              </a:stretch>
            </p:blipFill>
            <p:spPr>
              <a:xfrm>
                <a:off x="3486169" y="2373299"/>
                <a:ext cx="684449" cy="684449"/>
              </a:xfrm>
              <a:prstGeom prst="rect">
                <a:avLst/>
              </a:prstGeom>
            </p:spPr>
          </p:pic>
          <p:sp>
            <p:nvSpPr>
              <p:cNvPr id="53" name="Up-Down Arrow 52"/>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Up-Down Arrow 53"/>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Left-Up Arrow 54"/>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Left-Up Arrow 55"/>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
        <p:nvSpPr>
          <p:cNvPr id="17" name="TextBox 16"/>
          <p:cNvSpPr txBox="1"/>
          <p:nvPr/>
        </p:nvSpPr>
        <p:spPr>
          <a:xfrm>
            <a:off x="2368846" y="117520"/>
            <a:ext cx="4760262" cy="523220"/>
          </a:xfrm>
          <a:prstGeom prst="rect">
            <a:avLst/>
          </a:prstGeom>
          <a:noFill/>
        </p:spPr>
        <p:txBody>
          <a:bodyPr wrap="none" rtlCol="0">
            <a:spAutoFit/>
          </a:bodyPr>
          <a:lstStyle/>
          <a:p>
            <a:r>
              <a:rPr lang="en-US" sz="2800" dirty="0" smtClean="0">
                <a:latin typeface="Helvetica Neue Light"/>
                <a:cs typeface="Helvetica Neue Light"/>
              </a:rPr>
              <a:t>Goal of this part of the tutorial</a:t>
            </a:r>
            <a:endParaRPr lang="en-US" sz="2800" dirty="0">
              <a:latin typeface="Helvetica Neue Light"/>
              <a:cs typeface="Helvetica Neue Light"/>
            </a:endParaRPr>
          </a:p>
        </p:txBody>
      </p:sp>
    </p:spTree>
    <p:extLst>
      <p:ext uri="{BB962C8B-B14F-4D97-AF65-F5344CB8AC3E}">
        <p14:creationId xmlns:p14="http://schemas.microsoft.com/office/powerpoint/2010/main" val="15356547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8846" y="117520"/>
            <a:ext cx="4760262" cy="523220"/>
          </a:xfrm>
          <a:prstGeom prst="rect">
            <a:avLst/>
          </a:prstGeom>
          <a:noFill/>
        </p:spPr>
        <p:txBody>
          <a:bodyPr wrap="none" rtlCol="0">
            <a:spAutoFit/>
          </a:bodyPr>
          <a:lstStyle/>
          <a:p>
            <a:r>
              <a:rPr lang="en-US" sz="2800" dirty="0" smtClean="0">
                <a:latin typeface="Helvetica Neue Light"/>
                <a:cs typeface="Helvetica Neue Light"/>
              </a:rPr>
              <a:t>Goal of this part of the tutorial</a:t>
            </a:r>
            <a:endParaRPr lang="en-US" sz="2800" dirty="0">
              <a:latin typeface="Helvetica Neue Light"/>
              <a:cs typeface="Helvetica Neue Light"/>
            </a:endParaRPr>
          </a:p>
        </p:txBody>
      </p:sp>
      <p:sp>
        <p:nvSpPr>
          <p:cNvPr id="16" name="Rectangle 15"/>
          <p:cNvSpPr/>
          <p:nvPr/>
        </p:nvSpPr>
        <p:spPr>
          <a:xfrm>
            <a:off x="191849" y="2553955"/>
            <a:ext cx="8952151" cy="4708981"/>
          </a:xfrm>
          <a:prstGeom prst="rect">
            <a:avLst/>
          </a:prstGeom>
        </p:spPr>
        <p:txBody>
          <a:bodyPr wrap="square">
            <a:spAutoFit/>
          </a:bodyPr>
          <a:lstStyle/>
          <a:p>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Analytical understanding of performance (memory overhead, latency) limited.</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Replication used for fault tolerance and availability in practice today*</a:t>
            </a: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Minimizing memory overhead important for several reasons</a:t>
            </a:r>
          </a:p>
          <a:p>
            <a:pPr marL="800100" lvl="1" indent="-342900">
              <a:buFont typeface="Arial"/>
              <a:buChar char="•"/>
            </a:pPr>
            <a:r>
              <a:rPr lang="en-US" sz="2000" dirty="0" smtClean="0">
                <a:latin typeface="Helvetica Neue Light"/>
                <a:cs typeface="Helvetica Neue Light"/>
              </a:rPr>
              <a:t>Data volume is increasing exponentially</a:t>
            </a:r>
          </a:p>
          <a:p>
            <a:pPr marL="800100" lvl="1" indent="-342900">
              <a:buFont typeface="Arial"/>
              <a:buChar char="•"/>
            </a:pPr>
            <a:r>
              <a:rPr lang="en-US" sz="2000" dirty="0" smtClean="0">
                <a:latin typeface="Helvetica Neue Light"/>
                <a:cs typeface="Helvetica Neue Light"/>
              </a:rPr>
              <a:t>Storing more data in high speed memory reduces latency. </a:t>
            </a:r>
            <a:endParaRPr lang="en-US" sz="2000" dirty="0">
              <a:latin typeface="Helvetica Neue Light"/>
              <a:cs typeface="Helvetica Neue Light"/>
            </a:endParaRPr>
          </a:p>
          <a:p>
            <a:pPr marL="342900" indent="-342900">
              <a:buFont typeface="Arial"/>
              <a:buChar char="•"/>
            </a:pP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This tutorial discusses the following questions:</a:t>
            </a:r>
          </a:p>
          <a:p>
            <a:pPr marL="800100" lvl="1" indent="-342900">
              <a:buFont typeface="Arial"/>
              <a:buChar char="•"/>
            </a:pPr>
            <a:r>
              <a:rPr lang="en-US" sz="2000" dirty="0" smtClean="0">
                <a:latin typeface="Helvetica Neue Light"/>
                <a:cs typeface="Helvetica Neue Light"/>
              </a:rPr>
              <a:t>Considerations for the use of erasure codes in such systems</a:t>
            </a:r>
          </a:p>
          <a:p>
            <a:pPr marL="800100" lvl="1" indent="-342900">
              <a:buFont typeface="Arial"/>
              <a:buChar char="•"/>
            </a:pPr>
            <a:r>
              <a:rPr lang="en-US" sz="2000" dirty="0" smtClean="0">
                <a:latin typeface="Helvetica Neue Light"/>
                <a:cs typeface="Helvetica Neue Light"/>
              </a:rPr>
              <a:t>Information-theoretic framework</a:t>
            </a:r>
          </a:p>
          <a:p>
            <a:pPr marL="342900" indent="-342900">
              <a:buFont typeface="Arial"/>
              <a:buChar char="•"/>
            </a:pPr>
            <a:endParaRPr lang="en-US" sz="2000" dirty="0">
              <a:latin typeface="Helvetica Neue Light"/>
              <a:cs typeface="Helvetica Neue Light"/>
            </a:endParaRPr>
          </a:p>
          <a:p>
            <a:pPr marL="342900" indent="-342900">
              <a:buFont typeface="Arial"/>
              <a:buChar char="•"/>
            </a:pPr>
            <a:endParaRPr lang="en-US" sz="2000" dirty="0">
              <a:latin typeface="Helvetica Neue Light"/>
              <a:cs typeface="Helvetica Neue Light"/>
            </a:endParaRPr>
          </a:p>
          <a:p>
            <a:endParaRPr lang="en-US" sz="2000" dirty="0"/>
          </a:p>
        </p:txBody>
      </p:sp>
      <p:grpSp>
        <p:nvGrpSpPr>
          <p:cNvPr id="45" name="Group 44"/>
          <p:cNvGrpSpPr/>
          <p:nvPr/>
        </p:nvGrpSpPr>
        <p:grpSpPr>
          <a:xfrm>
            <a:off x="2937618" y="655278"/>
            <a:ext cx="2857574" cy="2044308"/>
            <a:chOff x="2087580" y="660049"/>
            <a:chExt cx="2857574" cy="2044308"/>
          </a:xfrm>
        </p:grpSpPr>
        <p:pic>
          <p:nvPicPr>
            <p:cNvPr id="46" name="Picture 45"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7942" y="660049"/>
              <a:ext cx="2061213" cy="1139093"/>
            </a:xfrm>
            <a:prstGeom prst="rect">
              <a:avLst/>
            </a:prstGeom>
          </p:spPr>
        </p:pic>
        <p:grpSp>
          <p:nvGrpSpPr>
            <p:cNvPr id="47" name="Group 46"/>
            <p:cNvGrpSpPr/>
            <p:nvPr/>
          </p:nvGrpSpPr>
          <p:grpSpPr>
            <a:xfrm>
              <a:off x="2087580" y="1696554"/>
              <a:ext cx="2857574" cy="1007803"/>
              <a:chOff x="1881355" y="1771783"/>
              <a:chExt cx="3622107" cy="1285965"/>
            </a:xfrm>
          </p:grpSpPr>
          <p:pic>
            <p:nvPicPr>
              <p:cNvPr id="49" name="Picture 48"/>
              <p:cNvPicPr>
                <a:picLocks noChangeAspect="1"/>
              </p:cNvPicPr>
              <p:nvPr/>
            </p:nvPicPr>
            <p:blipFill>
              <a:blip r:embed="rId4"/>
              <a:stretch>
                <a:fillRect/>
              </a:stretch>
            </p:blipFill>
            <p:spPr>
              <a:xfrm>
                <a:off x="1881355" y="2157535"/>
                <a:ext cx="557989" cy="557989"/>
              </a:xfrm>
              <a:prstGeom prst="rect">
                <a:avLst/>
              </a:prstGeom>
            </p:spPr>
          </p:pic>
          <p:pic>
            <p:nvPicPr>
              <p:cNvPr id="50" name="Picture 49"/>
              <p:cNvPicPr>
                <a:picLocks noChangeAspect="1"/>
              </p:cNvPicPr>
              <p:nvPr/>
            </p:nvPicPr>
            <p:blipFill>
              <a:blip r:embed="rId5"/>
              <a:stretch>
                <a:fillRect/>
              </a:stretch>
            </p:blipFill>
            <p:spPr>
              <a:xfrm>
                <a:off x="3122423" y="2436530"/>
                <a:ext cx="435392" cy="435392"/>
              </a:xfrm>
              <a:prstGeom prst="rect">
                <a:avLst/>
              </a:prstGeom>
            </p:spPr>
          </p:pic>
          <p:pic>
            <p:nvPicPr>
              <p:cNvPr id="51" name="Picture 50"/>
              <p:cNvPicPr>
                <a:picLocks noChangeAspect="1"/>
              </p:cNvPicPr>
              <p:nvPr/>
            </p:nvPicPr>
            <p:blipFill>
              <a:blip r:embed="rId6"/>
              <a:stretch>
                <a:fillRect/>
              </a:stretch>
            </p:blipFill>
            <p:spPr>
              <a:xfrm>
                <a:off x="4819013" y="1982048"/>
                <a:ext cx="684449" cy="684449"/>
              </a:xfrm>
              <a:prstGeom prst="rect">
                <a:avLst/>
              </a:prstGeom>
            </p:spPr>
          </p:pic>
          <p:pic>
            <p:nvPicPr>
              <p:cNvPr id="52" name="Picture 51"/>
              <p:cNvPicPr>
                <a:picLocks noChangeAspect="1"/>
              </p:cNvPicPr>
              <p:nvPr/>
            </p:nvPicPr>
            <p:blipFill>
              <a:blip r:embed="rId7"/>
              <a:stretch>
                <a:fillRect/>
              </a:stretch>
            </p:blipFill>
            <p:spPr>
              <a:xfrm>
                <a:off x="3486169" y="2373299"/>
                <a:ext cx="684449" cy="684449"/>
              </a:xfrm>
              <a:prstGeom prst="rect">
                <a:avLst/>
              </a:prstGeom>
            </p:spPr>
          </p:pic>
          <p:sp>
            <p:nvSpPr>
              <p:cNvPr id="53" name="Up-Down Arrow 52"/>
              <p:cNvSpPr/>
              <p:nvPr/>
            </p:nvSpPr>
            <p:spPr>
              <a:xfrm>
                <a:off x="3200150"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Up-Down Arrow 53"/>
              <p:cNvSpPr/>
              <p:nvPr/>
            </p:nvSpPr>
            <p:spPr>
              <a:xfrm>
                <a:off x="3672334" y="1771783"/>
                <a:ext cx="286019" cy="55249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Left-Up Arrow 54"/>
              <p:cNvSpPr/>
              <p:nvPr/>
            </p:nvSpPr>
            <p:spPr>
              <a:xfrm>
                <a:off x="2439344" y="1771783"/>
                <a:ext cx="503392"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Left-Up Arrow 55"/>
              <p:cNvSpPr/>
              <p:nvPr/>
            </p:nvSpPr>
            <p:spPr>
              <a:xfrm flipH="1">
                <a:off x="4177336" y="1771783"/>
                <a:ext cx="561593" cy="664747"/>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2829586" y="1005586"/>
              <a:ext cx="1667935" cy="646331"/>
            </a:xfrm>
            <a:prstGeom prst="rect">
              <a:avLst/>
            </a:prstGeom>
            <a:noFill/>
          </p:spPr>
          <p:txBody>
            <a:bodyPr wrap="square" rtlCol="0">
              <a:spAutoFit/>
            </a:bodyPr>
            <a:lstStyle/>
            <a:p>
              <a:r>
                <a:rPr lang="en-US" dirty="0" smtClean="0">
                  <a:latin typeface="Helvetica Neue Light"/>
                  <a:cs typeface="Helvetica Neue Light"/>
                </a:rPr>
                <a:t>Distributed system</a:t>
              </a:r>
              <a:endParaRPr lang="en-US" dirty="0">
                <a:latin typeface="Helvetica Neue Light"/>
                <a:cs typeface="Helvetica Neue Light"/>
              </a:endParaRPr>
            </a:p>
          </p:txBody>
        </p:sp>
      </p:grpSp>
    </p:spTree>
    <p:extLst>
      <p:ext uri="{BB962C8B-B14F-4D97-AF65-F5344CB8AC3E}">
        <p14:creationId xmlns:p14="http://schemas.microsoft.com/office/powerpoint/2010/main" val="3105587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Table of Contents	</a:t>
            </a:r>
            <a:endParaRPr lang="en-US" sz="3200" dirty="0">
              <a:latin typeface="Helvetica Neue Light"/>
              <a:cs typeface="Helvetica Neue Light"/>
            </a:endParaRPr>
          </a:p>
        </p:txBody>
      </p:sp>
      <p:sp>
        <p:nvSpPr>
          <p:cNvPr id="5" name="Content Placeholder 2"/>
          <p:cNvSpPr>
            <a:spLocks noGrp="1"/>
          </p:cNvSpPr>
          <p:nvPr>
            <p:ph idx="1"/>
          </p:nvPr>
        </p:nvSpPr>
        <p:spPr>
          <a:xfrm>
            <a:off x="226299" y="744933"/>
            <a:ext cx="8735505" cy="5384815"/>
          </a:xfrm>
        </p:spPr>
        <p:txBody>
          <a:bodyPr>
            <a:normAutofit fontScale="92500" lnSpcReduction="20000"/>
          </a:bodyPr>
          <a:lstStyle/>
          <a:p>
            <a:pPr lvl="1"/>
            <a:endParaRPr lang="en-US" sz="2000" dirty="0" smtClean="0">
              <a:latin typeface="Helvetica Neue Light"/>
              <a:cs typeface="Helvetica Neue Light"/>
            </a:endParaRPr>
          </a:p>
          <a:p>
            <a:r>
              <a:rPr lang="en-US" sz="2400" dirty="0">
                <a:latin typeface="Helvetica Neue Light"/>
                <a:cs typeface="Helvetica Neue Light"/>
              </a:rPr>
              <a:t>Main theme and goal</a:t>
            </a:r>
            <a:endParaRPr lang="en-US" sz="2000" dirty="0">
              <a:latin typeface="Helvetica Neue Light"/>
              <a:cs typeface="Helvetica Neue Light"/>
            </a:endParaRPr>
          </a:p>
          <a:p>
            <a:pPr lvl="1"/>
            <a:r>
              <a:rPr lang="en-US" sz="2000" dirty="0" smtClean="0">
                <a:solidFill>
                  <a:srgbClr val="A6A6A6"/>
                </a:solidFill>
                <a:latin typeface="Helvetica Neue Light"/>
                <a:cs typeface="Helvetica Neue Light"/>
              </a:rPr>
              <a:t>Distributed algorithms</a:t>
            </a:r>
          </a:p>
          <a:p>
            <a:pPr lvl="1"/>
            <a:r>
              <a:rPr lang="en-US" sz="2000" dirty="0" smtClean="0">
                <a:solidFill>
                  <a:srgbClr val="A6A6A6"/>
                </a:solidFill>
                <a:latin typeface="Helvetica Neue Light"/>
                <a:cs typeface="Helvetica Neue Light"/>
              </a:rPr>
              <a:t>Shared memory emulation problem.</a:t>
            </a:r>
          </a:p>
          <a:p>
            <a:pPr lvl="1"/>
            <a:r>
              <a:rPr lang="en-US" sz="2000" dirty="0" smtClean="0">
                <a:solidFill>
                  <a:srgbClr val="A6A6A6"/>
                </a:solidFill>
                <a:latin typeface="Helvetica Neue Light"/>
                <a:cs typeface="Helvetica Neue Light"/>
              </a:rPr>
              <a:t>Applications to key-value stores</a:t>
            </a: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Shared Memory Emulation in Distributed Computing</a:t>
            </a:r>
          </a:p>
          <a:p>
            <a:pPr lvl="1"/>
            <a:r>
              <a:rPr lang="en-US" sz="2000" dirty="0" smtClean="0">
                <a:solidFill>
                  <a:srgbClr val="FFFFFF"/>
                </a:solidFill>
                <a:latin typeface="Helvetica Neue Light"/>
                <a:cs typeface="Helvetica Neue Light"/>
              </a:rPr>
              <a:t>The concept of consistency</a:t>
            </a:r>
          </a:p>
          <a:p>
            <a:pPr lvl="1"/>
            <a:r>
              <a:rPr lang="en-US" sz="2000" dirty="0" smtClean="0">
                <a:solidFill>
                  <a:srgbClr val="FFFFFF"/>
                </a:solidFill>
                <a:latin typeface="Helvetica Neue Light"/>
                <a:cs typeface="Helvetica Neue Light"/>
              </a:rPr>
              <a:t>Overview of replication-based shared memory emulation algorithm</a:t>
            </a:r>
          </a:p>
          <a:p>
            <a:pPr lvl="1"/>
            <a:r>
              <a:rPr lang="en-US" sz="2000" dirty="0" smtClean="0">
                <a:solidFill>
                  <a:srgbClr val="FFFFFF"/>
                </a:solidFill>
                <a:latin typeface="Helvetica Neue Light"/>
                <a:cs typeface="Helvetica Neue Light"/>
              </a:rPr>
              <a:t>Challenges of erasure </a:t>
            </a:r>
            <a:r>
              <a:rPr lang="en-US" sz="2000" dirty="0">
                <a:solidFill>
                  <a:srgbClr val="FFFFFF"/>
                </a:solidFill>
                <a:latin typeface="Helvetica Neue Light"/>
                <a:cs typeface="Helvetica Neue Light"/>
              </a:rPr>
              <a:t>c</a:t>
            </a:r>
            <a:r>
              <a:rPr lang="en-US" sz="2000" dirty="0" smtClean="0">
                <a:solidFill>
                  <a:srgbClr val="FFFFFF"/>
                </a:solidFill>
                <a:latin typeface="Helvetica Neue Light"/>
                <a:cs typeface="Helvetica Neue Light"/>
              </a:rPr>
              <a:t>oding </a:t>
            </a:r>
            <a:r>
              <a:rPr lang="en-US" sz="2000" dirty="0">
                <a:solidFill>
                  <a:srgbClr val="FFFFFF"/>
                </a:solidFill>
                <a:latin typeface="Helvetica Neue Light"/>
                <a:cs typeface="Helvetica Neue Light"/>
              </a:rPr>
              <a:t>b</a:t>
            </a:r>
            <a:r>
              <a:rPr lang="en-US" sz="2000" dirty="0" smtClean="0">
                <a:solidFill>
                  <a:srgbClr val="FFFFFF"/>
                </a:solidFill>
                <a:latin typeface="Helvetica Neue Light"/>
                <a:cs typeface="Helvetica Neue Light"/>
              </a:rPr>
              <a:t>ased shared memory emulation</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Information-Theoretic Framework</a:t>
            </a:r>
            <a:endParaRPr lang="en-US" sz="2000" dirty="0" smtClean="0">
              <a:latin typeface="Helvetica Neue Light"/>
              <a:cs typeface="Helvetica Neue Light"/>
            </a:endParaRPr>
          </a:p>
          <a:p>
            <a:pPr lvl="1"/>
            <a:r>
              <a:rPr lang="en-US" sz="2000" dirty="0" smtClean="0">
                <a:solidFill>
                  <a:schemeClr val="bg1"/>
                </a:solidFill>
                <a:latin typeface="Helvetica Neue Light"/>
                <a:cs typeface="Helvetica Neue Light"/>
              </a:rPr>
              <a:t>Toy Model for distributed algorithms</a:t>
            </a:r>
          </a:p>
          <a:p>
            <a:pPr lvl="1"/>
            <a:r>
              <a:rPr lang="en-US" sz="2000" dirty="0" smtClean="0">
                <a:solidFill>
                  <a:schemeClr val="bg1"/>
                </a:solidFill>
                <a:latin typeface="Helvetica Neue Light"/>
                <a:cs typeface="Helvetica Neue Light"/>
              </a:rPr>
              <a:t>Multi-version Coding</a:t>
            </a:r>
          </a:p>
          <a:p>
            <a:pPr lvl="1"/>
            <a:r>
              <a:rPr lang="en-US" sz="2000" dirty="0" smtClean="0">
                <a:solidFill>
                  <a:schemeClr val="bg1"/>
                </a:solidFill>
                <a:latin typeface="Helvetica Neue Light"/>
                <a:cs typeface="Helvetica Neue Light"/>
              </a:rPr>
              <a:t>Closing the loop: connection to shared memory emulation</a:t>
            </a:r>
          </a:p>
          <a:p>
            <a:pPr marL="457200" lvl="1" indent="0">
              <a:buNone/>
            </a:pPr>
            <a:endParaRPr lang="en-US" sz="2000" dirty="0" smtClean="0">
              <a:solidFill>
                <a:srgbClr val="FFFFFF"/>
              </a:solidFill>
              <a:latin typeface="Helvetica Neue Light"/>
              <a:cs typeface="Helvetica Neue Light"/>
            </a:endParaRPr>
          </a:p>
          <a:p>
            <a:r>
              <a:rPr lang="en-US" sz="2400" dirty="0" smtClean="0">
                <a:latin typeface="Helvetica Neue Light"/>
                <a:cs typeface="Helvetica Neue Light"/>
              </a:rPr>
              <a:t>Directions of Future Research</a:t>
            </a: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6" name="Rectangle 5"/>
          <p:cNvSpPr/>
          <p:nvPr/>
        </p:nvSpPr>
        <p:spPr>
          <a:xfrm>
            <a:off x="226299" y="2413000"/>
            <a:ext cx="6857479" cy="5080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1425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3" y="-10962"/>
            <a:ext cx="9539111" cy="1143000"/>
          </a:xfrm>
        </p:spPr>
        <p:txBody>
          <a:bodyPr>
            <a:normAutofit/>
          </a:bodyPr>
          <a:lstStyle/>
          <a:p>
            <a:r>
              <a:rPr lang="en-US" sz="3200" dirty="0">
                <a:latin typeface="Helvetica Neue Light"/>
                <a:cs typeface="Helvetica Neue Light"/>
              </a:rPr>
              <a:t>Shared Memory Emulation in Distributed Computing</a:t>
            </a:r>
          </a:p>
        </p:txBody>
      </p:sp>
      <p:sp>
        <p:nvSpPr>
          <p:cNvPr id="5" name="Content Placeholder 2"/>
          <p:cNvSpPr>
            <a:spLocks noGrp="1"/>
          </p:cNvSpPr>
          <p:nvPr>
            <p:ph idx="1"/>
          </p:nvPr>
        </p:nvSpPr>
        <p:spPr>
          <a:xfrm>
            <a:off x="226299" y="744933"/>
            <a:ext cx="8735505" cy="5384815"/>
          </a:xfrm>
        </p:spPr>
        <p:txBody>
          <a:bodyPr>
            <a:normAutofit/>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The concept of consistency</a:t>
            </a:r>
          </a:p>
          <a:p>
            <a:pPr lvl="1"/>
            <a:r>
              <a:rPr lang="en-US" sz="2000" dirty="0" smtClean="0">
                <a:latin typeface="Helvetica Neue Light"/>
                <a:cs typeface="Helvetica Neue Light"/>
              </a:rPr>
              <a:t>Atomic consistency (or simply, atomicity)</a:t>
            </a:r>
          </a:p>
          <a:p>
            <a:pPr lvl="1"/>
            <a:r>
              <a:rPr lang="en-US" sz="2000" dirty="0" smtClean="0">
                <a:solidFill>
                  <a:srgbClr val="FFFFFF"/>
                </a:solidFill>
                <a:latin typeface="Helvetica Neue Light"/>
                <a:cs typeface="Helvetica Neue Light"/>
              </a:rPr>
              <a:t>Other notions of consistency</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Atomic Shared Memory Emulation</a:t>
            </a:r>
          </a:p>
          <a:p>
            <a:pPr lvl="1"/>
            <a:r>
              <a:rPr lang="en-US" sz="2000" dirty="0" smtClean="0">
                <a:latin typeface="Helvetica Neue Light"/>
                <a:cs typeface="Helvetica Neue Light"/>
              </a:rPr>
              <a:t>Problem formulation (Informal)</a:t>
            </a:r>
          </a:p>
          <a:p>
            <a:pPr lvl="1"/>
            <a:r>
              <a:rPr lang="en-US" sz="2000" dirty="0" smtClean="0">
                <a:latin typeface="Helvetica Neue Light"/>
                <a:cs typeface="Helvetica Neue Light"/>
              </a:rPr>
              <a:t>Replication-based algorithm of [</a:t>
            </a:r>
            <a:r>
              <a:rPr lang="en-US" sz="2000" dirty="0" err="1" smtClean="0">
                <a:latin typeface="Helvetica Neue Light"/>
                <a:cs typeface="Helvetica Neue Light"/>
              </a:rPr>
              <a:t>Attiya</a:t>
            </a:r>
            <a:r>
              <a:rPr lang="en-US" sz="2000" dirty="0" smtClean="0">
                <a:latin typeface="Helvetica Neue Light"/>
                <a:cs typeface="Helvetica Neue Light"/>
              </a:rPr>
              <a:t> Bar-</a:t>
            </a:r>
            <a:r>
              <a:rPr lang="en-US" sz="2000" dirty="0" err="1" smtClean="0">
                <a:latin typeface="Helvetica Neue Light"/>
                <a:cs typeface="Helvetica Neue Light"/>
              </a:rPr>
              <a:t>Noy</a:t>
            </a:r>
            <a:r>
              <a:rPr lang="en-US" sz="2000" dirty="0" smtClean="0">
                <a:latin typeface="Helvetica Neue Light"/>
                <a:cs typeface="Helvetica Neue Light"/>
              </a:rPr>
              <a:t> </a:t>
            </a:r>
            <a:r>
              <a:rPr lang="en-US" sz="2000" dirty="0" err="1" smtClean="0">
                <a:latin typeface="Helvetica Neue Light"/>
                <a:cs typeface="Helvetica Neue Light"/>
              </a:rPr>
              <a:t>Dolev</a:t>
            </a:r>
            <a:r>
              <a:rPr lang="en-US" sz="2000" dirty="0" smtClean="0">
                <a:latin typeface="Helvetica Neue Light"/>
                <a:cs typeface="Helvetica Neue Light"/>
              </a:rPr>
              <a:t> 95]</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Erasure </a:t>
            </a:r>
            <a:r>
              <a:rPr lang="en-US" sz="2400" dirty="0">
                <a:latin typeface="Helvetica Neue Light"/>
                <a:cs typeface="Helvetica Neue Light"/>
              </a:rPr>
              <a:t>c</a:t>
            </a:r>
            <a:r>
              <a:rPr lang="en-US" sz="2400" dirty="0" smtClean="0">
                <a:latin typeface="Helvetica Neue Light"/>
                <a:cs typeface="Helvetica Neue Light"/>
              </a:rPr>
              <a:t>oding </a:t>
            </a:r>
            <a:r>
              <a:rPr lang="en-US" sz="2400" dirty="0">
                <a:latin typeface="Helvetica Neue Light"/>
                <a:cs typeface="Helvetica Neue Light"/>
              </a:rPr>
              <a:t>b</a:t>
            </a:r>
            <a:r>
              <a:rPr lang="en-US" sz="2400" dirty="0" smtClean="0">
                <a:latin typeface="Helvetica Neue Light"/>
                <a:cs typeface="Helvetica Neue Light"/>
              </a:rPr>
              <a:t>ased algorithms – main challenges</a:t>
            </a:r>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Tree>
    <p:extLst>
      <p:ext uri="{BB962C8B-B14F-4D97-AF65-F5344CB8AC3E}">
        <p14:creationId xmlns:p14="http://schemas.microsoft.com/office/powerpoint/2010/main" val="20719762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3" y="-10962"/>
            <a:ext cx="9539111" cy="1143000"/>
          </a:xfrm>
        </p:spPr>
        <p:txBody>
          <a:bodyPr>
            <a:normAutofit/>
          </a:bodyPr>
          <a:lstStyle/>
          <a:p>
            <a:r>
              <a:rPr lang="en-US" sz="3200" dirty="0">
                <a:latin typeface="Helvetica Neue Light"/>
                <a:cs typeface="Helvetica Neue Light"/>
              </a:rPr>
              <a:t>Shared Memory Emulation in Distributed Computing</a:t>
            </a:r>
          </a:p>
        </p:txBody>
      </p:sp>
      <p:sp>
        <p:nvSpPr>
          <p:cNvPr id="5" name="Content Placeholder 2"/>
          <p:cNvSpPr>
            <a:spLocks noGrp="1"/>
          </p:cNvSpPr>
          <p:nvPr>
            <p:ph idx="1"/>
          </p:nvPr>
        </p:nvSpPr>
        <p:spPr>
          <a:xfrm>
            <a:off x="226299" y="744933"/>
            <a:ext cx="8735505" cy="5384815"/>
          </a:xfrm>
        </p:spPr>
        <p:txBody>
          <a:bodyPr>
            <a:normAutofit/>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The concept of consistency</a:t>
            </a:r>
          </a:p>
          <a:p>
            <a:pPr lvl="1"/>
            <a:r>
              <a:rPr lang="en-US" sz="2000" dirty="0" smtClean="0">
                <a:latin typeface="Helvetica Neue Light"/>
                <a:cs typeface="Helvetica Neue Light"/>
              </a:rPr>
              <a:t>Atomic consistency (or simply, atomicity)</a:t>
            </a:r>
          </a:p>
          <a:p>
            <a:pPr lvl="1"/>
            <a:r>
              <a:rPr lang="en-US" sz="2000" dirty="0" smtClean="0">
                <a:solidFill>
                  <a:srgbClr val="FFFFFF"/>
                </a:solidFill>
                <a:latin typeface="Helvetica Neue Light"/>
                <a:cs typeface="Helvetica Neue Light"/>
              </a:rPr>
              <a:t>Other notions of consistency</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Atomic Shared Memory Emulation</a:t>
            </a:r>
          </a:p>
          <a:p>
            <a:pPr lvl="1"/>
            <a:r>
              <a:rPr lang="en-US" sz="2000" dirty="0" smtClean="0">
                <a:latin typeface="Helvetica Neue Light"/>
                <a:cs typeface="Helvetica Neue Light"/>
              </a:rPr>
              <a:t>Problem formulation (Informal)</a:t>
            </a:r>
          </a:p>
          <a:p>
            <a:pPr lvl="1"/>
            <a:r>
              <a:rPr lang="en-US" sz="2000" dirty="0" smtClean="0">
                <a:latin typeface="Helvetica Neue Light"/>
                <a:cs typeface="Helvetica Neue Light"/>
              </a:rPr>
              <a:t>Replication-based algorithm of [</a:t>
            </a:r>
            <a:r>
              <a:rPr lang="en-US" sz="2000" dirty="0" err="1" smtClean="0">
                <a:latin typeface="Helvetica Neue Light"/>
                <a:cs typeface="Helvetica Neue Light"/>
              </a:rPr>
              <a:t>Attiya</a:t>
            </a:r>
            <a:r>
              <a:rPr lang="en-US" sz="2000" dirty="0" smtClean="0">
                <a:latin typeface="Helvetica Neue Light"/>
                <a:cs typeface="Helvetica Neue Light"/>
              </a:rPr>
              <a:t> Bar-</a:t>
            </a:r>
            <a:r>
              <a:rPr lang="en-US" sz="2000" dirty="0" err="1" smtClean="0">
                <a:latin typeface="Helvetica Neue Light"/>
                <a:cs typeface="Helvetica Neue Light"/>
              </a:rPr>
              <a:t>Noy</a:t>
            </a:r>
            <a:r>
              <a:rPr lang="en-US" sz="2000" dirty="0" smtClean="0">
                <a:latin typeface="Helvetica Neue Light"/>
                <a:cs typeface="Helvetica Neue Light"/>
              </a:rPr>
              <a:t> </a:t>
            </a:r>
            <a:r>
              <a:rPr lang="en-US" sz="2000" dirty="0" err="1" smtClean="0">
                <a:latin typeface="Helvetica Neue Light"/>
                <a:cs typeface="Helvetica Neue Light"/>
              </a:rPr>
              <a:t>Dolev</a:t>
            </a:r>
            <a:r>
              <a:rPr lang="en-US" sz="2000" dirty="0" smtClean="0">
                <a:latin typeface="Helvetica Neue Light"/>
                <a:cs typeface="Helvetica Neue Light"/>
              </a:rPr>
              <a:t> 95]</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Erasure </a:t>
            </a:r>
            <a:r>
              <a:rPr lang="en-US" sz="2400" dirty="0">
                <a:latin typeface="Helvetica Neue Light"/>
                <a:cs typeface="Helvetica Neue Light"/>
              </a:rPr>
              <a:t>c</a:t>
            </a:r>
            <a:r>
              <a:rPr lang="en-US" sz="2400" dirty="0" smtClean="0">
                <a:latin typeface="Helvetica Neue Light"/>
                <a:cs typeface="Helvetica Neue Light"/>
              </a:rPr>
              <a:t>oding </a:t>
            </a:r>
            <a:r>
              <a:rPr lang="en-US" sz="2400" dirty="0">
                <a:latin typeface="Helvetica Neue Light"/>
                <a:cs typeface="Helvetica Neue Light"/>
              </a:rPr>
              <a:t>b</a:t>
            </a:r>
            <a:r>
              <a:rPr lang="en-US" sz="2400" dirty="0" smtClean="0">
                <a:latin typeface="Helvetica Neue Light"/>
                <a:cs typeface="Helvetica Neue Light"/>
              </a:rPr>
              <a:t>ased algorithms – main challenges</a:t>
            </a:r>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4" name="Rectangle 3"/>
          <p:cNvSpPr/>
          <p:nvPr/>
        </p:nvSpPr>
        <p:spPr>
          <a:xfrm>
            <a:off x="226300" y="1016000"/>
            <a:ext cx="5954368" cy="100188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4705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Box 93"/>
          <p:cNvSpPr txBox="1"/>
          <p:nvPr/>
        </p:nvSpPr>
        <p:spPr>
          <a:xfrm>
            <a:off x="2374204" y="16211"/>
            <a:ext cx="3736920" cy="584776"/>
          </a:xfrm>
          <a:prstGeom prst="rect">
            <a:avLst/>
          </a:prstGeom>
          <a:noFill/>
        </p:spPr>
        <p:txBody>
          <a:bodyPr wrap="none" rtlCol="0">
            <a:spAutoFit/>
          </a:bodyPr>
          <a:lstStyle/>
          <a:p>
            <a:r>
              <a:rPr lang="en-US" sz="3200" dirty="0" smtClean="0">
                <a:solidFill>
                  <a:srgbClr val="000000"/>
                </a:solidFill>
                <a:latin typeface="Helvetica Neue Light"/>
                <a:cs typeface="Helvetica Neue Light"/>
              </a:rPr>
              <a:t>Read-Write Memory</a:t>
            </a:r>
          </a:p>
        </p:txBody>
      </p:sp>
      <p:sp>
        <p:nvSpPr>
          <p:cNvPr id="40" name="TextBox 39"/>
          <p:cNvSpPr txBox="1"/>
          <p:nvPr/>
        </p:nvSpPr>
        <p:spPr>
          <a:xfrm>
            <a:off x="594918" y="596605"/>
            <a:ext cx="8089877" cy="369332"/>
          </a:xfrm>
          <a:prstGeom prst="rect">
            <a:avLst/>
          </a:prstGeom>
          <a:noFill/>
        </p:spPr>
        <p:txBody>
          <a:bodyPr wrap="square" rtlCol="0">
            <a:spAutoFit/>
          </a:bodyPr>
          <a:lstStyle/>
          <a:p>
            <a:endParaRPr lang="en-US" dirty="0">
              <a:latin typeface="Helvetica Neue Light"/>
              <a:cs typeface="Helvetica Neue Light"/>
            </a:endParaRPr>
          </a:p>
        </p:txBody>
      </p:sp>
      <p:grpSp>
        <p:nvGrpSpPr>
          <p:cNvPr id="38" name="Group 37"/>
          <p:cNvGrpSpPr/>
          <p:nvPr/>
        </p:nvGrpSpPr>
        <p:grpSpPr>
          <a:xfrm>
            <a:off x="473524" y="1519782"/>
            <a:ext cx="8233567" cy="1637731"/>
            <a:chOff x="133672" y="2657136"/>
            <a:chExt cx="9445434" cy="2272770"/>
          </a:xfrm>
        </p:grpSpPr>
        <p:cxnSp>
          <p:nvCxnSpPr>
            <p:cNvPr id="39" name="Straight Connector 38"/>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44" name="TextBox 43"/>
          <p:cNvSpPr txBox="1"/>
          <p:nvPr/>
        </p:nvSpPr>
        <p:spPr>
          <a:xfrm>
            <a:off x="8094574" y="2505348"/>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cxnSp>
        <p:nvCxnSpPr>
          <p:cNvPr id="45" name="Straight Arrow Connector 44"/>
          <p:cNvCxnSpPr/>
          <p:nvPr/>
        </p:nvCxnSpPr>
        <p:spPr>
          <a:xfrm flipV="1">
            <a:off x="1591916" y="1741243"/>
            <a:ext cx="0" cy="60944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2971312" y="2350689"/>
            <a:ext cx="0" cy="822699"/>
          </a:xfrm>
          <a:prstGeom prst="straightConnector1">
            <a:avLst/>
          </a:prstGeom>
          <a:ln w="3175"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4609301" y="1716816"/>
            <a:ext cx="0" cy="609446"/>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a:off x="5552586" y="2350689"/>
            <a:ext cx="1" cy="863001"/>
          </a:xfrm>
          <a:prstGeom prst="straightConnector1">
            <a:avLst/>
          </a:prstGeom>
          <a:ln w="6350" cmpd="sng">
            <a:solidFill>
              <a:schemeClr val="tx1"/>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6423610" y="2329222"/>
            <a:ext cx="1" cy="863001"/>
          </a:xfrm>
          <a:prstGeom prst="straightConnector1">
            <a:avLst/>
          </a:prstGeom>
          <a:ln w="6350" cmpd="sng">
            <a:solidFill>
              <a:srgbClr val="000000"/>
            </a:solidFill>
            <a:prstDash val="dot"/>
            <a:tailEnd type="arrow"/>
          </a:ln>
        </p:spPr>
        <p:style>
          <a:lnRef idx="2">
            <a:schemeClr val="accent1"/>
          </a:lnRef>
          <a:fillRef idx="0">
            <a:schemeClr val="accent1"/>
          </a:fillRef>
          <a:effectRef idx="1">
            <a:schemeClr val="accent1"/>
          </a:effectRef>
          <a:fontRef idx="minor">
            <a:schemeClr val="tx1"/>
          </a:fontRef>
        </p:style>
      </p:cxnSp>
      <p:pic>
        <p:nvPicPr>
          <p:cNvPr id="58" name="Picture 57"/>
          <p:cNvPicPr>
            <a:picLocks noChangeAspect="1"/>
          </p:cNvPicPr>
          <p:nvPr/>
        </p:nvPicPr>
        <p:blipFill>
          <a:blip r:embed="rId3"/>
          <a:stretch>
            <a:fillRect/>
          </a:stretch>
        </p:blipFill>
        <p:spPr>
          <a:xfrm>
            <a:off x="1408787" y="1357315"/>
            <a:ext cx="508732" cy="310202"/>
          </a:xfrm>
          <a:prstGeom prst="rect">
            <a:avLst/>
          </a:prstGeom>
        </p:spPr>
      </p:pic>
      <p:pic>
        <p:nvPicPr>
          <p:cNvPr id="59" name="Picture 58"/>
          <p:cNvPicPr>
            <a:picLocks noChangeAspect="1"/>
          </p:cNvPicPr>
          <p:nvPr/>
        </p:nvPicPr>
        <p:blipFill>
          <a:blip r:embed="rId4"/>
          <a:stretch>
            <a:fillRect/>
          </a:stretch>
        </p:blipFill>
        <p:spPr>
          <a:xfrm>
            <a:off x="4418801" y="1295822"/>
            <a:ext cx="520700" cy="317500"/>
          </a:xfrm>
          <a:prstGeom prst="rect">
            <a:avLst/>
          </a:prstGeom>
        </p:spPr>
      </p:pic>
      <p:sp>
        <p:nvSpPr>
          <p:cNvPr id="17" name="TextBox 16"/>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18" name="TextBox 17"/>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32748941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94918" y="596605"/>
            <a:ext cx="8089877" cy="369332"/>
          </a:xfrm>
          <a:prstGeom prst="rect">
            <a:avLst/>
          </a:prstGeom>
          <a:noFill/>
        </p:spPr>
        <p:txBody>
          <a:bodyPr wrap="square" rtlCol="0">
            <a:spAutoFit/>
          </a:bodyPr>
          <a:lstStyle/>
          <a:p>
            <a:endParaRPr lang="en-US" dirty="0">
              <a:latin typeface="Helvetica Neue Light"/>
              <a:cs typeface="Helvetica Neue Light"/>
            </a:endParaRPr>
          </a:p>
        </p:txBody>
      </p:sp>
      <p:grpSp>
        <p:nvGrpSpPr>
          <p:cNvPr id="49" name="Group 48"/>
          <p:cNvGrpSpPr/>
          <p:nvPr/>
        </p:nvGrpSpPr>
        <p:grpSpPr>
          <a:xfrm>
            <a:off x="472226" y="1534354"/>
            <a:ext cx="8233567" cy="1637731"/>
            <a:chOff x="133672" y="2657136"/>
            <a:chExt cx="9445434" cy="2272770"/>
          </a:xfrm>
        </p:grpSpPr>
        <p:cxnSp>
          <p:nvCxnSpPr>
            <p:cNvPr id="50" name="Straight Connector 49"/>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52" name="Picture 51"/>
          <p:cNvPicPr>
            <a:picLocks noChangeAspect="1"/>
          </p:cNvPicPr>
          <p:nvPr/>
        </p:nvPicPr>
        <p:blipFill>
          <a:blip r:embed="rId3"/>
          <a:stretch>
            <a:fillRect/>
          </a:stretch>
        </p:blipFill>
        <p:spPr>
          <a:xfrm>
            <a:off x="1407489" y="1371887"/>
            <a:ext cx="508732" cy="310202"/>
          </a:xfrm>
          <a:prstGeom prst="rect">
            <a:avLst/>
          </a:prstGeom>
        </p:spPr>
      </p:pic>
      <p:pic>
        <p:nvPicPr>
          <p:cNvPr id="53" name="Picture 52"/>
          <p:cNvPicPr>
            <a:picLocks noChangeAspect="1"/>
          </p:cNvPicPr>
          <p:nvPr/>
        </p:nvPicPr>
        <p:blipFill>
          <a:blip r:embed="rId4"/>
          <a:stretch>
            <a:fillRect/>
          </a:stretch>
        </p:blipFill>
        <p:spPr>
          <a:xfrm>
            <a:off x="4417503" y="1310394"/>
            <a:ext cx="520700" cy="317500"/>
          </a:xfrm>
          <a:prstGeom prst="rect">
            <a:avLst/>
          </a:prstGeom>
        </p:spPr>
      </p:pic>
      <p:sp>
        <p:nvSpPr>
          <p:cNvPr id="56" name="TextBox 55"/>
          <p:cNvSpPr txBox="1"/>
          <p:nvPr/>
        </p:nvSpPr>
        <p:spPr>
          <a:xfrm>
            <a:off x="8093276" y="2519920"/>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cxnSp>
        <p:nvCxnSpPr>
          <p:cNvPr id="60" name="Straight Arrow Connector 59"/>
          <p:cNvCxnSpPr/>
          <p:nvPr/>
        </p:nvCxnSpPr>
        <p:spPr>
          <a:xfrm flipV="1">
            <a:off x="1590618" y="1755815"/>
            <a:ext cx="0" cy="609446"/>
          </a:xfrm>
          <a:prstGeom prst="straightConnector1">
            <a:avLst/>
          </a:prstGeom>
          <a:ln w="190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4608003" y="1731388"/>
            <a:ext cx="0" cy="609446"/>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970014" y="2365261"/>
            <a:ext cx="0" cy="822699"/>
          </a:xfrm>
          <a:prstGeom prst="straightConnector1">
            <a:avLst/>
          </a:prstGeom>
          <a:ln w="19050" cmpd="sng">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5551289" y="2365261"/>
            <a:ext cx="1" cy="806824"/>
          </a:xfrm>
          <a:prstGeom prst="straightConnector1">
            <a:avLst/>
          </a:prstGeom>
          <a:ln w="19050" cmpd="sng">
            <a:solidFill>
              <a:schemeClr val="accent3">
                <a:lumMod val="50000"/>
              </a:schemeClr>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6422312" y="2343794"/>
            <a:ext cx="1" cy="863001"/>
          </a:xfrm>
          <a:prstGeom prst="straightConnector1">
            <a:avLst/>
          </a:prstGeom>
          <a:ln w="19050" cmpd="sng">
            <a:solidFill>
              <a:schemeClr val="accent3">
                <a:lumMod val="50000"/>
              </a:schemeClr>
            </a:solidFill>
            <a:prstDash val="solid"/>
            <a:tailEnd type="arrow"/>
          </a:ln>
        </p:spPr>
        <p:style>
          <a:lnRef idx="2">
            <a:schemeClr val="accent1"/>
          </a:lnRef>
          <a:fillRef idx="0">
            <a:schemeClr val="accent1"/>
          </a:fillRef>
          <a:effectRef idx="1">
            <a:schemeClr val="accent1"/>
          </a:effectRef>
          <a:fontRef idx="minor">
            <a:schemeClr val="tx1"/>
          </a:fontRef>
        </p:style>
      </p:cxnSp>
      <p:pic>
        <p:nvPicPr>
          <p:cNvPr id="90" name="Picture 89"/>
          <p:cNvPicPr>
            <a:picLocks noChangeAspect="1"/>
          </p:cNvPicPr>
          <p:nvPr/>
        </p:nvPicPr>
        <p:blipFill>
          <a:blip r:embed="rId3"/>
          <a:stretch>
            <a:fillRect/>
          </a:stretch>
        </p:blipFill>
        <p:spPr>
          <a:xfrm>
            <a:off x="2715648" y="3253506"/>
            <a:ext cx="508732" cy="310202"/>
          </a:xfrm>
          <a:prstGeom prst="rect">
            <a:avLst/>
          </a:prstGeom>
        </p:spPr>
      </p:pic>
      <p:pic>
        <p:nvPicPr>
          <p:cNvPr id="91" name="Picture 90"/>
          <p:cNvPicPr>
            <a:picLocks noChangeAspect="1"/>
          </p:cNvPicPr>
          <p:nvPr/>
        </p:nvPicPr>
        <p:blipFill>
          <a:blip r:embed="rId4"/>
          <a:stretch>
            <a:fillRect/>
          </a:stretch>
        </p:blipFill>
        <p:spPr>
          <a:xfrm>
            <a:off x="5306814" y="3309708"/>
            <a:ext cx="520700" cy="317500"/>
          </a:xfrm>
          <a:prstGeom prst="rect">
            <a:avLst/>
          </a:prstGeom>
        </p:spPr>
      </p:pic>
      <p:pic>
        <p:nvPicPr>
          <p:cNvPr id="92" name="Picture 91"/>
          <p:cNvPicPr>
            <a:picLocks noChangeAspect="1"/>
          </p:cNvPicPr>
          <p:nvPr/>
        </p:nvPicPr>
        <p:blipFill>
          <a:blip r:embed="rId4"/>
          <a:stretch>
            <a:fillRect/>
          </a:stretch>
        </p:blipFill>
        <p:spPr>
          <a:xfrm>
            <a:off x="6161962" y="3309708"/>
            <a:ext cx="520700" cy="317500"/>
          </a:xfrm>
          <a:prstGeom prst="rect">
            <a:avLst/>
          </a:prstGeom>
        </p:spPr>
      </p:pic>
      <p:sp>
        <p:nvSpPr>
          <p:cNvPr id="20" name="TextBox 19"/>
          <p:cNvSpPr txBox="1"/>
          <p:nvPr/>
        </p:nvSpPr>
        <p:spPr>
          <a:xfrm>
            <a:off x="2374204" y="16211"/>
            <a:ext cx="3736920" cy="584776"/>
          </a:xfrm>
          <a:prstGeom prst="rect">
            <a:avLst/>
          </a:prstGeom>
          <a:noFill/>
        </p:spPr>
        <p:txBody>
          <a:bodyPr wrap="none" rtlCol="0">
            <a:spAutoFit/>
          </a:bodyPr>
          <a:lstStyle/>
          <a:p>
            <a:r>
              <a:rPr lang="en-US" sz="3200" dirty="0" smtClean="0">
                <a:solidFill>
                  <a:srgbClr val="000000"/>
                </a:solidFill>
                <a:latin typeface="Helvetica Neue Light"/>
                <a:cs typeface="Helvetica Neue Light"/>
              </a:rPr>
              <a:t>Read-Write Memory</a:t>
            </a:r>
          </a:p>
        </p:txBody>
      </p:sp>
      <p:sp>
        <p:nvSpPr>
          <p:cNvPr id="22" name="TextBox 21"/>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23" name="TextBox 22"/>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37631106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94918" y="596605"/>
            <a:ext cx="8089877" cy="369332"/>
          </a:xfrm>
          <a:prstGeom prst="rect">
            <a:avLst/>
          </a:prstGeom>
          <a:noFill/>
        </p:spPr>
        <p:txBody>
          <a:bodyPr wrap="square" rtlCol="0">
            <a:spAutoFit/>
          </a:bodyPr>
          <a:lstStyle/>
          <a:p>
            <a:endParaRPr lang="en-US" dirty="0">
              <a:latin typeface="Helvetica Neue Light"/>
              <a:cs typeface="Helvetica Neue Light"/>
            </a:endParaRPr>
          </a:p>
        </p:txBody>
      </p:sp>
      <p:grpSp>
        <p:nvGrpSpPr>
          <p:cNvPr id="49" name="Group 48"/>
          <p:cNvGrpSpPr/>
          <p:nvPr/>
        </p:nvGrpSpPr>
        <p:grpSpPr>
          <a:xfrm>
            <a:off x="472226" y="1534354"/>
            <a:ext cx="8233567" cy="1637731"/>
            <a:chOff x="133672" y="2657136"/>
            <a:chExt cx="9445434" cy="2272770"/>
          </a:xfrm>
        </p:grpSpPr>
        <p:cxnSp>
          <p:nvCxnSpPr>
            <p:cNvPr id="50" name="Straight Connector 49"/>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52" name="Picture 51"/>
          <p:cNvPicPr>
            <a:picLocks noChangeAspect="1"/>
          </p:cNvPicPr>
          <p:nvPr/>
        </p:nvPicPr>
        <p:blipFill>
          <a:blip r:embed="rId3"/>
          <a:stretch>
            <a:fillRect/>
          </a:stretch>
        </p:blipFill>
        <p:spPr>
          <a:xfrm>
            <a:off x="1407489" y="1371887"/>
            <a:ext cx="508732" cy="310202"/>
          </a:xfrm>
          <a:prstGeom prst="rect">
            <a:avLst/>
          </a:prstGeom>
        </p:spPr>
      </p:pic>
      <p:pic>
        <p:nvPicPr>
          <p:cNvPr id="53" name="Picture 52"/>
          <p:cNvPicPr>
            <a:picLocks noChangeAspect="1"/>
          </p:cNvPicPr>
          <p:nvPr/>
        </p:nvPicPr>
        <p:blipFill>
          <a:blip r:embed="rId4"/>
          <a:stretch>
            <a:fillRect/>
          </a:stretch>
        </p:blipFill>
        <p:spPr>
          <a:xfrm>
            <a:off x="4417503" y="1310394"/>
            <a:ext cx="520700" cy="317500"/>
          </a:xfrm>
          <a:prstGeom prst="rect">
            <a:avLst/>
          </a:prstGeom>
        </p:spPr>
      </p:pic>
      <p:sp>
        <p:nvSpPr>
          <p:cNvPr id="54" name="TextBox 53"/>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55" name="TextBox 54"/>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
        <p:nvSpPr>
          <p:cNvPr id="56" name="TextBox 55"/>
          <p:cNvSpPr txBox="1"/>
          <p:nvPr/>
        </p:nvSpPr>
        <p:spPr>
          <a:xfrm>
            <a:off x="8093276" y="2519920"/>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cxnSp>
        <p:nvCxnSpPr>
          <p:cNvPr id="60" name="Straight Arrow Connector 59"/>
          <p:cNvCxnSpPr/>
          <p:nvPr/>
        </p:nvCxnSpPr>
        <p:spPr>
          <a:xfrm flipV="1">
            <a:off x="1590618" y="1755815"/>
            <a:ext cx="0" cy="609446"/>
          </a:xfrm>
          <a:prstGeom prst="straightConnector1">
            <a:avLst/>
          </a:prstGeom>
          <a:ln w="1905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4608003" y="1731388"/>
            <a:ext cx="0" cy="609446"/>
          </a:xfrm>
          <a:prstGeom prst="straightConnector1">
            <a:avLst/>
          </a:prstGeom>
          <a:ln>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970014" y="2365261"/>
            <a:ext cx="0" cy="822699"/>
          </a:xfrm>
          <a:prstGeom prst="straightConnector1">
            <a:avLst/>
          </a:prstGeom>
          <a:ln w="19050" cmpd="sng">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5551289" y="2365261"/>
            <a:ext cx="1" cy="806824"/>
          </a:xfrm>
          <a:prstGeom prst="straightConnector1">
            <a:avLst/>
          </a:prstGeom>
          <a:ln w="19050" cmpd="sng">
            <a:solidFill>
              <a:schemeClr val="accent3">
                <a:lumMod val="50000"/>
              </a:schemeClr>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6422312" y="2343794"/>
            <a:ext cx="1" cy="863001"/>
          </a:xfrm>
          <a:prstGeom prst="straightConnector1">
            <a:avLst/>
          </a:prstGeom>
          <a:ln w="19050" cmpd="sng">
            <a:solidFill>
              <a:schemeClr val="accent3">
                <a:lumMod val="50000"/>
              </a:schemeClr>
            </a:solidFill>
            <a:prstDash val="solid"/>
            <a:tailEnd type="arrow"/>
          </a:ln>
        </p:spPr>
        <p:style>
          <a:lnRef idx="2">
            <a:schemeClr val="accent1"/>
          </a:lnRef>
          <a:fillRef idx="0">
            <a:schemeClr val="accent1"/>
          </a:fillRef>
          <a:effectRef idx="1">
            <a:schemeClr val="accent1"/>
          </a:effectRef>
          <a:fontRef idx="minor">
            <a:schemeClr val="tx1"/>
          </a:fontRef>
        </p:style>
      </p:cxnSp>
      <p:pic>
        <p:nvPicPr>
          <p:cNvPr id="90" name="Picture 89"/>
          <p:cNvPicPr>
            <a:picLocks noChangeAspect="1"/>
          </p:cNvPicPr>
          <p:nvPr/>
        </p:nvPicPr>
        <p:blipFill>
          <a:blip r:embed="rId3"/>
          <a:stretch>
            <a:fillRect/>
          </a:stretch>
        </p:blipFill>
        <p:spPr>
          <a:xfrm>
            <a:off x="2715648" y="3253506"/>
            <a:ext cx="508732" cy="310202"/>
          </a:xfrm>
          <a:prstGeom prst="rect">
            <a:avLst/>
          </a:prstGeom>
        </p:spPr>
      </p:pic>
      <p:pic>
        <p:nvPicPr>
          <p:cNvPr id="91" name="Picture 90"/>
          <p:cNvPicPr>
            <a:picLocks noChangeAspect="1"/>
          </p:cNvPicPr>
          <p:nvPr/>
        </p:nvPicPr>
        <p:blipFill>
          <a:blip r:embed="rId4"/>
          <a:stretch>
            <a:fillRect/>
          </a:stretch>
        </p:blipFill>
        <p:spPr>
          <a:xfrm>
            <a:off x="5306814" y="3309708"/>
            <a:ext cx="520700" cy="317500"/>
          </a:xfrm>
          <a:prstGeom prst="rect">
            <a:avLst/>
          </a:prstGeom>
        </p:spPr>
      </p:pic>
      <p:pic>
        <p:nvPicPr>
          <p:cNvPr id="92" name="Picture 91"/>
          <p:cNvPicPr>
            <a:picLocks noChangeAspect="1"/>
          </p:cNvPicPr>
          <p:nvPr/>
        </p:nvPicPr>
        <p:blipFill>
          <a:blip r:embed="rId4"/>
          <a:stretch>
            <a:fillRect/>
          </a:stretch>
        </p:blipFill>
        <p:spPr>
          <a:xfrm>
            <a:off x="6161962" y="3309708"/>
            <a:ext cx="520700" cy="317500"/>
          </a:xfrm>
          <a:prstGeom prst="rect">
            <a:avLst/>
          </a:prstGeom>
        </p:spPr>
      </p:pic>
      <p:sp>
        <p:nvSpPr>
          <p:cNvPr id="20" name="TextBox 19"/>
          <p:cNvSpPr txBox="1"/>
          <p:nvPr/>
        </p:nvSpPr>
        <p:spPr>
          <a:xfrm>
            <a:off x="2374204" y="16211"/>
            <a:ext cx="3736920" cy="584776"/>
          </a:xfrm>
          <a:prstGeom prst="rect">
            <a:avLst/>
          </a:prstGeom>
          <a:noFill/>
        </p:spPr>
        <p:txBody>
          <a:bodyPr wrap="none" rtlCol="0">
            <a:spAutoFit/>
          </a:bodyPr>
          <a:lstStyle/>
          <a:p>
            <a:r>
              <a:rPr lang="en-US" sz="3200" dirty="0" smtClean="0">
                <a:solidFill>
                  <a:srgbClr val="000000"/>
                </a:solidFill>
                <a:latin typeface="Helvetica Neue Light"/>
                <a:cs typeface="Helvetica Neue Light"/>
              </a:rPr>
              <a:t>Read-Write Memory</a:t>
            </a:r>
          </a:p>
        </p:txBody>
      </p:sp>
      <p:sp>
        <p:nvSpPr>
          <p:cNvPr id="2" name="TextBox 1"/>
          <p:cNvSpPr txBox="1"/>
          <p:nvPr/>
        </p:nvSpPr>
        <p:spPr>
          <a:xfrm>
            <a:off x="190879" y="4123751"/>
            <a:ext cx="8953121" cy="1446550"/>
          </a:xfrm>
          <a:prstGeom prst="rect">
            <a:avLst/>
          </a:prstGeom>
          <a:noFill/>
        </p:spPr>
        <p:txBody>
          <a:bodyPr wrap="square" rtlCol="0">
            <a:spAutoFit/>
          </a:bodyPr>
          <a:lstStyle/>
          <a:p>
            <a:pPr marL="342900" indent="-342900">
              <a:buFont typeface="Arial"/>
              <a:buChar char="•"/>
            </a:pPr>
            <a:r>
              <a:rPr lang="en-US" sz="2200" dirty="0" smtClean="0">
                <a:latin typeface="Helvetica Neue Light"/>
                <a:cs typeface="Helvetica Neue Light"/>
              </a:rPr>
              <a:t>Reality check: Operations over distributed asynchronous systems cannot be modeled as instantaneous.</a:t>
            </a:r>
          </a:p>
          <a:p>
            <a:endParaRPr lang="en-US" sz="2200" dirty="0">
              <a:latin typeface="Helvetica Neue Light"/>
              <a:cs typeface="Helvetica Neue Light"/>
            </a:endParaRPr>
          </a:p>
          <a:p>
            <a:pPr marL="342900" indent="-342900">
              <a:buFont typeface="Arial"/>
              <a:buChar char="•"/>
            </a:pPr>
            <a:r>
              <a:rPr lang="en-US" sz="2200" dirty="0" smtClean="0">
                <a:latin typeface="Helvetica Neue Light"/>
                <a:cs typeface="Helvetica Neue Light"/>
              </a:rPr>
              <a:t>Solution: Concept of atomicity</a:t>
            </a:r>
            <a:r>
              <a:rPr lang="en-US" sz="2200" dirty="0">
                <a:latin typeface="Helvetica Neue Light"/>
                <a:cs typeface="Helvetica Neue Light"/>
              </a:rPr>
              <a:t>!</a:t>
            </a:r>
            <a:endParaRPr lang="en-US" sz="2200" dirty="0" smtClean="0">
              <a:latin typeface="Helvetica Neue Light"/>
              <a:cs typeface="Helvetica Neue Light"/>
            </a:endParaRPr>
          </a:p>
        </p:txBody>
      </p:sp>
    </p:spTree>
    <p:extLst>
      <p:ext uri="{BB962C8B-B14F-4D97-AF65-F5344CB8AC3E}">
        <p14:creationId xmlns:p14="http://schemas.microsoft.com/office/powerpoint/2010/main" val="26353318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97658" y="1124229"/>
            <a:ext cx="3865363" cy="1788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45230" y="0"/>
            <a:ext cx="8010096" cy="584776"/>
          </a:xfrm>
          <a:prstGeom prst="rect">
            <a:avLst/>
          </a:prstGeom>
          <a:noFill/>
        </p:spPr>
        <p:txBody>
          <a:bodyPr wrap="none" rtlCol="0">
            <a:spAutoFit/>
          </a:bodyPr>
          <a:lstStyle/>
          <a:p>
            <a:r>
              <a:rPr lang="en-US" sz="3200" dirty="0">
                <a:latin typeface="Helvetica Neue Light"/>
                <a:cs typeface="Helvetica Neue Light"/>
              </a:rPr>
              <a:t>Thought </a:t>
            </a:r>
            <a:r>
              <a:rPr lang="en-US" sz="3200" dirty="0" smtClean="0">
                <a:latin typeface="Helvetica Neue Light"/>
                <a:cs typeface="Helvetica Neue Light"/>
              </a:rPr>
              <a:t>experiment</a:t>
            </a:r>
            <a:r>
              <a:rPr lang="en-US" sz="2800" dirty="0" smtClean="0">
                <a:latin typeface="Helvetica Neue Light"/>
                <a:cs typeface="Helvetica Neue Light"/>
              </a:rPr>
              <a:t>: </a:t>
            </a:r>
            <a:r>
              <a:rPr lang="en-US" sz="3200" dirty="0" smtClean="0">
                <a:solidFill>
                  <a:srgbClr val="000000"/>
                </a:solidFill>
                <a:latin typeface="Helvetica Neue Light"/>
                <a:cs typeface="Helvetica Neue Light"/>
              </a:rPr>
              <a:t>Motivation for atomicity</a:t>
            </a:r>
          </a:p>
        </p:txBody>
      </p:sp>
      <p:sp>
        <p:nvSpPr>
          <p:cNvPr id="5" name="Content Placeholder 2"/>
          <p:cNvSpPr>
            <a:spLocks noGrp="1"/>
          </p:cNvSpPr>
          <p:nvPr>
            <p:ph idx="1"/>
          </p:nvPr>
        </p:nvSpPr>
        <p:spPr>
          <a:xfrm>
            <a:off x="226299" y="744933"/>
            <a:ext cx="8735505" cy="1036007"/>
          </a:xfrm>
        </p:spPr>
        <p:txBody>
          <a:bodyPr>
            <a:normAutofit/>
          </a:bodyPr>
          <a:lstStyle/>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6" name="TextBox 5"/>
          <p:cNvSpPr txBox="1"/>
          <p:nvPr/>
        </p:nvSpPr>
        <p:spPr>
          <a:xfrm>
            <a:off x="1601366" y="972363"/>
            <a:ext cx="4155264" cy="2585323"/>
          </a:xfrm>
          <a:prstGeom prst="rect">
            <a:avLst/>
          </a:prstGeom>
          <a:noFill/>
        </p:spPr>
        <p:txBody>
          <a:bodyPr wrap="square" rtlCol="0">
            <a:spAutoFit/>
          </a:bodyPr>
          <a:lstStyle/>
          <a:p>
            <a:endParaRPr lang="en-US" dirty="0" smtClean="0">
              <a:latin typeface="Helvetica Neue Light"/>
              <a:cs typeface="Helvetica Neue Light"/>
            </a:endParaRPr>
          </a:p>
          <a:p>
            <a:r>
              <a:rPr lang="en-US" dirty="0" smtClean="0">
                <a:latin typeface="Helvetica Neue Light"/>
                <a:cs typeface="Helvetica Neue Light"/>
              </a:rPr>
              <a:t>{</a:t>
            </a:r>
          </a:p>
          <a:p>
            <a:r>
              <a:rPr lang="en-US" dirty="0" smtClean="0">
                <a:latin typeface="Helvetica Neue Light"/>
                <a:cs typeface="Helvetica Neue Light"/>
              </a:rPr>
              <a:t>x=2.1</a:t>
            </a:r>
          </a:p>
          <a:p>
            <a:r>
              <a:rPr lang="en-US" dirty="0">
                <a:latin typeface="Helvetica Neue Light"/>
                <a:cs typeface="Helvetica Neue Light"/>
              </a:rPr>
              <a:t>t</a:t>
            </a:r>
            <a:r>
              <a:rPr lang="en-US" dirty="0" smtClean="0">
                <a:latin typeface="Helvetica Neue Light"/>
                <a:cs typeface="Helvetica Neue Light"/>
              </a:rPr>
              <a:t>ic;</a:t>
            </a:r>
          </a:p>
          <a:p>
            <a:r>
              <a:rPr lang="en-US" dirty="0" smtClean="0">
                <a:latin typeface="Helvetica Neue Light"/>
                <a:cs typeface="Helvetica Neue Light"/>
              </a:rPr>
              <a:t>x=3.2  %write to shared variable x</a:t>
            </a:r>
          </a:p>
          <a:p>
            <a:r>
              <a:rPr lang="en-US" dirty="0" err="1">
                <a:latin typeface="Helvetica Neue Light"/>
                <a:cs typeface="Helvetica Neue Light"/>
              </a:rPr>
              <a:t>t</a:t>
            </a:r>
            <a:r>
              <a:rPr lang="en-US" dirty="0" err="1" smtClean="0">
                <a:latin typeface="Helvetica Neue Light"/>
                <a:cs typeface="Helvetica Neue Light"/>
              </a:rPr>
              <a:t>oc</a:t>
            </a:r>
            <a:r>
              <a:rPr lang="en-US" dirty="0" smtClean="0">
                <a:latin typeface="Helvetica Neue Light"/>
                <a:cs typeface="Helvetica Neue Light"/>
              </a:rPr>
              <a:t>;}</a:t>
            </a:r>
          </a:p>
          <a:p>
            <a:endParaRPr lang="en-US" dirty="0" smtClean="0">
              <a:latin typeface="Helvetica Neue Light"/>
              <a:cs typeface="Helvetica Neue Light"/>
            </a:endParaRPr>
          </a:p>
          <a:p>
            <a:endParaRPr lang="en-US" dirty="0" smtClean="0">
              <a:latin typeface="Helvetica Neue Light"/>
              <a:cs typeface="Helvetica Neue Light"/>
            </a:endParaRPr>
          </a:p>
          <a:p>
            <a:endParaRPr lang="en-US" dirty="0">
              <a:latin typeface="Helvetica Neue Light"/>
              <a:cs typeface="Helvetica Neue Light"/>
            </a:endParaRPr>
          </a:p>
        </p:txBody>
      </p:sp>
      <p:sp>
        <p:nvSpPr>
          <p:cNvPr id="8" name="TextBox 7"/>
          <p:cNvSpPr txBox="1"/>
          <p:nvPr/>
        </p:nvSpPr>
        <p:spPr>
          <a:xfrm>
            <a:off x="1575437" y="3434325"/>
            <a:ext cx="3365024" cy="369332"/>
          </a:xfrm>
          <a:prstGeom prst="rect">
            <a:avLst/>
          </a:prstGeom>
          <a:noFill/>
        </p:spPr>
        <p:txBody>
          <a:bodyPr wrap="none" rtlCol="0">
            <a:spAutoFit/>
          </a:bodyPr>
          <a:lstStyle/>
          <a:p>
            <a:r>
              <a:rPr lang="en-US" dirty="0" smtClean="0">
                <a:latin typeface="Helvetica Neue Light"/>
                <a:cs typeface="Helvetica Neue Light"/>
              </a:rPr>
              <a:t>Time of write operation: 120 </a:t>
            </a:r>
            <a:r>
              <a:rPr lang="en-US" dirty="0" err="1" smtClean="0">
                <a:latin typeface="Helvetica Neue Light"/>
                <a:cs typeface="Helvetica Neue Light"/>
              </a:rPr>
              <a:t>ms</a:t>
            </a:r>
            <a:endParaRPr lang="en-US" dirty="0">
              <a:latin typeface="Helvetica Neue Light"/>
              <a:cs typeface="Helvetica Neue Light"/>
            </a:endParaRPr>
          </a:p>
        </p:txBody>
      </p:sp>
      <p:sp>
        <p:nvSpPr>
          <p:cNvPr id="10" name="Rounded Rectangle 9"/>
          <p:cNvSpPr/>
          <p:nvPr/>
        </p:nvSpPr>
        <p:spPr>
          <a:xfrm>
            <a:off x="5387000" y="1124229"/>
            <a:ext cx="1625874" cy="1491020"/>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Helvetica Neue Light"/>
                <a:cs typeface="Helvetica Neue Light"/>
              </a:rPr>
              <a:t>{</a:t>
            </a:r>
          </a:p>
          <a:p>
            <a:r>
              <a:rPr lang="en-US" dirty="0" smtClean="0">
                <a:solidFill>
                  <a:schemeClr val="tx1"/>
                </a:solidFill>
                <a:latin typeface="Helvetica Neue Light"/>
                <a:cs typeface="Helvetica Neue Light"/>
              </a:rPr>
              <a:t>Read(x)</a:t>
            </a:r>
          </a:p>
          <a:p>
            <a:r>
              <a:rPr lang="en-US" dirty="0">
                <a:solidFill>
                  <a:schemeClr val="tx1"/>
                </a:solidFill>
                <a:latin typeface="Helvetica Neue Light"/>
                <a:cs typeface="Helvetica Neue Light"/>
              </a:rPr>
              <a:t>}</a:t>
            </a:r>
          </a:p>
        </p:txBody>
      </p:sp>
      <p:sp>
        <p:nvSpPr>
          <p:cNvPr id="12" name="TextBox 11"/>
          <p:cNvSpPr txBox="1"/>
          <p:nvPr/>
        </p:nvSpPr>
        <p:spPr>
          <a:xfrm>
            <a:off x="3257949" y="2976967"/>
            <a:ext cx="2826415" cy="369332"/>
          </a:xfrm>
          <a:prstGeom prst="rect">
            <a:avLst/>
          </a:prstGeom>
          <a:noFill/>
        </p:spPr>
        <p:txBody>
          <a:bodyPr wrap="none" rtlCol="0">
            <a:spAutoFit/>
          </a:bodyPr>
          <a:lstStyle/>
          <a:p>
            <a:r>
              <a:rPr lang="en-US" dirty="0" smtClean="0">
                <a:latin typeface="Helvetica Neue Light"/>
                <a:cs typeface="Helvetica Neue Light"/>
              </a:rPr>
              <a:t>Two concurrent processes</a:t>
            </a:r>
            <a:endParaRPr lang="en-US" dirty="0">
              <a:latin typeface="Helvetica Neue Light"/>
              <a:cs typeface="Helvetica Neue Light"/>
            </a:endParaRPr>
          </a:p>
        </p:txBody>
      </p:sp>
    </p:spTree>
    <p:extLst>
      <p:ext uri="{BB962C8B-B14F-4D97-AF65-F5344CB8AC3E}">
        <p14:creationId xmlns:p14="http://schemas.microsoft.com/office/powerpoint/2010/main" val="37736053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297658" y="1124229"/>
            <a:ext cx="3865363" cy="178878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45230" y="0"/>
            <a:ext cx="8010096" cy="584776"/>
          </a:xfrm>
          <a:prstGeom prst="rect">
            <a:avLst/>
          </a:prstGeom>
          <a:noFill/>
        </p:spPr>
        <p:txBody>
          <a:bodyPr wrap="none" rtlCol="0">
            <a:spAutoFit/>
          </a:bodyPr>
          <a:lstStyle/>
          <a:p>
            <a:r>
              <a:rPr lang="en-US" sz="3200" dirty="0">
                <a:latin typeface="Helvetica Neue Light"/>
                <a:cs typeface="Helvetica Neue Light"/>
              </a:rPr>
              <a:t>Thought </a:t>
            </a:r>
            <a:r>
              <a:rPr lang="en-US" sz="3200" dirty="0" smtClean="0">
                <a:latin typeface="Helvetica Neue Light"/>
                <a:cs typeface="Helvetica Neue Light"/>
              </a:rPr>
              <a:t>experiment</a:t>
            </a:r>
            <a:r>
              <a:rPr lang="en-US" sz="2800" dirty="0" smtClean="0">
                <a:latin typeface="Helvetica Neue Light"/>
                <a:cs typeface="Helvetica Neue Light"/>
              </a:rPr>
              <a:t>: </a:t>
            </a:r>
            <a:r>
              <a:rPr lang="en-US" sz="3200" dirty="0" smtClean="0">
                <a:solidFill>
                  <a:srgbClr val="000000"/>
                </a:solidFill>
                <a:latin typeface="Helvetica Neue Light"/>
                <a:cs typeface="Helvetica Neue Light"/>
              </a:rPr>
              <a:t>Motivation for atomicity</a:t>
            </a:r>
          </a:p>
        </p:txBody>
      </p:sp>
      <p:sp>
        <p:nvSpPr>
          <p:cNvPr id="5" name="Content Placeholder 2"/>
          <p:cNvSpPr>
            <a:spLocks noGrp="1"/>
          </p:cNvSpPr>
          <p:nvPr>
            <p:ph idx="1"/>
          </p:nvPr>
        </p:nvSpPr>
        <p:spPr>
          <a:xfrm>
            <a:off x="226299" y="744933"/>
            <a:ext cx="8735505" cy="1036007"/>
          </a:xfrm>
        </p:spPr>
        <p:txBody>
          <a:bodyPr>
            <a:normAutofit/>
          </a:bodyPr>
          <a:lstStyle/>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6" name="TextBox 5"/>
          <p:cNvSpPr txBox="1"/>
          <p:nvPr/>
        </p:nvSpPr>
        <p:spPr>
          <a:xfrm>
            <a:off x="1601366" y="972363"/>
            <a:ext cx="4155264" cy="2585323"/>
          </a:xfrm>
          <a:prstGeom prst="rect">
            <a:avLst/>
          </a:prstGeom>
          <a:noFill/>
        </p:spPr>
        <p:txBody>
          <a:bodyPr wrap="square" rtlCol="0">
            <a:spAutoFit/>
          </a:bodyPr>
          <a:lstStyle/>
          <a:p>
            <a:endParaRPr lang="en-US" dirty="0" smtClean="0">
              <a:latin typeface="Helvetica Neue Light"/>
              <a:cs typeface="Helvetica Neue Light"/>
            </a:endParaRPr>
          </a:p>
          <a:p>
            <a:r>
              <a:rPr lang="en-US" dirty="0" smtClean="0">
                <a:latin typeface="Helvetica Neue Light"/>
                <a:cs typeface="Helvetica Neue Light"/>
              </a:rPr>
              <a:t>{</a:t>
            </a:r>
          </a:p>
          <a:p>
            <a:r>
              <a:rPr lang="en-US" dirty="0" smtClean="0">
                <a:latin typeface="Helvetica Neue Light"/>
                <a:cs typeface="Helvetica Neue Light"/>
              </a:rPr>
              <a:t>x=2.1</a:t>
            </a:r>
          </a:p>
          <a:p>
            <a:r>
              <a:rPr lang="en-US" dirty="0">
                <a:latin typeface="Helvetica Neue Light"/>
                <a:cs typeface="Helvetica Neue Light"/>
              </a:rPr>
              <a:t>t</a:t>
            </a:r>
            <a:r>
              <a:rPr lang="en-US" dirty="0" smtClean="0">
                <a:latin typeface="Helvetica Neue Light"/>
                <a:cs typeface="Helvetica Neue Light"/>
              </a:rPr>
              <a:t>ic;</a:t>
            </a:r>
          </a:p>
          <a:p>
            <a:r>
              <a:rPr lang="en-US" dirty="0" smtClean="0">
                <a:latin typeface="Helvetica Neue Light"/>
                <a:cs typeface="Helvetica Neue Light"/>
              </a:rPr>
              <a:t>x=3.2  %write to shared variable x</a:t>
            </a:r>
          </a:p>
          <a:p>
            <a:r>
              <a:rPr lang="en-US" dirty="0" err="1">
                <a:latin typeface="Helvetica Neue Light"/>
                <a:cs typeface="Helvetica Neue Light"/>
              </a:rPr>
              <a:t>t</a:t>
            </a:r>
            <a:r>
              <a:rPr lang="en-US" dirty="0" err="1" smtClean="0">
                <a:latin typeface="Helvetica Neue Light"/>
                <a:cs typeface="Helvetica Neue Light"/>
              </a:rPr>
              <a:t>oc</a:t>
            </a:r>
            <a:r>
              <a:rPr lang="en-US" dirty="0" smtClean="0">
                <a:latin typeface="Helvetica Neue Light"/>
                <a:cs typeface="Helvetica Neue Light"/>
              </a:rPr>
              <a:t>;}</a:t>
            </a:r>
          </a:p>
          <a:p>
            <a:endParaRPr lang="en-US" dirty="0" smtClean="0">
              <a:latin typeface="Helvetica Neue Light"/>
              <a:cs typeface="Helvetica Neue Light"/>
            </a:endParaRPr>
          </a:p>
          <a:p>
            <a:endParaRPr lang="en-US" dirty="0" smtClean="0">
              <a:latin typeface="Helvetica Neue Light"/>
              <a:cs typeface="Helvetica Neue Light"/>
            </a:endParaRPr>
          </a:p>
          <a:p>
            <a:endParaRPr lang="en-US" dirty="0">
              <a:latin typeface="Helvetica Neue Light"/>
              <a:cs typeface="Helvetica Neue Light"/>
            </a:endParaRPr>
          </a:p>
        </p:txBody>
      </p:sp>
      <p:sp>
        <p:nvSpPr>
          <p:cNvPr id="8" name="TextBox 7"/>
          <p:cNvSpPr txBox="1"/>
          <p:nvPr/>
        </p:nvSpPr>
        <p:spPr>
          <a:xfrm>
            <a:off x="1575437" y="3434325"/>
            <a:ext cx="3365024" cy="369332"/>
          </a:xfrm>
          <a:prstGeom prst="rect">
            <a:avLst/>
          </a:prstGeom>
          <a:noFill/>
        </p:spPr>
        <p:txBody>
          <a:bodyPr wrap="none" rtlCol="0">
            <a:spAutoFit/>
          </a:bodyPr>
          <a:lstStyle/>
          <a:p>
            <a:r>
              <a:rPr lang="en-US" dirty="0" smtClean="0">
                <a:latin typeface="Helvetica Neue Light"/>
                <a:cs typeface="Helvetica Neue Light"/>
              </a:rPr>
              <a:t>Time of write operation: 120 </a:t>
            </a:r>
            <a:r>
              <a:rPr lang="en-US" dirty="0" err="1" smtClean="0">
                <a:latin typeface="Helvetica Neue Light"/>
                <a:cs typeface="Helvetica Neue Light"/>
              </a:rPr>
              <a:t>ms</a:t>
            </a:r>
            <a:endParaRPr lang="en-US" dirty="0">
              <a:latin typeface="Helvetica Neue Light"/>
              <a:cs typeface="Helvetica Neue Light"/>
            </a:endParaRPr>
          </a:p>
        </p:txBody>
      </p:sp>
      <p:sp>
        <p:nvSpPr>
          <p:cNvPr id="10" name="Rounded Rectangle 9"/>
          <p:cNvSpPr/>
          <p:nvPr/>
        </p:nvSpPr>
        <p:spPr>
          <a:xfrm>
            <a:off x="5387000" y="1124229"/>
            <a:ext cx="1625874" cy="1491020"/>
          </a:xfrm>
          <a:prstGeom prst="round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Helvetica Neue Light"/>
                <a:cs typeface="Helvetica Neue Light"/>
              </a:rPr>
              <a:t>{</a:t>
            </a:r>
          </a:p>
          <a:p>
            <a:r>
              <a:rPr lang="en-US" dirty="0" smtClean="0">
                <a:solidFill>
                  <a:schemeClr val="tx1"/>
                </a:solidFill>
                <a:latin typeface="Helvetica Neue Light"/>
                <a:cs typeface="Helvetica Neue Light"/>
              </a:rPr>
              <a:t>Read(x)</a:t>
            </a:r>
          </a:p>
          <a:p>
            <a:r>
              <a:rPr lang="en-US" dirty="0">
                <a:solidFill>
                  <a:schemeClr val="tx1"/>
                </a:solidFill>
                <a:latin typeface="Helvetica Neue Light"/>
                <a:cs typeface="Helvetica Neue Light"/>
              </a:rPr>
              <a:t>}</a:t>
            </a:r>
          </a:p>
        </p:txBody>
      </p:sp>
      <p:sp>
        <p:nvSpPr>
          <p:cNvPr id="12" name="TextBox 11"/>
          <p:cNvSpPr txBox="1"/>
          <p:nvPr/>
        </p:nvSpPr>
        <p:spPr>
          <a:xfrm>
            <a:off x="3257949" y="2976967"/>
            <a:ext cx="2826415" cy="369332"/>
          </a:xfrm>
          <a:prstGeom prst="rect">
            <a:avLst/>
          </a:prstGeom>
          <a:noFill/>
        </p:spPr>
        <p:txBody>
          <a:bodyPr wrap="none" rtlCol="0">
            <a:spAutoFit/>
          </a:bodyPr>
          <a:lstStyle/>
          <a:p>
            <a:r>
              <a:rPr lang="en-US" dirty="0" smtClean="0">
                <a:latin typeface="Helvetica Neue Light"/>
                <a:cs typeface="Helvetica Neue Light"/>
              </a:rPr>
              <a:t>Two concurrent processes</a:t>
            </a:r>
            <a:endParaRPr lang="en-US" dirty="0">
              <a:latin typeface="Helvetica Neue Light"/>
              <a:cs typeface="Helvetica Neue Light"/>
            </a:endParaRPr>
          </a:p>
        </p:txBody>
      </p:sp>
      <p:sp>
        <p:nvSpPr>
          <p:cNvPr id="9" name="Content Placeholder 2"/>
          <p:cNvSpPr txBox="1">
            <a:spLocks/>
          </p:cNvSpPr>
          <p:nvPr/>
        </p:nvSpPr>
        <p:spPr>
          <a:xfrm>
            <a:off x="226299" y="3968127"/>
            <a:ext cx="8735505" cy="244365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sz="2000" dirty="0" smtClean="0">
              <a:latin typeface="Helvetica Neue Light"/>
              <a:cs typeface="Helvetica Neue Light"/>
            </a:endParaRPr>
          </a:p>
          <a:p>
            <a:pPr marL="0" indent="0">
              <a:buFont typeface="Arial"/>
              <a:buNone/>
            </a:pPr>
            <a:r>
              <a:rPr lang="en-US" sz="2400" dirty="0" smtClean="0">
                <a:latin typeface="Helvetica Neue Light"/>
                <a:cs typeface="Helvetica Neue Light"/>
              </a:rPr>
              <a:t>Question: When is the new value (3.2) of shared variable x available to a possibly concurrent read operation?</a:t>
            </a:r>
          </a:p>
          <a:p>
            <a:pPr marL="0" indent="0">
              <a:buNone/>
            </a:pPr>
            <a:r>
              <a:rPr lang="en-US" sz="2400" dirty="0">
                <a:latin typeface="Helvetica Neue Light"/>
                <a:cs typeface="Helvetica Neue Light"/>
              </a:rPr>
              <a:t>	</a:t>
            </a:r>
            <a:r>
              <a:rPr lang="en-US" sz="2400" dirty="0" smtClean="0">
                <a:latin typeface="Helvetica Neue Light"/>
                <a:cs typeface="Helvetica Neue Light"/>
              </a:rPr>
              <a:t>10 </a:t>
            </a:r>
            <a:r>
              <a:rPr lang="en-US" sz="2400" dirty="0" err="1" smtClean="0">
                <a:latin typeface="Helvetica Neue Light"/>
                <a:cs typeface="Helvetica Neue Light"/>
              </a:rPr>
              <a:t>ms</a:t>
            </a:r>
            <a:r>
              <a:rPr lang="en-US" sz="2400" dirty="0" smtClean="0">
                <a:latin typeface="Helvetica Neue Light"/>
                <a:cs typeface="Helvetica Neue Light"/>
              </a:rPr>
              <a:t>? </a:t>
            </a:r>
          </a:p>
          <a:p>
            <a:pPr marL="0" indent="0">
              <a:buNone/>
            </a:pPr>
            <a:r>
              <a:rPr lang="en-US" sz="2400" dirty="0">
                <a:latin typeface="Helvetica Neue Light"/>
                <a:cs typeface="Helvetica Neue Light"/>
              </a:rPr>
              <a:t>	</a:t>
            </a:r>
            <a:r>
              <a:rPr lang="en-US" sz="2400" dirty="0" smtClean="0">
                <a:latin typeface="Helvetica Neue Light"/>
                <a:cs typeface="Helvetica Neue Light"/>
              </a:rPr>
              <a:t>20 </a:t>
            </a:r>
            <a:r>
              <a:rPr lang="en-US" sz="2400" dirty="0" err="1" smtClean="0">
                <a:latin typeface="Helvetica Neue Light"/>
                <a:cs typeface="Helvetica Neue Light"/>
              </a:rPr>
              <a:t>ms</a:t>
            </a:r>
            <a:r>
              <a:rPr lang="en-US" sz="2400" dirty="0" smtClean="0">
                <a:latin typeface="Helvetica Neue Light"/>
                <a:cs typeface="Helvetica Neue Light"/>
              </a:rPr>
              <a:t>?</a:t>
            </a:r>
          </a:p>
          <a:p>
            <a:pPr marL="0" indent="0">
              <a:buNone/>
            </a:pPr>
            <a:r>
              <a:rPr lang="en-US" sz="2400" dirty="0" smtClean="0">
                <a:latin typeface="Helvetica Neue Light"/>
                <a:cs typeface="Helvetica Neue Light"/>
              </a:rPr>
              <a:t>	120 </a:t>
            </a:r>
            <a:r>
              <a:rPr lang="en-US" sz="2400" dirty="0" err="1" smtClean="0">
                <a:latin typeface="Helvetica Neue Light"/>
                <a:cs typeface="Helvetica Neue Light"/>
              </a:rPr>
              <a:t>ms</a:t>
            </a:r>
            <a:r>
              <a:rPr lang="en-US" sz="2400" dirty="0" smtClean="0">
                <a:latin typeface="Helvetica Neue Light"/>
                <a:cs typeface="Helvetica Neue Light"/>
              </a:rPr>
              <a:t>?</a:t>
            </a:r>
          </a:p>
          <a:p>
            <a:pPr marL="0" indent="0">
              <a:buNone/>
            </a:pPr>
            <a:r>
              <a:rPr lang="en-US" sz="2400" dirty="0" smtClean="0">
                <a:latin typeface="Helvetica Neue Light"/>
                <a:cs typeface="Helvetica Neue Light"/>
              </a:rPr>
              <a:t>	121 </a:t>
            </a:r>
            <a:r>
              <a:rPr lang="en-US" sz="2400" dirty="0" err="1" smtClean="0">
                <a:latin typeface="Helvetica Neue Light"/>
                <a:cs typeface="Helvetica Neue Light"/>
              </a:rPr>
              <a:t>ms</a:t>
            </a:r>
            <a:r>
              <a:rPr lang="en-US" sz="2400" dirty="0" smtClean="0">
                <a:latin typeface="Helvetica Neue Light"/>
                <a:cs typeface="Helvetica Neue Light"/>
              </a:rPr>
              <a:t>?</a:t>
            </a:r>
          </a:p>
          <a:p>
            <a:pPr marL="0" indent="0">
              <a:buNone/>
            </a:pPr>
            <a:endParaRPr lang="en-US" sz="2400" dirty="0" smtClean="0">
              <a:latin typeface="Helvetica Neue Light"/>
              <a:cs typeface="Helvetica Neue Light"/>
            </a:endParaRPr>
          </a:p>
          <a:p>
            <a:pPr marL="0" indent="0">
              <a:buNone/>
            </a:pPr>
            <a:endParaRPr lang="en-US" sz="2000" dirty="0" smtClean="0">
              <a:latin typeface="Helvetica Neue Light"/>
              <a:cs typeface="Helvetica Neue Light"/>
            </a:endParaRPr>
          </a:p>
          <a:p>
            <a:pPr marL="0" indent="0">
              <a:buFont typeface="Arial"/>
              <a:buNone/>
            </a:pPr>
            <a:endParaRPr lang="en-US" sz="2400" dirty="0">
              <a:latin typeface="Helvetica Neue Light"/>
              <a:cs typeface="Helvetica Neue Light"/>
            </a:endParaRPr>
          </a:p>
        </p:txBody>
      </p:sp>
    </p:spTree>
    <p:extLst>
      <p:ext uri="{BB962C8B-B14F-4D97-AF65-F5344CB8AC3E}">
        <p14:creationId xmlns:p14="http://schemas.microsoft.com/office/powerpoint/2010/main" val="6378057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7696200" y="787400"/>
            <a:ext cx="685800" cy="294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US" sz="1200" dirty="0" smtClean="0">
              <a:solidFill>
                <a:schemeClr val="bg1"/>
              </a:solidFill>
              <a:latin typeface="Nokia Pure Text Light" panose="020B0403020202020204" pitchFamily="34" charset="0"/>
              <a:ea typeface="Nokia Pure Text Light" panose="020B0403020202020204" pitchFamily="34" charset="0"/>
            </a:endParaRPr>
          </a:p>
        </p:txBody>
      </p:sp>
      <p:sp>
        <p:nvSpPr>
          <p:cNvPr id="59" name="Title 1"/>
          <p:cNvSpPr>
            <a:spLocks noGrp="1"/>
          </p:cNvSpPr>
          <p:nvPr>
            <p:ph type="title"/>
          </p:nvPr>
        </p:nvSpPr>
        <p:spPr>
          <a:xfrm>
            <a:off x="122604" y="-343151"/>
            <a:ext cx="8716596" cy="1057275"/>
          </a:xfrm>
        </p:spPr>
        <p:txBody>
          <a:bodyPr/>
          <a:lstStyle/>
          <a:p>
            <a:pPr>
              <a:defRPr/>
            </a:pPr>
            <a:r>
              <a:rPr lang="en-US" sz="2400" dirty="0" smtClean="0">
                <a:solidFill>
                  <a:srgbClr val="0000FF"/>
                </a:solidFill>
                <a:latin typeface="Helvetica Neue Light"/>
                <a:cs typeface="Helvetica Neue Light"/>
              </a:rPr>
              <a:t>Motivation</a:t>
            </a:r>
            <a:endParaRPr dirty="0">
              <a:latin typeface="Arial" panose="020B0604020202020204" pitchFamily="34" charset="0"/>
              <a:cs typeface="Arial" panose="020B0604020202020204" pitchFamily="34" charset="0"/>
            </a:endParaRPr>
          </a:p>
        </p:txBody>
      </p:sp>
      <p:sp>
        <p:nvSpPr>
          <p:cNvPr id="53" name="TextBox 52"/>
          <p:cNvSpPr txBox="1"/>
          <p:nvPr/>
        </p:nvSpPr>
        <p:spPr>
          <a:xfrm>
            <a:off x="2137488" y="5565437"/>
            <a:ext cx="6223298" cy="1253402"/>
          </a:xfrm>
          <a:prstGeom prst="rect">
            <a:avLst/>
          </a:prstGeom>
          <a:noFill/>
        </p:spPr>
        <p:txBody>
          <a:bodyPr wrap="none" lIns="72000" tIns="72000" rIns="72000" bIns="72000" rtlCol="0">
            <a:spAutoFit/>
          </a:bodyPr>
          <a:lstStyle/>
          <a:p>
            <a:pPr defTabSz="360000">
              <a:spcAft>
                <a:spcPts val="600"/>
              </a:spcAft>
              <a:tabLst>
                <a:tab pos="360000" algn="l"/>
              </a:tabLst>
            </a:pPr>
            <a:r>
              <a:rPr lang="en-US" sz="2400" dirty="0" smtClean="0">
                <a:solidFill>
                  <a:schemeClr val="tx2"/>
                </a:solidFill>
                <a:latin typeface="Helvetica Neue Light"/>
                <a:cs typeface="Helvetica Neue Light"/>
              </a:rPr>
              <a:t>Massive parallelization, Distributed Computing</a:t>
            </a:r>
          </a:p>
          <a:p>
            <a:pPr lvl="0" defTabSz="360000">
              <a:spcAft>
                <a:spcPts val="600"/>
              </a:spcAft>
              <a:tabLst>
                <a:tab pos="360000" algn="l"/>
              </a:tabLst>
            </a:pPr>
            <a:r>
              <a:rPr lang="en-US" sz="1400" dirty="0">
                <a:solidFill>
                  <a:srgbClr val="FFFFFF">
                    <a:lumMod val="50000"/>
                  </a:srgbClr>
                </a:solidFill>
                <a:latin typeface="Helvetica Neue Light"/>
                <a:cs typeface="Helvetica Neue Light"/>
              </a:rPr>
              <a:t>	</a:t>
            </a:r>
            <a:r>
              <a:rPr lang="en-US" sz="1400" dirty="0" smtClean="0">
                <a:solidFill>
                  <a:srgbClr val="FFFFFF">
                    <a:lumMod val="50000"/>
                  </a:srgbClr>
                </a:solidFill>
                <a:latin typeface="Helvetica Neue Light"/>
                <a:cs typeface="Helvetica Neue Light"/>
              </a:rPr>
              <a:t>	 Apache </a:t>
            </a:r>
            <a:r>
              <a:rPr lang="en-US" sz="1400" dirty="0" err="1">
                <a:solidFill>
                  <a:srgbClr val="FFFFFF">
                    <a:lumMod val="50000"/>
                  </a:srgbClr>
                </a:solidFill>
                <a:latin typeface="Helvetica Neue Light"/>
                <a:cs typeface="Helvetica Neue Light"/>
              </a:rPr>
              <a:t>Hadoop</a:t>
            </a:r>
            <a:r>
              <a:rPr lang="en-US" sz="1400" dirty="0">
                <a:solidFill>
                  <a:srgbClr val="FFFFFF">
                    <a:lumMod val="50000"/>
                  </a:srgbClr>
                </a:solidFill>
                <a:latin typeface="Helvetica Neue Light"/>
                <a:cs typeface="Helvetica Neue Light"/>
              </a:rPr>
              <a:t>, Apache Spark, </a:t>
            </a:r>
            <a:r>
              <a:rPr lang="en-US" sz="1400" dirty="0" err="1">
                <a:solidFill>
                  <a:srgbClr val="FFFFFF">
                    <a:lumMod val="50000"/>
                  </a:srgbClr>
                </a:solidFill>
                <a:latin typeface="Helvetica Neue Light"/>
                <a:cs typeface="Helvetica Neue Light"/>
              </a:rPr>
              <a:t>Graphlab</a:t>
            </a:r>
            <a:r>
              <a:rPr lang="en-US" sz="1400" dirty="0">
                <a:solidFill>
                  <a:srgbClr val="FFFFFF">
                    <a:lumMod val="50000"/>
                  </a:srgbClr>
                </a:solidFill>
                <a:latin typeface="Helvetica Neue Light"/>
                <a:cs typeface="Helvetica Neue Light"/>
              </a:rPr>
              <a:t>, Map-reduce, </a:t>
            </a:r>
          </a:p>
          <a:p>
            <a:pPr defTabSz="360000">
              <a:spcAft>
                <a:spcPts val="600"/>
              </a:spcAft>
              <a:tabLst>
                <a:tab pos="360000" algn="l"/>
              </a:tabLst>
            </a:pPr>
            <a:endParaRPr lang="en-US" sz="2400" dirty="0" smtClean="0">
              <a:solidFill>
                <a:schemeClr val="tx2"/>
              </a:solidFill>
              <a:latin typeface="Helvetica Neue Light"/>
              <a:cs typeface="Helvetica Neue Light"/>
            </a:endParaRPr>
          </a:p>
        </p:txBody>
      </p:sp>
      <p:pic>
        <p:nvPicPr>
          <p:cNvPr id="54" name="Picture 53"/>
          <p:cNvPicPr>
            <a:picLocks noChangeAspect="1"/>
          </p:cNvPicPr>
          <p:nvPr/>
        </p:nvPicPr>
        <p:blipFill>
          <a:blip r:embed="rId3"/>
          <a:stretch>
            <a:fillRect/>
          </a:stretch>
        </p:blipFill>
        <p:spPr>
          <a:xfrm>
            <a:off x="304801" y="5020618"/>
            <a:ext cx="1752600" cy="1675442"/>
          </a:xfrm>
          <a:prstGeom prst="rect">
            <a:avLst/>
          </a:prstGeom>
        </p:spPr>
      </p:pic>
      <p:sp>
        <p:nvSpPr>
          <p:cNvPr id="3" name="TextBox 2"/>
          <p:cNvSpPr txBox="1"/>
          <p:nvPr/>
        </p:nvSpPr>
        <p:spPr>
          <a:xfrm>
            <a:off x="122604" y="683723"/>
            <a:ext cx="7433907" cy="369332"/>
          </a:xfrm>
          <a:prstGeom prst="rect">
            <a:avLst/>
          </a:prstGeom>
          <a:noFill/>
        </p:spPr>
        <p:txBody>
          <a:bodyPr wrap="none" rtlCol="0">
            <a:spAutoFit/>
          </a:bodyPr>
          <a:lstStyle/>
          <a:p>
            <a:r>
              <a:rPr lang="en-US" dirty="0" smtClean="0">
                <a:latin typeface="Helvetica Neue Light"/>
                <a:cs typeface="Helvetica Neue Light"/>
              </a:rPr>
              <a:t>Worldwide Data Storage, 0.8 ZB in 2009,  </a:t>
            </a:r>
            <a:r>
              <a:rPr lang="en-US" dirty="0" smtClean="0">
                <a:latin typeface="Helvetica Neue Light"/>
                <a:cs typeface="Helvetica Neue Light"/>
                <a:sym typeface="Wingdings"/>
              </a:rPr>
              <a:t>4.4 ZB in 2013, 44 ZB in 2020</a:t>
            </a:r>
          </a:p>
        </p:txBody>
      </p:sp>
      <p:sp>
        <p:nvSpPr>
          <p:cNvPr id="29" name="TextBox 28"/>
          <p:cNvSpPr txBox="1"/>
          <p:nvPr/>
        </p:nvSpPr>
        <p:spPr>
          <a:xfrm>
            <a:off x="5400023" y="2036662"/>
            <a:ext cx="3329251" cy="1200329"/>
          </a:xfrm>
          <a:prstGeom prst="rect">
            <a:avLst/>
          </a:prstGeom>
          <a:noFill/>
        </p:spPr>
        <p:txBody>
          <a:bodyPr wrap="square" rtlCol="0">
            <a:spAutoFit/>
          </a:bodyPr>
          <a:lstStyle/>
          <a:p>
            <a:r>
              <a:rPr lang="en-US" dirty="0" smtClean="0">
                <a:latin typeface="Helvetica Neue Light"/>
                <a:cs typeface="Helvetica Neue Light"/>
              </a:rPr>
              <a:t>Moore’s law is saturating,</a:t>
            </a:r>
          </a:p>
          <a:p>
            <a:r>
              <a:rPr lang="en-US" dirty="0" smtClean="0">
                <a:latin typeface="Helvetica Neue Light"/>
                <a:cs typeface="Helvetica Neue Light"/>
              </a:rPr>
              <a:t>Improvements in energy/speed are not “easy”</a:t>
            </a:r>
          </a:p>
          <a:p>
            <a:endParaRPr lang="en-US" dirty="0">
              <a:latin typeface="Helvetica Neue Light"/>
              <a:cs typeface="Helvetica Neue Light"/>
            </a:endParaRPr>
          </a:p>
        </p:txBody>
      </p:sp>
      <p:pic>
        <p:nvPicPr>
          <p:cNvPr id="30" name="Picture 29"/>
          <p:cNvPicPr>
            <a:picLocks noChangeAspect="1"/>
          </p:cNvPicPr>
          <p:nvPr/>
        </p:nvPicPr>
        <p:blipFill>
          <a:blip r:embed="rId4"/>
          <a:stretch>
            <a:fillRect/>
          </a:stretch>
        </p:blipFill>
        <p:spPr>
          <a:xfrm>
            <a:off x="948190" y="1360179"/>
            <a:ext cx="3937000" cy="3213100"/>
          </a:xfrm>
          <a:prstGeom prst="rect">
            <a:avLst/>
          </a:prstGeom>
        </p:spPr>
      </p:pic>
    </p:spTree>
    <p:extLst>
      <p:ext uri="{BB962C8B-B14F-4D97-AF65-F5344CB8AC3E}">
        <p14:creationId xmlns:p14="http://schemas.microsoft.com/office/powerpoint/2010/main" val="158956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par>
                                <p:cTn id="8" presetID="9"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ssolve">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53233" y="1631272"/>
            <a:ext cx="8233567" cy="1637731"/>
            <a:chOff x="133672" y="2657136"/>
            <a:chExt cx="9445434" cy="2272770"/>
          </a:xfrm>
        </p:grpSpPr>
        <p:cxnSp>
          <p:nvCxnSpPr>
            <p:cNvPr id="25" name="Straight Connector 24"/>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18233" y="3191905"/>
              <a:ext cx="1236466" cy="61832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28" name="Rectangle 27"/>
            <p:cNvSpPr/>
            <p:nvPr/>
          </p:nvSpPr>
          <p:spPr>
            <a:xfrm>
              <a:off x="2021789" y="3810232"/>
              <a:ext cx="106937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29" name="Rectangle 28"/>
            <p:cNvSpPr/>
            <p:nvPr/>
          </p:nvSpPr>
          <p:spPr>
            <a:xfrm>
              <a:off x="3091165" y="3191905"/>
              <a:ext cx="6125899" cy="618327"/>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0" name="Rectangle 29"/>
            <p:cNvSpPr/>
            <p:nvPr/>
          </p:nvSpPr>
          <p:spPr>
            <a:xfrm>
              <a:off x="4195978"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1" name="Rectangle 30"/>
            <p:cNvSpPr/>
            <p:nvPr/>
          </p:nvSpPr>
          <p:spPr>
            <a:xfrm>
              <a:off x="6002569"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2" name="Rectangle 31"/>
            <p:cNvSpPr/>
            <p:nvPr/>
          </p:nvSpPr>
          <p:spPr>
            <a:xfrm>
              <a:off x="7533879"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pic>
        <p:nvPicPr>
          <p:cNvPr id="33" name="Picture 32"/>
          <p:cNvPicPr>
            <a:picLocks noChangeAspect="1"/>
          </p:cNvPicPr>
          <p:nvPr/>
        </p:nvPicPr>
        <p:blipFill>
          <a:blip r:embed="rId3"/>
          <a:stretch>
            <a:fillRect/>
          </a:stretch>
        </p:blipFill>
        <p:spPr>
          <a:xfrm>
            <a:off x="1106019" y="2080739"/>
            <a:ext cx="564954" cy="344484"/>
          </a:xfrm>
          <a:prstGeom prst="rect">
            <a:avLst/>
          </a:prstGeom>
        </p:spPr>
      </p:pic>
      <p:pic>
        <p:nvPicPr>
          <p:cNvPr id="34" name="Picture 33"/>
          <p:cNvPicPr>
            <a:picLocks noChangeAspect="1"/>
          </p:cNvPicPr>
          <p:nvPr/>
        </p:nvPicPr>
        <p:blipFill>
          <a:blip r:embed="rId4"/>
          <a:stretch>
            <a:fillRect/>
          </a:stretch>
        </p:blipFill>
        <p:spPr>
          <a:xfrm>
            <a:off x="5013392" y="2087567"/>
            <a:ext cx="520700" cy="317500"/>
          </a:xfrm>
          <a:prstGeom prst="rect">
            <a:avLst/>
          </a:prstGeom>
        </p:spPr>
      </p:pic>
      <p:sp>
        <p:nvSpPr>
          <p:cNvPr id="37" name="TextBox 36"/>
          <p:cNvSpPr txBox="1"/>
          <p:nvPr/>
        </p:nvSpPr>
        <p:spPr>
          <a:xfrm>
            <a:off x="8201283" y="2616838"/>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18" name="Title 1"/>
          <p:cNvSpPr>
            <a:spLocks noGrp="1"/>
          </p:cNvSpPr>
          <p:nvPr>
            <p:ph type="title"/>
          </p:nvPr>
        </p:nvSpPr>
        <p:spPr>
          <a:xfrm>
            <a:off x="-217375" y="-9466"/>
            <a:ext cx="9793261" cy="1143000"/>
          </a:xfrm>
        </p:spPr>
        <p:txBody>
          <a:bodyPr>
            <a:normAutofit/>
          </a:bodyPr>
          <a:lstStyle/>
          <a:p>
            <a:r>
              <a:rPr lang="en-US" sz="3200" dirty="0" smtClean="0">
                <a:latin typeface="Helvetica Neue Light"/>
                <a:cs typeface="Helvetica Neue Light"/>
              </a:rPr>
              <a:t>Atomic consistency for shared memory emulation</a:t>
            </a:r>
            <a:endParaRPr lang="en-US" sz="3200" dirty="0">
              <a:latin typeface="Helvetica Neue Light"/>
              <a:cs typeface="Helvetica Neue Light"/>
            </a:endParaRPr>
          </a:p>
        </p:txBody>
      </p:sp>
      <p:sp>
        <p:nvSpPr>
          <p:cNvPr id="19" name="TextBox 18"/>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20" name="TextBox 19"/>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sp>
        <p:nvSpPr>
          <p:cNvPr id="21" name="TextBox 20"/>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22" name="TextBox 21"/>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3232925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75" y="-9466"/>
            <a:ext cx="9793261" cy="1143000"/>
          </a:xfrm>
        </p:spPr>
        <p:txBody>
          <a:bodyPr>
            <a:normAutofit/>
          </a:bodyPr>
          <a:lstStyle/>
          <a:p>
            <a:r>
              <a:rPr lang="en-US" sz="3200" dirty="0" smtClean="0">
                <a:latin typeface="Helvetica Neue Light"/>
                <a:cs typeface="Helvetica Neue Light"/>
              </a:rPr>
              <a:t>Atomic consistency for shared memory emulation</a:t>
            </a:r>
            <a:endParaRPr lang="en-US" sz="3200" dirty="0">
              <a:latin typeface="Helvetica Neue Light"/>
              <a:cs typeface="Helvetica Neue Light"/>
            </a:endParaRPr>
          </a:p>
        </p:txBody>
      </p:sp>
      <p:sp>
        <p:nvSpPr>
          <p:cNvPr id="14" name="TextBox 13"/>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4" name="TextBox 3"/>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sp>
        <p:nvSpPr>
          <p:cNvPr id="3" name="Slide Number Placeholder 2"/>
          <p:cNvSpPr>
            <a:spLocks noGrp="1"/>
          </p:cNvSpPr>
          <p:nvPr>
            <p:ph type="sldNum" sz="quarter" idx="12"/>
          </p:nvPr>
        </p:nvSpPr>
        <p:spPr/>
        <p:txBody>
          <a:bodyPr/>
          <a:lstStyle/>
          <a:p>
            <a:fld id="{2BAAB71D-D585-B642-9E27-EE5DC697D035}" type="slidenum">
              <a:rPr lang="en-US" smtClean="0"/>
              <a:t>41</a:t>
            </a:fld>
            <a:endParaRPr lang="en-US"/>
          </a:p>
        </p:txBody>
      </p:sp>
      <p:grpSp>
        <p:nvGrpSpPr>
          <p:cNvPr id="21" name="Group 20"/>
          <p:cNvGrpSpPr/>
          <p:nvPr/>
        </p:nvGrpSpPr>
        <p:grpSpPr>
          <a:xfrm>
            <a:off x="453233" y="1631272"/>
            <a:ext cx="8233567" cy="1637731"/>
            <a:chOff x="133672" y="2657136"/>
            <a:chExt cx="9445434" cy="2272770"/>
          </a:xfrm>
        </p:grpSpPr>
        <p:cxnSp>
          <p:nvCxnSpPr>
            <p:cNvPr id="22" name="Straight Connector 21"/>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18233" y="3191905"/>
              <a:ext cx="1236466" cy="61832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26" name="Rectangle 25"/>
            <p:cNvSpPr/>
            <p:nvPr/>
          </p:nvSpPr>
          <p:spPr>
            <a:xfrm>
              <a:off x="2021789" y="3810232"/>
              <a:ext cx="106937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27" name="Rectangle 26"/>
            <p:cNvSpPr/>
            <p:nvPr/>
          </p:nvSpPr>
          <p:spPr>
            <a:xfrm>
              <a:off x="3091165" y="3191905"/>
              <a:ext cx="6125899" cy="618327"/>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29" name="Rectangle 28"/>
            <p:cNvSpPr/>
            <p:nvPr/>
          </p:nvSpPr>
          <p:spPr>
            <a:xfrm>
              <a:off x="4195978"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0" name="Rectangle 29"/>
            <p:cNvSpPr/>
            <p:nvPr/>
          </p:nvSpPr>
          <p:spPr>
            <a:xfrm>
              <a:off x="6002569"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2" name="Rectangle 31"/>
            <p:cNvSpPr/>
            <p:nvPr/>
          </p:nvSpPr>
          <p:spPr>
            <a:xfrm>
              <a:off x="7533879"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pic>
        <p:nvPicPr>
          <p:cNvPr id="33" name="Picture 32"/>
          <p:cNvPicPr>
            <a:picLocks noChangeAspect="1"/>
          </p:cNvPicPr>
          <p:nvPr/>
        </p:nvPicPr>
        <p:blipFill>
          <a:blip r:embed="rId2"/>
          <a:stretch>
            <a:fillRect/>
          </a:stretch>
        </p:blipFill>
        <p:spPr>
          <a:xfrm>
            <a:off x="1106019" y="2080739"/>
            <a:ext cx="564954" cy="344484"/>
          </a:xfrm>
          <a:prstGeom prst="rect">
            <a:avLst/>
          </a:prstGeom>
        </p:spPr>
      </p:pic>
      <p:pic>
        <p:nvPicPr>
          <p:cNvPr id="34" name="Picture 33"/>
          <p:cNvPicPr>
            <a:picLocks noChangeAspect="1"/>
          </p:cNvPicPr>
          <p:nvPr/>
        </p:nvPicPr>
        <p:blipFill>
          <a:blip r:embed="rId3"/>
          <a:stretch>
            <a:fillRect/>
          </a:stretch>
        </p:blipFill>
        <p:spPr>
          <a:xfrm>
            <a:off x="5013392" y="2087567"/>
            <a:ext cx="520700" cy="317500"/>
          </a:xfrm>
          <a:prstGeom prst="rect">
            <a:avLst/>
          </a:prstGeom>
        </p:spPr>
      </p:pic>
      <p:sp>
        <p:nvSpPr>
          <p:cNvPr id="37" name="TextBox 36"/>
          <p:cNvSpPr txBox="1"/>
          <p:nvPr/>
        </p:nvSpPr>
        <p:spPr>
          <a:xfrm>
            <a:off x="8201283" y="2616838"/>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20" name="TextBox 19"/>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23" name="TextBox 22"/>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1051750993"/>
      </p:ext>
    </p:extLst>
  </p:cSld>
  <p:clrMapOvr>
    <a:masterClrMapping/>
  </p:clrMapOvr>
  <mc:AlternateContent xmlns:mc="http://schemas.openxmlformats.org/markup-compatibility/2006" xmlns:p14="http://schemas.microsoft.com/office/powerpoint/2010/main">
    <mc:Choice Requires="p14">
      <p:transition spd="slow" p14:dur="2000" advTm="38921"/>
    </mc:Choice>
    <mc:Fallback xmlns="">
      <p:transition xmlns:p14="http://schemas.microsoft.com/office/powerpoint/2010/main" spd="slow" advTm="38921"/>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AAB71D-D585-B642-9E27-EE5DC697D035}" type="slidenum">
              <a:rPr lang="en-US" smtClean="0"/>
              <a:t>42</a:t>
            </a:fld>
            <a:endParaRPr lang="en-US"/>
          </a:p>
        </p:txBody>
      </p:sp>
      <p:sp>
        <p:nvSpPr>
          <p:cNvPr id="21" name="Title 1"/>
          <p:cNvSpPr>
            <a:spLocks noGrp="1"/>
          </p:cNvSpPr>
          <p:nvPr>
            <p:ph type="title"/>
          </p:nvPr>
        </p:nvSpPr>
        <p:spPr>
          <a:xfrm>
            <a:off x="-217375" y="-9466"/>
            <a:ext cx="9793261" cy="1143000"/>
          </a:xfrm>
        </p:spPr>
        <p:txBody>
          <a:bodyPr>
            <a:normAutofit/>
          </a:bodyPr>
          <a:lstStyle/>
          <a:p>
            <a:r>
              <a:rPr lang="en-US" sz="3200" dirty="0" smtClean="0">
                <a:latin typeface="Helvetica Neue Light"/>
                <a:cs typeface="Helvetica Neue Light"/>
              </a:rPr>
              <a:t>Atomic consistency for shared memory emulation</a:t>
            </a:r>
            <a:endParaRPr lang="en-US" sz="3200" dirty="0">
              <a:latin typeface="Helvetica Neue Light"/>
              <a:cs typeface="Helvetica Neue Light"/>
            </a:endParaRPr>
          </a:p>
        </p:txBody>
      </p:sp>
      <p:sp>
        <p:nvSpPr>
          <p:cNvPr id="32" name="TextBox 31"/>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33" name="TextBox 32"/>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grpSp>
        <p:nvGrpSpPr>
          <p:cNvPr id="34" name="Group 33"/>
          <p:cNvGrpSpPr/>
          <p:nvPr/>
        </p:nvGrpSpPr>
        <p:grpSpPr>
          <a:xfrm>
            <a:off x="453233" y="1631272"/>
            <a:ext cx="8233567" cy="1637731"/>
            <a:chOff x="133672" y="2657136"/>
            <a:chExt cx="9445434" cy="2272770"/>
          </a:xfrm>
        </p:grpSpPr>
        <p:cxnSp>
          <p:nvCxnSpPr>
            <p:cNvPr id="35" name="Straight Connector 34"/>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618233" y="3191905"/>
              <a:ext cx="1236466" cy="61832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39" name="Rectangle 38"/>
            <p:cNvSpPr/>
            <p:nvPr/>
          </p:nvSpPr>
          <p:spPr>
            <a:xfrm>
              <a:off x="3091165" y="3191905"/>
              <a:ext cx="6125899" cy="618327"/>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0" name="Rectangle 39"/>
            <p:cNvSpPr/>
            <p:nvPr/>
          </p:nvSpPr>
          <p:spPr>
            <a:xfrm>
              <a:off x="4195978"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1" name="Rectangle 40"/>
            <p:cNvSpPr/>
            <p:nvPr/>
          </p:nvSpPr>
          <p:spPr>
            <a:xfrm>
              <a:off x="6002569"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2" name="Rectangle 41"/>
            <p:cNvSpPr/>
            <p:nvPr/>
          </p:nvSpPr>
          <p:spPr>
            <a:xfrm>
              <a:off x="7533879" y="3860368"/>
              <a:ext cx="1236466" cy="618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pic>
        <p:nvPicPr>
          <p:cNvPr id="43" name="Picture 42"/>
          <p:cNvPicPr>
            <a:picLocks noChangeAspect="1"/>
          </p:cNvPicPr>
          <p:nvPr/>
        </p:nvPicPr>
        <p:blipFill>
          <a:blip r:embed="rId2"/>
          <a:stretch>
            <a:fillRect/>
          </a:stretch>
        </p:blipFill>
        <p:spPr>
          <a:xfrm>
            <a:off x="1106019" y="2080739"/>
            <a:ext cx="564954" cy="344484"/>
          </a:xfrm>
          <a:prstGeom prst="rect">
            <a:avLst/>
          </a:prstGeom>
        </p:spPr>
      </p:pic>
      <p:pic>
        <p:nvPicPr>
          <p:cNvPr id="44" name="Picture 43"/>
          <p:cNvPicPr>
            <a:picLocks noChangeAspect="1"/>
          </p:cNvPicPr>
          <p:nvPr/>
        </p:nvPicPr>
        <p:blipFill>
          <a:blip r:embed="rId3"/>
          <a:stretch>
            <a:fillRect/>
          </a:stretch>
        </p:blipFill>
        <p:spPr>
          <a:xfrm>
            <a:off x="5013392" y="2087567"/>
            <a:ext cx="520700" cy="317500"/>
          </a:xfrm>
          <a:prstGeom prst="rect">
            <a:avLst/>
          </a:prstGeom>
        </p:spPr>
      </p:pic>
      <p:sp>
        <p:nvSpPr>
          <p:cNvPr id="47" name="TextBox 46"/>
          <p:cNvSpPr txBox="1"/>
          <p:nvPr/>
        </p:nvSpPr>
        <p:spPr>
          <a:xfrm>
            <a:off x="8201283" y="2616838"/>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63" name="Rectangle 62"/>
          <p:cNvSpPr/>
          <p:nvPr/>
        </p:nvSpPr>
        <p:spPr>
          <a:xfrm>
            <a:off x="2099101" y="2433556"/>
            <a:ext cx="932173"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pic>
        <p:nvPicPr>
          <p:cNvPr id="64" name="Picture 63"/>
          <p:cNvPicPr>
            <a:picLocks noChangeAspect="1"/>
          </p:cNvPicPr>
          <p:nvPr/>
        </p:nvPicPr>
        <p:blipFill>
          <a:blip r:embed="rId2"/>
          <a:stretch>
            <a:fillRect/>
          </a:stretch>
        </p:blipFill>
        <p:spPr>
          <a:xfrm>
            <a:off x="2274419" y="2485559"/>
            <a:ext cx="564954" cy="344484"/>
          </a:xfrm>
          <a:prstGeom prst="rect">
            <a:avLst/>
          </a:prstGeom>
        </p:spPr>
      </p:pic>
      <p:sp>
        <p:nvSpPr>
          <p:cNvPr id="22" name="TextBox 21"/>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23" name="TextBox 22"/>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788257582"/>
      </p:ext>
    </p:extLst>
  </p:cSld>
  <p:clrMapOvr>
    <a:masterClrMapping/>
  </p:clrMapOvr>
  <mc:AlternateContent xmlns:mc="http://schemas.openxmlformats.org/markup-compatibility/2006" xmlns:p14="http://schemas.microsoft.com/office/powerpoint/2010/main">
    <mc:Choice Requires="p14">
      <p:transition spd="slow" p14:dur="2000" advTm="22336"/>
    </mc:Choice>
    <mc:Fallback xmlns="">
      <p:transition xmlns:p14="http://schemas.microsoft.com/office/powerpoint/2010/main" spd="slow" advTm="22336"/>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453233" y="1614690"/>
            <a:ext cx="8233567" cy="1637731"/>
            <a:chOff x="133672" y="2657136"/>
            <a:chExt cx="9445434" cy="2272770"/>
          </a:xfrm>
        </p:grpSpPr>
        <p:cxnSp>
          <p:nvCxnSpPr>
            <p:cNvPr id="5" name="Straight Connector 4"/>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 name="Slide Number Placeholder 5"/>
          <p:cNvSpPr>
            <a:spLocks noGrp="1"/>
          </p:cNvSpPr>
          <p:nvPr>
            <p:ph type="sldNum" sz="quarter" idx="12"/>
          </p:nvPr>
        </p:nvSpPr>
        <p:spPr/>
        <p:txBody>
          <a:bodyPr/>
          <a:lstStyle/>
          <a:p>
            <a:fld id="{2BAAB71D-D585-B642-9E27-EE5DC697D035}" type="slidenum">
              <a:rPr lang="en-US" smtClean="0"/>
              <a:t>43</a:t>
            </a:fld>
            <a:endParaRPr lang="en-US"/>
          </a:p>
        </p:txBody>
      </p:sp>
      <p:sp>
        <p:nvSpPr>
          <p:cNvPr id="27" name="Title 1"/>
          <p:cNvSpPr>
            <a:spLocks noGrp="1"/>
          </p:cNvSpPr>
          <p:nvPr>
            <p:ph type="title"/>
          </p:nvPr>
        </p:nvSpPr>
        <p:spPr>
          <a:xfrm>
            <a:off x="-217375" y="-9466"/>
            <a:ext cx="9793261" cy="1143000"/>
          </a:xfrm>
        </p:spPr>
        <p:txBody>
          <a:bodyPr>
            <a:normAutofit/>
          </a:bodyPr>
          <a:lstStyle/>
          <a:p>
            <a:r>
              <a:rPr lang="en-US" sz="3200" dirty="0" smtClean="0">
                <a:latin typeface="Helvetica Neue Light"/>
                <a:cs typeface="Helvetica Neue Light"/>
              </a:rPr>
              <a:t>Atomic consistency for shared memory emulation</a:t>
            </a:r>
            <a:endParaRPr lang="en-US" sz="3200" dirty="0">
              <a:latin typeface="Helvetica Neue Light"/>
              <a:cs typeface="Helvetica Neue Light"/>
            </a:endParaRPr>
          </a:p>
        </p:txBody>
      </p:sp>
      <p:sp>
        <p:nvSpPr>
          <p:cNvPr id="42" name="TextBox 41"/>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43" name="TextBox 42"/>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sp>
        <p:nvSpPr>
          <p:cNvPr id="44" name="Rectangle 43"/>
          <p:cNvSpPr/>
          <p:nvPr/>
        </p:nvSpPr>
        <p:spPr>
          <a:xfrm>
            <a:off x="875624" y="1987997"/>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45" name="Rectangle 44"/>
          <p:cNvSpPr/>
          <p:nvPr/>
        </p:nvSpPr>
        <p:spPr>
          <a:xfrm>
            <a:off x="3031274" y="1987997"/>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6" name="Rectangle 45"/>
          <p:cNvSpPr/>
          <p:nvPr/>
        </p:nvSpPr>
        <p:spPr>
          <a:xfrm>
            <a:off x="2099101" y="2433556"/>
            <a:ext cx="932173"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7" name="Rectangle 46"/>
          <p:cNvSpPr/>
          <p:nvPr/>
        </p:nvSpPr>
        <p:spPr>
          <a:xfrm>
            <a:off x="3994337" y="2469684"/>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8" name="Rectangle 47"/>
          <p:cNvSpPr/>
          <p:nvPr/>
        </p:nvSpPr>
        <p:spPr>
          <a:xfrm>
            <a:off x="5569139" y="2469684"/>
            <a:ext cx="107782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9" name="Rectangle 48"/>
          <p:cNvSpPr/>
          <p:nvPr/>
        </p:nvSpPr>
        <p:spPr>
          <a:xfrm>
            <a:off x="6903979" y="2469684"/>
            <a:ext cx="1077825" cy="445559"/>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pic>
        <p:nvPicPr>
          <p:cNvPr id="50" name="Picture 49"/>
          <p:cNvPicPr>
            <a:picLocks noChangeAspect="1"/>
          </p:cNvPicPr>
          <p:nvPr/>
        </p:nvPicPr>
        <p:blipFill>
          <a:blip r:embed="rId3"/>
          <a:stretch>
            <a:fillRect/>
          </a:stretch>
        </p:blipFill>
        <p:spPr>
          <a:xfrm>
            <a:off x="1106019" y="2052116"/>
            <a:ext cx="564954" cy="344484"/>
          </a:xfrm>
          <a:prstGeom prst="rect">
            <a:avLst/>
          </a:prstGeom>
        </p:spPr>
      </p:pic>
      <p:pic>
        <p:nvPicPr>
          <p:cNvPr id="51" name="Picture 50"/>
          <p:cNvPicPr>
            <a:picLocks noChangeAspect="1"/>
          </p:cNvPicPr>
          <p:nvPr/>
        </p:nvPicPr>
        <p:blipFill>
          <a:blip r:embed="rId4"/>
          <a:stretch>
            <a:fillRect/>
          </a:stretch>
        </p:blipFill>
        <p:spPr>
          <a:xfrm>
            <a:off x="5013392" y="2058944"/>
            <a:ext cx="520700" cy="317500"/>
          </a:xfrm>
          <a:prstGeom prst="rect">
            <a:avLst/>
          </a:prstGeom>
        </p:spPr>
      </p:pic>
      <p:pic>
        <p:nvPicPr>
          <p:cNvPr id="52" name="Picture 51"/>
          <p:cNvPicPr>
            <a:picLocks noChangeAspect="1"/>
          </p:cNvPicPr>
          <p:nvPr/>
        </p:nvPicPr>
        <p:blipFill>
          <a:blip r:embed="rId4"/>
          <a:stretch>
            <a:fillRect/>
          </a:stretch>
        </p:blipFill>
        <p:spPr>
          <a:xfrm>
            <a:off x="5911667" y="2550702"/>
            <a:ext cx="520700" cy="317500"/>
          </a:xfrm>
          <a:prstGeom prst="rect">
            <a:avLst/>
          </a:prstGeom>
        </p:spPr>
      </p:pic>
      <p:pic>
        <p:nvPicPr>
          <p:cNvPr id="53" name="Picture 52"/>
          <p:cNvPicPr>
            <a:picLocks noChangeAspect="1"/>
          </p:cNvPicPr>
          <p:nvPr/>
        </p:nvPicPr>
        <p:blipFill>
          <a:blip r:embed="rId4"/>
          <a:stretch>
            <a:fillRect/>
          </a:stretch>
        </p:blipFill>
        <p:spPr>
          <a:xfrm>
            <a:off x="7172737" y="2561845"/>
            <a:ext cx="520700" cy="317500"/>
          </a:xfrm>
          <a:prstGeom prst="rect">
            <a:avLst/>
          </a:prstGeom>
        </p:spPr>
      </p:pic>
      <p:pic>
        <p:nvPicPr>
          <p:cNvPr id="54" name="Picture 53"/>
          <p:cNvPicPr>
            <a:picLocks noChangeAspect="1"/>
          </p:cNvPicPr>
          <p:nvPr/>
        </p:nvPicPr>
        <p:blipFill>
          <a:blip r:embed="rId3"/>
          <a:stretch>
            <a:fillRect/>
          </a:stretch>
        </p:blipFill>
        <p:spPr>
          <a:xfrm>
            <a:off x="2274419" y="2485559"/>
            <a:ext cx="564954" cy="344484"/>
          </a:xfrm>
          <a:prstGeom prst="rect">
            <a:avLst/>
          </a:prstGeom>
        </p:spPr>
      </p:pic>
      <p:pic>
        <p:nvPicPr>
          <p:cNvPr id="55" name="Picture 54"/>
          <p:cNvPicPr>
            <a:picLocks noChangeAspect="1"/>
          </p:cNvPicPr>
          <p:nvPr/>
        </p:nvPicPr>
        <p:blipFill>
          <a:blip r:embed="rId3"/>
          <a:stretch>
            <a:fillRect/>
          </a:stretch>
        </p:blipFill>
        <p:spPr>
          <a:xfrm>
            <a:off x="4315944" y="2544159"/>
            <a:ext cx="564954" cy="344484"/>
          </a:xfrm>
          <a:prstGeom prst="rect">
            <a:avLst/>
          </a:prstGeom>
        </p:spPr>
      </p:pic>
      <p:sp>
        <p:nvSpPr>
          <p:cNvPr id="58" name="TextBox 57"/>
          <p:cNvSpPr txBox="1"/>
          <p:nvPr/>
        </p:nvSpPr>
        <p:spPr>
          <a:xfrm>
            <a:off x="8201283" y="2588215"/>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24" name="TextBox 23"/>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25" name="TextBox 24"/>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1805244396"/>
      </p:ext>
    </p:extLst>
  </p:cSld>
  <p:clrMapOvr>
    <a:masterClrMapping/>
  </p:clrMapOvr>
  <mc:AlternateContent xmlns:mc="http://schemas.openxmlformats.org/markup-compatibility/2006" xmlns:p14="http://schemas.microsoft.com/office/powerpoint/2010/main">
    <mc:Choice Requires="p14">
      <p:transition spd="slow" p14:dur="2000" advTm="1726"/>
    </mc:Choice>
    <mc:Fallback xmlns="">
      <p:transition xmlns:p14="http://schemas.microsoft.com/office/powerpoint/2010/main" spd="slow" advTm="1726"/>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27" name="TextBox 26"/>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grpSp>
        <p:nvGrpSpPr>
          <p:cNvPr id="28" name="Group 27"/>
          <p:cNvGrpSpPr/>
          <p:nvPr/>
        </p:nvGrpSpPr>
        <p:grpSpPr>
          <a:xfrm>
            <a:off x="453233" y="1614690"/>
            <a:ext cx="8233567" cy="1637731"/>
            <a:chOff x="133672" y="2657136"/>
            <a:chExt cx="9445434" cy="2272770"/>
          </a:xfrm>
        </p:grpSpPr>
        <p:cxnSp>
          <p:nvCxnSpPr>
            <p:cNvPr id="29" name="Straight Connector 28"/>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875624" y="1987997"/>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32" name="Rectangle 31"/>
          <p:cNvSpPr/>
          <p:nvPr/>
        </p:nvSpPr>
        <p:spPr>
          <a:xfrm>
            <a:off x="3031274" y="1987997"/>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3" name="Rectangle 32"/>
          <p:cNvSpPr/>
          <p:nvPr/>
        </p:nvSpPr>
        <p:spPr>
          <a:xfrm>
            <a:off x="2099101" y="2433556"/>
            <a:ext cx="932173"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4" name="Rectangle 33"/>
          <p:cNvSpPr/>
          <p:nvPr/>
        </p:nvSpPr>
        <p:spPr>
          <a:xfrm>
            <a:off x="3994337" y="2469684"/>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5" name="Rectangle 34"/>
          <p:cNvSpPr/>
          <p:nvPr/>
        </p:nvSpPr>
        <p:spPr>
          <a:xfrm>
            <a:off x="5569139" y="2469684"/>
            <a:ext cx="107782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36" name="Rectangle 35"/>
          <p:cNvSpPr/>
          <p:nvPr/>
        </p:nvSpPr>
        <p:spPr>
          <a:xfrm>
            <a:off x="6903979" y="2469684"/>
            <a:ext cx="1077825" cy="445559"/>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pic>
        <p:nvPicPr>
          <p:cNvPr id="37" name="Picture 36"/>
          <p:cNvPicPr>
            <a:picLocks noChangeAspect="1"/>
          </p:cNvPicPr>
          <p:nvPr/>
        </p:nvPicPr>
        <p:blipFill>
          <a:blip r:embed="rId2"/>
          <a:stretch>
            <a:fillRect/>
          </a:stretch>
        </p:blipFill>
        <p:spPr>
          <a:xfrm>
            <a:off x="1106019" y="2052116"/>
            <a:ext cx="564954" cy="344484"/>
          </a:xfrm>
          <a:prstGeom prst="rect">
            <a:avLst/>
          </a:prstGeom>
        </p:spPr>
      </p:pic>
      <p:pic>
        <p:nvPicPr>
          <p:cNvPr id="38" name="Picture 37"/>
          <p:cNvPicPr>
            <a:picLocks noChangeAspect="1"/>
          </p:cNvPicPr>
          <p:nvPr/>
        </p:nvPicPr>
        <p:blipFill>
          <a:blip r:embed="rId3"/>
          <a:stretch>
            <a:fillRect/>
          </a:stretch>
        </p:blipFill>
        <p:spPr>
          <a:xfrm>
            <a:off x="5013392" y="2058944"/>
            <a:ext cx="520700" cy="317500"/>
          </a:xfrm>
          <a:prstGeom prst="rect">
            <a:avLst/>
          </a:prstGeom>
        </p:spPr>
      </p:pic>
      <p:pic>
        <p:nvPicPr>
          <p:cNvPr id="39" name="Picture 38"/>
          <p:cNvPicPr>
            <a:picLocks noChangeAspect="1"/>
          </p:cNvPicPr>
          <p:nvPr/>
        </p:nvPicPr>
        <p:blipFill>
          <a:blip r:embed="rId3"/>
          <a:stretch>
            <a:fillRect/>
          </a:stretch>
        </p:blipFill>
        <p:spPr>
          <a:xfrm>
            <a:off x="5911667" y="2550702"/>
            <a:ext cx="520700" cy="317500"/>
          </a:xfrm>
          <a:prstGeom prst="rect">
            <a:avLst/>
          </a:prstGeom>
        </p:spPr>
      </p:pic>
      <p:pic>
        <p:nvPicPr>
          <p:cNvPr id="40" name="Picture 39"/>
          <p:cNvPicPr>
            <a:picLocks noChangeAspect="1"/>
          </p:cNvPicPr>
          <p:nvPr/>
        </p:nvPicPr>
        <p:blipFill>
          <a:blip r:embed="rId3"/>
          <a:stretch>
            <a:fillRect/>
          </a:stretch>
        </p:blipFill>
        <p:spPr>
          <a:xfrm>
            <a:off x="7172737" y="2561845"/>
            <a:ext cx="520700" cy="317500"/>
          </a:xfrm>
          <a:prstGeom prst="rect">
            <a:avLst/>
          </a:prstGeom>
        </p:spPr>
      </p:pic>
      <p:pic>
        <p:nvPicPr>
          <p:cNvPr id="41" name="Picture 40"/>
          <p:cNvPicPr>
            <a:picLocks noChangeAspect="1"/>
          </p:cNvPicPr>
          <p:nvPr/>
        </p:nvPicPr>
        <p:blipFill>
          <a:blip r:embed="rId2"/>
          <a:stretch>
            <a:fillRect/>
          </a:stretch>
        </p:blipFill>
        <p:spPr>
          <a:xfrm>
            <a:off x="2274419" y="2485559"/>
            <a:ext cx="564954" cy="344484"/>
          </a:xfrm>
          <a:prstGeom prst="rect">
            <a:avLst/>
          </a:prstGeom>
        </p:spPr>
      </p:pic>
      <p:pic>
        <p:nvPicPr>
          <p:cNvPr id="42" name="Picture 41"/>
          <p:cNvPicPr>
            <a:picLocks noChangeAspect="1"/>
          </p:cNvPicPr>
          <p:nvPr/>
        </p:nvPicPr>
        <p:blipFill>
          <a:blip r:embed="rId2"/>
          <a:stretch>
            <a:fillRect/>
          </a:stretch>
        </p:blipFill>
        <p:spPr>
          <a:xfrm>
            <a:off x="4315944" y="2544159"/>
            <a:ext cx="564954" cy="344484"/>
          </a:xfrm>
          <a:prstGeom prst="rect">
            <a:avLst/>
          </a:prstGeom>
        </p:spPr>
      </p:pic>
      <p:sp>
        <p:nvSpPr>
          <p:cNvPr id="45" name="TextBox 44"/>
          <p:cNvSpPr txBox="1"/>
          <p:nvPr/>
        </p:nvSpPr>
        <p:spPr>
          <a:xfrm>
            <a:off x="8201283" y="2588215"/>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46" name="Title 1"/>
          <p:cNvSpPr txBox="1">
            <a:spLocks/>
          </p:cNvSpPr>
          <p:nvPr/>
        </p:nvSpPr>
        <p:spPr>
          <a:xfrm>
            <a:off x="-217375" y="-9466"/>
            <a:ext cx="979326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smtClean="0">
                <a:latin typeface="Helvetica Neue Light"/>
                <a:cs typeface="Helvetica Neue Light"/>
              </a:rPr>
              <a:t>Atomic consistency for shared memory emulation</a:t>
            </a:r>
            <a:endParaRPr lang="en-US" sz="3200" dirty="0">
              <a:latin typeface="Helvetica Neue Light"/>
              <a:cs typeface="Helvetica Neue Light"/>
            </a:endParaRPr>
          </a:p>
        </p:txBody>
      </p:sp>
      <p:sp>
        <p:nvSpPr>
          <p:cNvPr id="23" name="TextBox 22"/>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24" name="TextBox 23"/>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4283010166"/>
      </p:ext>
    </p:extLst>
  </p:cSld>
  <p:clrMapOvr>
    <a:masterClrMapping/>
  </p:clrMapOvr>
  <mc:AlternateContent xmlns:mc="http://schemas.openxmlformats.org/markup-compatibility/2006" xmlns:p14="http://schemas.microsoft.com/office/powerpoint/2010/main">
    <mc:Choice Requires="p14">
      <p:transition spd="slow" p14:dur="2000" advTm="31124"/>
    </mc:Choice>
    <mc:Fallback xmlns="">
      <p:transition xmlns:p14="http://schemas.microsoft.com/office/powerpoint/2010/main" spd="slow" advTm="31124"/>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217375" y="-9466"/>
            <a:ext cx="9793261" cy="1143000"/>
          </a:xfrm>
        </p:spPr>
        <p:txBody>
          <a:bodyPr>
            <a:normAutofit/>
          </a:bodyPr>
          <a:lstStyle/>
          <a:p>
            <a:r>
              <a:rPr lang="en-US" sz="3200" dirty="0" smtClean="0">
                <a:latin typeface="Helvetica Neue Light"/>
                <a:cs typeface="Helvetica Neue Light"/>
              </a:rPr>
              <a:t>Atomic consistency for shared memory emulation</a:t>
            </a:r>
            <a:endParaRPr lang="en-US" sz="3200" dirty="0">
              <a:latin typeface="Helvetica Neue Light"/>
              <a:cs typeface="Helvetica Neue Light"/>
            </a:endParaRPr>
          </a:p>
        </p:txBody>
      </p:sp>
      <p:sp>
        <p:nvSpPr>
          <p:cNvPr id="33" name="TextBox 32"/>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34" name="TextBox 33"/>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grpSp>
        <p:nvGrpSpPr>
          <p:cNvPr id="35" name="Group 34"/>
          <p:cNvGrpSpPr/>
          <p:nvPr/>
        </p:nvGrpSpPr>
        <p:grpSpPr>
          <a:xfrm>
            <a:off x="453233" y="1614690"/>
            <a:ext cx="8233567" cy="1637731"/>
            <a:chOff x="133672" y="2657136"/>
            <a:chExt cx="9445434" cy="2272770"/>
          </a:xfrm>
        </p:grpSpPr>
        <p:cxnSp>
          <p:nvCxnSpPr>
            <p:cNvPr id="36" name="Straight Connector 35"/>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8" name="Rectangle 37"/>
          <p:cNvSpPr/>
          <p:nvPr/>
        </p:nvSpPr>
        <p:spPr>
          <a:xfrm>
            <a:off x="875624" y="1987997"/>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39" name="Rectangle 38"/>
          <p:cNvSpPr/>
          <p:nvPr/>
        </p:nvSpPr>
        <p:spPr>
          <a:xfrm>
            <a:off x="3031274" y="1987997"/>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0" name="Rectangle 39"/>
          <p:cNvSpPr/>
          <p:nvPr/>
        </p:nvSpPr>
        <p:spPr>
          <a:xfrm>
            <a:off x="2099101" y="2433556"/>
            <a:ext cx="932173"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1" name="Rectangle 40"/>
          <p:cNvSpPr/>
          <p:nvPr/>
        </p:nvSpPr>
        <p:spPr>
          <a:xfrm>
            <a:off x="3994337" y="2469684"/>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2" name="Rectangle 41"/>
          <p:cNvSpPr/>
          <p:nvPr/>
        </p:nvSpPr>
        <p:spPr>
          <a:xfrm>
            <a:off x="5569139" y="2469684"/>
            <a:ext cx="107782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43" name="Rectangle 42"/>
          <p:cNvSpPr/>
          <p:nvPr/>
        </p:nvSpPr>
        <p:spPr>
          <a:xfrm>
            <a:off x="6903979" y="2469684"/>
            <a:ext cx="1077825" cy="445559"/>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pic>
        <p:nvPicPr>
          <p:cNvPr id="44" name="Picture 43"/>
          <p:cNvPicPr>
            <a:picLocks noChangeAspect="1"/>
          </p:cNvPicPr>
          <p:nvPr/>
        </p:nvPicPr>
        <p:blipFill>
          <a:blip r:embed="rId2"/>
          <a:stretch>
            <a:fillRect/>
          </a:stretch>
        </p:blipFill>
        <p:spPr>
          <a:xfrm>
            <a:off x="1106019" y="2052116"/>
            <a:ext cx="564954" cy="344484"/>
          </a:xfrm>
          <a:prstGeom prst="rect">
            <a:avLst/>
          </a:prstGeom>
        </p:spPr>
      </p:pic>
      <p:pic>
        <p:nvPicPr>
          <p:cNvPr id="45" name="Picture 44"/>
          <p:cNvPicPr>
            <a:picLocks noChangeAspect="1"/>
          </p:cNvPicPr>
          <p:nvPr/>
        </p:nvPicPr>
        <p:blipFill>
          <a:blip r:embed="rId3"/>
          <a:stretch>
            <a:fillRect/>
          </a:stretch>
        </p:blipFill>
        <p:spPr>
          <a:xfrm>
            <a:off x="5013392" y="2058944"/>
            <a:ext cx="520700" cy="317500"/>
          </a:xfrm>
          <a:prstGeom prst="rect">
            <a:avLst/>
          </a:prstGeom>
        </p:spPr>
      </p:pic>
      <p:pic>
        <p:nvPicPr>
          <p:cNvPr id="46" name="Picture 45"/>
          <p:cNvPicPr>
            <a:picLocks noChangeAspect="1"/>
          </p:cNvPicPr>
          <p:nvPr/>
        </p:nvPicPr>
        <p:blipFill>
          <a:blip r:embed="rId3"/>
          <a:stretch>
            <a:fillRect/>
          </a:stretch>
        </p:blipFill>
        <p:spPr>
          <a:xfrm>
            <a:off x="5911667" y="2550702"/>
            <a:ext cx="520700" cy="317500"/>
          </a:xfrm>
          <a:prstGeom prst="rect">
            <a:avLst/>
          </a:prstGeom>
        </p:spPr>
      </p:pic>
      <p:pic>
        <p:nvPicPr>
          <p:cNvPr id="47" name="Picture 46"/>
          <p:cNvPicPr>
            <a:picLocks noChangeAspect="1"/>
          </p:cNvPicPr>
          <p:nvPr/>
        </p:nvPicPr>
        <p:blipFill>
          <a:blip r:embed="rId3"/>
          <a:stretch>
            <a:fillRect/>
          </a:stretch>
        </p:blipFill>
        <p:spPr>
          <a:xfrm>
            <a:off x="7172737" y="2561845"/>
            <a:ext cx="520700" cy="317500"/>
          </a:xfrm>
          <a:prstGeom prst="rect">
            <a:avLst/>
          </a:prstGeom>
        </p:spPr>
      </p:pic>
      <p:pic>
        <p:nvPicPr>
          <p:cNvPr id="48" name="Picture 47"/>
          <p:cNvPicPr>
            <a:picLocks noChangeAspect="1"/>
          </p:cNvPicPr>
          <p:nvPr/>
        </p:nvPicPr>
        <p:blipFill>
          <a:blip r:embed="rId2"/>
          <a:stretch>
            <a:fillRect/>
          </a:stretch>
        </p:blipFill>
        <p:spPr>
          <a:xfrm>
            <a:off x="2274419" y="2485559"/>
            <a:ext cx="564954" cy="344484"/>
          </a:xfrm>
          <a:prstGeom prst="rect">
            <a:avLst/>
          </a:prstGeom>
        </p:spPr>
      </p:pic>
      <p:pic>
        <p:nvPicPr>
          <p:cNvPr id="49" name="Picture 48"/>
          <p:cNvPicPr>
            <a:picLocks noChangeAspect="1"/>
          </p:cNvPicPr>
          <p:nvPr/>
        </p:nvPicPr>
        <p:blipFill>
          <a:blip r:embed="rId2"/>
          <a:stretch>
            <a:fillRect/>
          </a:stretch>
        </p:blipFill>
        <p:spPr>
          <a:xfrm>
            <a:off x="4315944" y="2544159"/>
            <a:ext cx="564954" cy="344484"/>
          </a:xfrm>
          <a:prstGeom prst="rect">
            <a:avLst/>
          </a:prstGeom>
        </p:spPr>
      </p:pic>
      <p:sp>
        <p:nvSpPr>
          <p:cNvPr id="53" name="TextBox 52"/>
          <p:cNvSpPr txBox="1"/>
          <p:nvPr/>
        </p:nvSpPr>
        <p:spPr>
          <a:xfrm>
            <a:off x="8201283" y="2588215"/>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cxnSp>
        <p:nvCxnSpPr>
          <p:cNvPr id="54" name="Straight Arrow Connector 53"/>
          <p:cNvCxnSpPr/>
          <p:nvPr/>
        </p:nvCxnSpPr>
        <p:spPr>
          <a:xfrm flipV="1">
            <a:off x="4589010" y="1811724"/>
            <a:ext cx="0" cy="609446"/>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2687557" y="2429722"/>
            <a:ext cx="0" cy="822699"/>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6101694" y="2424130"/>
            <a:ext cx="1" cy="863001"/>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7460594" y="2509275"/>
            <a:ext cx="1" cy="863001"/>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H="1">
            <a:off x="4177553" y="2509275"/>
            <a:ext cx="1" cy="806824"/>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1571625" y="1836151"/>
            <a:ext cx="0" cy="609446"/>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31" name="TextBox 30"/>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283813707"/>
      </p:ext>
    </p:extLst>
  </p:cSld>
  <p:clrMapOvr>
    <a:masterClrMapping/>
  </p:clrMapOvr>
  <mc:AlternateContent xmlns:mc="http://schemas.openxmlformats.org/markup-compatibility/2006" xmlns:p14="http://schemas.microsoft.com/office/powerpoint/2010/main">
    <mc:Choice Requires="p14">
      <p:transition spd="slow" p14:dur="2000" advTm="31124"/>
    </mc:Choice>
    <mc:Fallback xmlns="">
      <p:transition xmlns:p14="http://schemas.microsoft.com/office/powerpoint/2010/main" spd="slow" advTm="31124"/>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1"/>
          <p:cNvSpPr>
            <a:spLocks noGrp="1"/>
          </p:cNvSpPr>
          <p:nvPr>
            <p:ph type="title"/>
          </p:nvPr>
        </p:nvSpPr>
        <p:spPr>
          <a:xfrm>
            <a:off x="-217375" y="-9466"/>
            <a:ext cx="9793261" cy="1143000"/>
          </a:xfrm>
        </p:spPr>
        <p:txBody>
          <a:bodyPr>
            <a:normAutofit/>
          </a:bodyPr>
          <a:lstStyle/>
          <a:p>
            <a:r>
              <a:rPr lang="en-US" sz="3200" dirty="0" smtClean="0">
                <a:latin typeface="Helvetica Neue Light"/>
                <a:cs typeface="Helvetica Neue Light"/>
              </a:rPr>
              <a:t>Atomic </a:t>
            </a:r>
            <a:r>
              <a:rPr lang="en-US" sz="3200" dirty="0">
                <a:latin typeface="Helvetica Neue Light"/>
                <a:cs typeface="Helvetica Neue Light"/>
              </a:rPr>
              <a:t>c</a:t>
            </a:r>
            <a:r>
              <a:rPr lang="en-US" sz="3200" dirty="0" smtClean="0">
                <a:latin typeface="Helvetica Neue Light"/>
                <a:cs typeface="Helvetica Neue Light"/>
              </a:rPr>
              <a:t>onsistency for shared memory emulation</a:t>
            </a:r>
            <a:endParaRPr lang="en-US" sz="3200" dirty="0">
              <a:latin typeface="Helvetica Neue Light"/>
              <a:cs typeface="Helvetica Neue Light"/>
            </a:endParaRPr>
          </a:p>
        </p:txBody>
      </p:sp>
      <p:sp>
        <p:nvSpPr>
          <p:cNvPr id="85" name="TextBox 84"/>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87" name="TextBox 86"/>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grpSp>
        <p:nvGrpSpPr>
          <p:cNvPr id="93" name="Group 92"/>
          <p:cNvGrpSpPr/>
          <p:nvPr/>
        </p:nvGrpSpPr>
        <p:grpSpPr>
          <a:xfrm>
            <a:off x="453233" y="1614690"/>
            <a:ext cx="8233567" cy="1637731"/>
            <a:chOff x="133672" y="2657136"/>
            <a:chExt cx="9445434" cy="2272770"/>
          </a:xfrm>
        </p:grpSpPr>
        <p:cxnSp>
          <p:nvCxnSpPr>
            <p:cNvPr id="95" name="Straight Connector 94"/>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8" name="Rectangle 107"/>
          <p:cNvSpPr/>
          <p:nvPr/>
        </p:nvSpPr>
        <p:spPr>
          <a:xfrm>
            <a:off x="875624" y="1987997"/>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111" name="Rectangle 110"/>
          <p:cNvSpPr/>
          <p:nvPr/>
        </p:nvSpPr>
        <p:spPr>
          <a:xfrm>
            <a:off x="3031274" y="1987997"/>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14" name="Rectangle 113"/>
          <p:cNvSpPr/>
          <p:nvPr/>
        </p:nvSpPr>
        <p:spPr>
          <a:xfrm>
            <a:off x="2099101" y="2433556"/>
            <a:ext cx="932173"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16" name="Rectangle 115"/>
          <p:cNvSpPr/>
          <p:nvPr/>
        </p:nvSpPr>
        <p:spPr>
          <a:xfrm>
            <a:off x="3994337" y="2469684"/>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20" name="Rectangle 119"/>
          <p:cNvSpPr/>
          <p:nvPr/>
        </p:nvSpPr>
        <p:spPr>
          <a:xfrm>
            <a:off x="5569139" y="2469684"/>
            <a:ext cx="107782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21" name="Rectangle 120"/>
          <p:cNvSpPr/>
          <p:nvPr/>
        </p:nvSpPr>
        <p:spPr>
          <a:xfrm>
            <a:off x="6903979" y="2469684"/>
            <a:ext cx="1077825" cy="445559"/>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pic>
        <p:nvPicPr>
          <p:cNvPr id="122" name="Picture 121"/>
          <p:cNvPicPr>
            <a:picLocks noChangeAspect="1"/>
          </p:cNvPicPr>
          <p:nvPr/>
        </p:nvPicPr>
        <p:blipFill>
          <a:blip r:embed="rId2"/>
          <a:stretch>
            <a:fillRect/>
          </a:stretch>
        </p:blipFill>
        <p:spPr>
          <a:xfrm>
            <a:off x="1106019" y="2052116"/>
            <a:ext cx="564954" cy="344484"/>
          </a:xfrm>
          <a:prstGeom prst="rect">
            <a:avLst/>
          </a:prstGeom>
        </p:spPr>
      </p:pic>
      <p:pic>
        <p:nvPicPr>
          <p:cNvPr id="123" name="Picture 122"/>
          <p:cNvPicPr>
            <a:picLocks noChangeAspect="1"/>
          </p:cNvPicPr>
          <p:nvPr/>
        </p:nvPicPr>
        <p:blipFill>
          <a:blip r:embed="rId3"/>
          <a:stretch>
            <a:fillRect/>
          </a:stretch>
        </p:blipFill>
        <p:spPr>
          <a:xfrm>
            <a:off x="5013392" y="2058944"/>
            <a:ext cx="520700" cy="317500"/>
          </a:xfrm>
          <a:prstGeom prst="rect">
            <a:avLst/>
          </a:prstGeom>
        </p:spPr>
      </p:pic>
      <p:pic>
        <p:nvPicPr>
          <p:cNvPr id="124" name="Picture 123"/>
          <p:cNvPicPr>
            <a:picLocks noChangeAspect="1"/>
          </p:cNvPicPr>
          <p:nvPr/>
        </p:nvPicPr>
        <p:blipFill>
          <a:blip r:embed="rId3"/>
          <a:stretch>
            <a:fillRect/>
          </a:stretch>
        </p:blipFill>
        <p:spPr>
          <a:xfrm>
            <a:off x="5911667" y="2550702"/>
            <a:ext cx="520700" cy="317500"/>
          </a:xfrm>
          <a:prstGeom prst="rect">
            <a:avLst/>
          </a:prstGeom>
        </p:spPr>
      </p:pic>
      <p:pic>
        <p:nvPicPr>
          <p:cNvPr id="125" name="Picture 124"/>
          <p:cNvPicPr>
            <a:picLocks noChangeAspect="1"/>
          </p:cNvPicPr>
          <p:nvPr/>
        </p:nvPicPr>
        <p:blipFill>
          <a:blip r:embed="rId3"/>
          <a:stretch>
            <a:fillRect/>
          </a:stretch>
        </p:blipFill>
        <p:spPr>
          <a:xfrm>
            <a:off x="7172737" y="2561845"/>
            <a:ext cx="520700" cy="317500"/>
          </a:xfrm>
          <a:prstGeom prst="rect">
            <a:avLst/>
          </a:prstGeom>
        </p:spPr>
      </p:pic>
      <p:pic>
        <p:nvPicPr>
          <p:cNvPr id="126" name="Picture 125"/>
          <p:cNvPicPr>
            <a:picLocks noChangeAspect="1"/>
          </p:cNvPicPr>
          <p:nvPr/>
        </p:nvPicPr>
        <p:blipFill>
          <a:blip r:embed="rId2"/>
          <a:stretch>
            <a:fillRect/>
          </a:stretch>
        </p:blipFill>
        <p:spPr>
          <a:xfrm>
            <a:off x="2274419" y="2485559"/>
            <a:ext cx="564954" cy="344484"/>
          </a:xfrm>
          <a:prstGeom prst="rect">
            <a:avLst/>
          </a:prstGeom>
        </p:spPr>
      </p:pic>
      <p:pic>
        <p:nvPicPr>
          <p:cNvPr id="127" name="Picture 126"/>
          <p:cNvPicPr>
            <a:picLocks noChangeAspect="1"/>
          </p:cNvPicPr>
          <p:nvPr/>
        </p:nvPicPr>
        <p:blipFill>
          <a:blip r:embed="rId2"/>
          <a:stretch>
            <a:fillRect/>
          </a:stretch>
        </p:blipFill>
        <p:spPr>
          <a:xfrm>
            <a:off x="4315944" y="2544159"/>
            <a:ext cx="564954" cy="344484"/>
          </a:xfrm>
          <a:prstGeom prst="rect">
            <a:avLst/>
          </a:prstGeom>
        </p:spPr>
      </p:pic>
      <p:sp>
        <p:nvSpPr>
          <p:cNvPr id="130" name="TextBox 129"/>
          <p:cNvSpPr txBox="1"/>
          <p:nvPr/>
        </p:nvSpPr>
        <p:spPr>
          <a:xfrm>
            <a:off x="8201283" y="2588215"/>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cxnSp>
        <p:nvCxnSpPr>
          <p:cNvPr id="131" name="Straight Arrow Connector 130"/>
          <p:cNvCxnSpPr/>
          <p:nvPr/>
        </p:nvCxnSpPr>
        <p:spPr>
          <a:xfrm flipV="1">
            <a:off x="4589010" y="1811724"/>
            <a:ext cx="0" cy="609446"/>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2687557" y="2429722"/>
            <a:ext cx="0" cy="822699"/>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6101694" y="2424130"/>
            <a:ext cx="1" cy="863001"/>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H="1">
            <a:off x="7460594" y="2509275"/>
            <a:ext cx="1" cy="863001"/>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H="1">
            <a:off x="4177553" y="2509275"/>
            <a:ext cx="1" cy="806824"/>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1571625" y="1836151"/>
            <a:ext cx="0" cy="609446"/>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7" name="Rectangle 10"/>
          <p:cNvSpPr/>
          <p:nvPr/>
        </p:nvSpPr>
        <p:spPr>
          <a:xfrm>
            <a:off x="936924" y="4351731"/>
            <a:ext cx="1077825" cy="445559"/>
          </a:xfrm>
          <a:prstGeom prst="rect">
            <a:avLst/>
          </a:prstGeom>
          <a:solidFill>
            <a:schemeClr val="accent1">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ysClr val="windowText" lastClr="000000">
                  <a:lumMod val="95000"/>
                  <a:lumOff val="5000"/>
                </a:sysClr>
              </a:solidFill>
              <a:effectLst/>
              <a:uLnTx/>
              <a:uFillTx/>
              <a:latin typeface="Calibri"/>
              <a:ea typeface="+mn-ea"/>
              <a:cs typeface="Arabic Typesetting" panose="03020402040406030203" pitchFamily="66" charset="-78"/>
            </a:endParaRPr>
          </a:p>
        </p:txBody>
      </p:sp>
      <p:sp>
        <p:nvSpPr>
          <p:cNvPr id="68" name="Rectangle 12"/>
          <p:cNvSpPr/>
          <p:nvPr/>
        </p:nvSpPr>
        <p:spPr>
          <a:xfrm>
            <a:off x="3454522" y="4344723"/>
            <a:ext cx="1015450" cy="452567"/>
          </a:xfrm>
          <a:prstGeom prst="rect">
            <a:avLst/>
          </a:prstGeom>
          <a:solidFill>
            <a:schemeClr val="accent3">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69" name="Rectangle 50"/>
          <p:cNvSpPr/>
          <p:nvPr/>
        </p:nvSpPr>
        <p:spPr>
          <a:xfrm>
            <a:off x="1146146" y="5688407"/>
            <a:ext cx="2780791" cy="445559"/>
          </a:xfrm>
          <a:prstGeom prst="rect">
            <a:avLst/>
          </a:prstGeom>
          <a:solidFill>
            <a:srgbClr val="B9CDE5"/>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cxnSp>
        <p:nvCxnSpPr>
          <p:cNvPr id="70" name="Straight Arrow Connector 9"/>
          <p:cNvCxnSpPr/>
          <p:nvPr/>
        </p:nvCxnSpPr>
        <p:spPr>
          <a:xfrm flipV="1">
            <a:off x="705030" y="4797285"/>
            <a:ext cx="8209016" cy="2"/>
          </a:xfrm>
          <a:prstGeom prst="straightConnector1">
            <a:avLst/>
          </a:prstGeom>
          <a:noFill/>
          <a:ln w="12700" cap="flat" cmpd="sng" algn="ctr">
            <a:solidFill>
              <a:sysClr val="windowText" lastClr="000000"/>
            </a:solidFill>
            <a:prstDash val="solid"/>
            <a:miter lim="800000"/>
            <a:tailEnd type="arrow"/>
          </a:ln>
          <a:effectLst/>
        </p:spPr>
      </p:cxnSp>
      <p:grpSp>
        <p:nvGrpSpPr>
          <p:cNvPr id="74" name="Group 8"/>
          <p:cNvGrpSpPr/>
          <p:nvPr/>
        </p:nvGrpSpPr>
        <p:grpSpPr>
          <a:xfrm>
            <a:off x="2217551" y="4797288"/>
            <a:ext cx="6024811" cy="445561"/>
            <a:chOff x="3489752" y="2353065"/>
            <a:chExt cx="6024811" cy="445561"/>
          </a:xfrm>
        </p:grpSpPr>
        <p:sp>
          <p:nvSpPr>
            <p:cNvPr id="75" name="Rectangle 11"/>
            <p:cNvSpPr/>
            <p:nvPr/>
          </p:nvSpPr>
          <p:spPr>
            <a:xfrm>
              <a:off x="3489752" y="2353067"/>
              <a:ext cx="932173" cy="445559"/>
            </a:xfrm>
            <a:prstGeom prst="rect">
              <a:avLst/>
            </a:prstGeom>
            <a:solidFill>
              <a:schemeClr val="accent1">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76" name="Rectangle 13"/>
            <p:cNvSpPr/>
            <p:nvPr/>
          </p:nvSpPr>
          <p:spPr>
            <a:xfrm>
              <a:off x="5487448" y="2353066"/>
              <a:ext cx="1077825" cy="445559"/>
            </a:xfrm>
            <a:prstGeom prst="rect">
              <a:avLst/>
            </a:prstGeom>
            <a:solidFill>
              <a:srgbClr val="B9CDE5"/>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77" name="Rectangle 14"/>
            <p:cNvSpPr/>
            <p:nvPr/>
          </p:nvSpPr>
          <p:spPr>
            <a:xfrm>
              <a:off x="6741289" y="2353065"/>
              <a:ext cx="1440722" cy="445560"/>
            </a:xfrm>
            <a:prstGeom prst="rect">
              <a:avLst/>
            </a:prstGeom>
            <a:solidFill>
              <a:schemeClr val="accent3">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78" name="Rectangle 15"/>
            <p:cNvSpPr/>
            <p:nvPr/>
          </p:nvSpPr>
          <p:spPr>
            <a:xfrm>
              <a:off x="8436738" y="2353066"/>
              <a:ext cx="1077825" cy="445559"/>
            </a:xfrm>
            <a:prstGeom prst="rect">
              <a:avLst/>
            </a:prstGeom>
            <a:solidFill>
              <a:srgbClr val="D7E4BD"/>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grpSp>
      <p:grpSp>
        <p:nvGrpSpPr>
          <p:cNvPr id="83" name="Group 16"/>
          <p:cNvGrpSpPr/>
          <p:nvPr/>
        </p:nvGrpSpPr>
        <p:grpSpPr>
          <a:xfrm>
            <a:off x="3768931" y="5242848"/>
            <a:ext cx="4978756" cy="445559"/>
            <a:chOff x="5041135" y="2798625"/>
            <a:chExt cx="4978756" cy="445559"/>
          </a:xfrm>
        </p:grpSpPr>
        <p:sp>
          <p:nvSpPr>
            <p:cNvPr id="84" name="Rectangle 42"/>
            <p:cNvSpPr/>
            <p:nvPr/>
          </p:nvSpPr>
          <p:spPr>
            <a:xfrm>
              <a:off x="5041135" y="2798625"/>
              <a:ext cx="1077825" cy="445559"/>
            </a:xfrm>
            <a:prstGeom prst="rect">
              <a:avLst/>
            </a:prstGeom>
            <a:solidFill>
              <a:srgbClr val="B9CDE5"/>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86" name="Rectangle 44"/>
            <p:cNvSpPr/>
            <p:nvPr/>
          </p:nvSpPr>
          <p:spPr>
            <a:xfrm>
              <a:off x="8691465" y="2798625"/>
              <a:ext cx="1328426" cy="445559"/>
            </a:xfrm>
            <a:prstGeom prst="rect">
              <a:avLst/>
            </a:prstGeom>
            <a:solidFill>
              <a:srgbClr val="D7E4BD"/>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grpSp>
      <p:sp>
        <p:nvSpPr>
          <p:cNvPr id="91" name="Rectangle 52"/>
          <p:cNvSpPr/>
          <p:nvPr/>
        </p:nvSpPr>
        <p:spPr>
          <a:xfrm>
            <a:off x="5798401" y="5688407"/>
            <a:ext cx="1077825" cy="445559"/>
          </a:xfrm>
          <a:prstGeom prst="rect">
            <a:avLst/>
          </a:prstGeom>
          <a:solidFill>
            <a:srgbClr val="D7E4BD"/>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94" name="Rectangle 51"/>
          <p:cNvSpPr/>
          <p:nvPr/>
        </p:nvSpPr>
        <p:spPr>
          <a:xfrm>
            <a:off x="4814495" y="4344722"/>
            <a:ext cx="2935048" cy="452567"/>
          </a:xfrm>
          <a:prstGeom prst="rect">
            <a:avLst/>
          </a:prstGeom>
          <a:solidFill>
            <a:schemeClr val="accent6">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rgbClr val="0D0D0D"/>
              </a:solidFill>
              <a:effectLst/>
              <a:uLnTx/>
              <a:uFillTx/>
              <a:latin typeface="Calibri"/>
              <a:ea typeface="+mn-ea"/>
              <a:cs typeface="Arabic Typesetting" panose="03020402040406030203" pitchFamily="66" charset="-78"/>
            </a:endParaRPr>
          </a:p>
        </p:txBody>
      </p:sp>
      <p:pic>
        <p:nvPicPr>
          <p:cNvPr id="97" name="Picture 96"/>
          <p:cNvPicPr>
            <a:picLocks noChangeAspect="1"/>
          </p:cNvPicPr>
          <p:nvPr/>
        </p:nvPicPr>
        <p:blipFill>
          <a:blip r:embed="rId2"/>
          <a:stretch>
            <a:fillRect/>
          </a:stretch>
        </p:blipFill>
        <p:spPr>
          <a:xfrm>
            <a:off x="1159951" y="4425194"/>
            <a:ext cx="564954" cy="344484"/>
          </a:xfrm>
          <a:prstGeom prst="rect">
            <a:avLst/>
          </a:prstGeom>
        </p:spPr>
      </p:pic>
      <p:pic>
        <p:nvPicPr>
          <p:cNvPr id="103" name="Picture 102"/>
          <p:cNvPicPr>
            <a:picLocks noChangeAspect="1"/>
          </p:cNvPicPr>
          <p:nvPr/>
        </p:nvPicPr>
        <p:blipFill>
          <a:blip r:embed="rId3"/>
          <a:stretch>
            <a:fillRect/>
          </a:stretch>
        </p:blipFill>
        <p:spPr>
          <a:xfrm>
            <a:off x="3666587" y="4425194"/>
            <a:ext cx="520700" cy="317500"/>
          </a:xfrm>
          <a:prstGeom prst="rect">
            <a:avLst/>
          </a:prstGeom>
        </p:spPr>
      </p:pic>
      <p:pic>
        <p:nvPicPr>
          <p:cNvPr id="104" name="Picture 103"/>
          <p:cNvPicPr>
            <a:picLocks noChangeAspect="1"/>
          </p:cNvPicPr>
          <p:nvPr/>
        </p:nvPicPr>
        <p:blipFill>
          <a:blip r:embed="rId2"/>
          <a:stretch>
            <a:fillRect/>
          </a:stretch>
        </p:blipFill>
        <p:spPr>
          <a:xfrm>
            <a:off x="2361521" y="4829735"/>
            <a:ext cx="564954" cy="344484"/>
          </a:xfrm>
          <a:prstGeom prst="rect">
            <a:avLst/>
          </a:prstGeom>
        </p:spPr>
      </p:pic>
      <p:pic>
        <p:nvPicPr>
          <p:cNvPr id="105" name="Picture 104"/>
          <p:cNvPicPr>
            <a:picLocks noChangeAspect="1"/>
          </p:cNvPicPr>
          <p:nvPr/>
        </p:nvPicPr>
        <p:blipFill>
          <a:blip r:embed="rId2"/>
          <a:stretch>
            <a:fillRect/>
          </a:stretch>
        </p:blipFill>
        <p:spPr>
          <a:xfrm>
            <a:off x="2176136" y="5748064"/>
            <a:ext cx="564954" cy="344484"/>
          </a:xfrm>
          <a:prstGeom prst="rect">
            <a:avLst/>
          </a:prstGeom>
        </p:spPr>
      </p:pic>
      <p:pic>
        <p:nvPicPr>
          <p:cNvPr id="106" name="Picture 105"/>
          <p:cNvPicPr>
            <a:picLocks noChangeAspect="1"/>
          </p:cNvPicPr>
          <p:nvPr/>
        </p:nvPicPr>
        <p:blipFill>
          <a:blip r:embed="rId2"/>
          <a:stretch>
            <a:fillRect/>
          </a:stretch>
        </p:blipFill>
        <p:spPr>
          <a:xfrm>
            <a:off x="4060067" y="5305412"/>
            <a:ext cx="564954" cy="344484"/>
          </a:xfrm>
          <a:prstGeom prst="rect">
            <a:avLst/>
          </a:prstGeom>
        </p:spPr>
      </p:pic>
      <p:pic>
        <p:nvPicPr>
          <p:cNvPr id="107" name="Picture 106"/>
          <p:cNvPicPr>
            <a:picLocks noChangeAspect="1"/>
          </p:cNvPicPr>
          <p:nvPr/>
        </p:nvPicPr>
        <p:blipFill>
          <a:blip r:embed="rId2"/>
          <a:stretch>
            <a:fillRect/>
          </a:stretch>
        </p:blipFill>
        <p:spPr>
          <a:xfrm>
            <a:off x="4483777" y="4860893"/>
            <a:ext cx="564954" cy="344484"/>
          </a:xfrm>
          <a:prstGeom prst="rect">
            <a:avLst/>
          </a:prstGeom>
        </p:spPr>
      </p:pic>
      <p:pic>
        <p:nvPicPr>
          <p:cNvPr id="109" name="Picture 108"/>
          <p:cNvPicPr>
            <a:picLocks noChangeAspect="1"/>
          </p:cNvPicPr>
          <p:nvPr/>
        </p:nvPicPr>
        <p:blipFill>
          <a:blip r:embed="rId3"/>
          <a:stretch>
            <a:fillRect/>
          </a:stretch>
        </p:blipFill>
        <p:spPr>
          <a:xfrm>
            <a:off x="5798401" y="4895094"/>
            <a:ext cx="520700" cy="317500"/>
          </a:xfrm>
          <a:prstGeom prst="rect">
            <a:avLst/>
          </a:prstGeom>
        </p:spPr>
      </p:pic>
      <p:pic>
        <p:nvPicPr>
          <p:cNvPr id="110" name="Picture 109"/>
          <p:cNvPicPr>
            <a:picLocks noChangeAspect="1"/>
          </p:cNvPicPr>
          <p:nvPr/>
        </p:nvPicPr>
        <p:blipFill>
          <a:blip r:embed="rId3"/>
          <a:stretch>
            <a:fillRect/>
          </a:stretch>
        </p:blipFill>
        <p:spPr>
          <a:xfrm>
            <a:off x="6058751" y="5766075"/>
            <a:ext cx="520700" cy="317500"/>
          </a:xfrm>
          <a:prstGeom prst="rect">
            <a:avLst/>
          </a:prstGeom>
        </p:spPr>
      </p:pic>
      <p:pic>
        <p:nvPicPr>
          <p:cNvPr id="112" name="Picture 111"/>
          <p:cNvPicPr>
            <a:picLocks noChangeAspect="1"/>
          </p:cNvPicPr>
          <p:nvPr/>
        </p:nvPicPr>
        <p:blipFill>
          <a:blip r:embed="rId3"/>
          <a:stretch>
            <a:fillRect/>
          </a:stretch>
        </p:blipFill>
        <p:spPr>
          <a:xfrm>
            <a:off x="7489193" y="4860893"/>
            <a:ext cx="520700" cy="317500"/>
          </a:xfrm>
          <a:prstGeom prst="rect">
            <a:avLst/>
          </a:prstGeom>
        </p:spPr>
      </p:pic>
      <p:pic>
        <p:nvPicPr>
          <p:cNvPr id="113" name="Picture 112"/>
          <p:cNvPicPr>
            <a:picLocks noChangeAspect="1"/>
          </p:cNvPicPr>
          <p:nvPr/>
        </p:nvPicPr>
        <p:blipFill>
          <a:blip r:embed="rId3"/>
          <a:stretch>
            <a:fillRect/>
          </a:stretch>
        </p:blipFill>
        <p:spPr>
          <a:xfrm>
            <a:off x="7749543" y="5298164"/>
            <a:ext cx="520700" cy="317500"/>
          </a:xfrm>
          <a:prstGeom prst="rect">
            <a:avLst/>
          </a:prstGeom>
        </p:spPr>
      </p:pic>
      <p:pic>
        <p:nvPicPr>
          <p:cNvPr id="137" name="Picture 13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088" y="4425194"/>
            <a:ext cx="1282700" cy="317500"/>
          </a:xfrm>
          <a:prstGeom prst="rect">
            <a:avLst/>
          </a:prstGeom>
        </p:spPr>
      </p:pic>
      <p:cxnSp>
        <p:nvCxnSpPr>
          <p:cNvPr id="153" name="Straight Connector 152"/>
          <p:cNvCxnSpPr/>
          <p:nvPr/>
        </p:nvCxnSpPr>
        <p:spPr>
          <a:xfrm flipH="1">
            <a:off x="788272" y="4037672"/>
            <a:ext cx="29130" cy="1637731"/>
          </a:xfrm>
          <a:prstGeom prst="line">
            <a:avLst/>
          </a:prstGeom>
        </p:spPr>
        <p:style>
          <a:lnRef idx="2">
            <a:schemeClr val="accent1"/>
          </a:lnRef>
          <a:fillRef idx="0">
            <a:schemeClr val="accent1"/>
          </a:fillRef>
          <a:effectRef idx="1">
            <a:schemeClr val="accent1"/>
          </a:effectRef>
          <a:fontRef idx="minor">
            <a:schemeClr val="tx1"/>
          </a:fontRef>
        </p:style>
      </p:cxnSp>
      <p:sp>
        <p:nvSpPr>
          <p:cNvPr id="154" name="TextBox 153"/>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155" name="TextBox 154"/>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
        <p:nvSpPr>
          <p:cNvPr id="156" name="TextBox 155"/>
          <p:cNvSpPr txBox="1"/>
          <p:nvPr/>
        </p:nvSpPr>
        <p:spPr>
          <a:xfrm>
            <a:off x="-62764" y="4255393"/>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157" name="TextBox 156"/>
          <p:cNvSpPr txBox="1"/>
          <p:nvPr/>
        </p:nvSpPr>
        <p:spPr>
          <a:xfrm>
            <a:off x="-6517" y="5171176"/>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2395580268"/>
      </p:ext>
    </p:extLst>
  </p:cSld>
  <p:clrMapOvr>
    <a:masterClrMapping/>
  </p:clrMapOvr>
  <mc:AlternateContent xmlns:mc="http://schemas.openxmlformats.org/markup-compatibility/2006" xmlns:p14="http://schemas.microsoft.com/office/powerpoint/2010/main">
    <mc:Choice Requires="p14">
      <p:transition spd="slow" p14:dur="2000" advTm="31124"/>
    </mc:Choice>
    <mc:Fallback xmlns="">
      <p:transition xmlns:p14="http://schemas.microsoft.com/office/powerpoint/2010/main" spd="slow" advTm="31124"/>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1"/>
          <p:cNvSpPr>
            <a:spLocks noGrp="1"/>
          </p:cNvSpPr>
          <p:nvPr>
            <p:ph type="title"/>
          </p:nvPr>
        </p:nvSpPr>
        <p:spPr>
          <a:xfrm>
            <a:off x="-217375" y="-9466"/>
            <a:ext cx="9793261" cy="1143000"/>
          </a:xfrm>
        </p:spPr>
        <p:txBody>
          <a:bodyPr>
            <a:normAutofit/>
          </a:bodyPr>
          <a:lstStyle/>
          <a:p>
            <a:r>
              <a:rPr lang="en-US" sz="3200" dirty="0" smtClean="0">
                <a:latin typeface="Helvetica Neue Light"/>
                <a:cs typeface="Helvetica Neue Light"/>
              </a:rPr>
              <a:t>Atomic </a:t>
            </a:r>
            <a:r>
              <a:rPr lang="en-US" sz="3200" dirty="0">
                <a:latin typeface="Helvetica Neue Light"/>
                <a:cs typeface="Helvetica Neue Light"/>
              </a:rPr>
              <a:t>c</a:t>
            </a:r>
            <a:r>
              <a:rPr lang="en-US" sz="3200" dirty="0" smtClean="0">
                <a:latin typeface="Helvetica Neue Light"/>
                <a:cs typeface="Helvetica Neue Light"/>
              </a:rPr>
              <a:t>onsistency for shared memory emulation</a:t>
            </a:r>
            <a:endParaRPr lang="en-US" sz="3200" dirty="0">
              <a:latin typeface="Helvetica Neue Light"/>
              <a:cs typeface="Helvetica Neue Light"/>
            </a:endParaRPr>
          </a:p>
        </p:txBody>
      </p:sp>
      <p:sp>
        <p:nvSpPr>
          <p:cNvPr id="85" name="TextBox 84"/>
          <p:cNvSpPr txBox="1"/>
          <p:nvPr/>
        </p:nvSpPr>
        <p:spPr>
          <a:xfrm>
            <a:off x="7057619" y="850681"/>
            <a:ext cx="1313590" cy="338554"/>
          </a:xfrm>
          <a:prstGeom prst="rect">
            <a:avLst/>
          </a:prstGeom>
          <a:noFill/>
        </p:spPr>
        <p:txBody>
          <a:bodyPr wrap="none" rtlCol="0">
            <a:spAutoFit/>
          </a:bodyPr>
          <a:lstStyle/>
          <a:p>
            <a:r>
              <a:rPr lang="en-US" sz="1600" dirty="0" smtClean="0">
                <a:latin typeface="Helvetica Neue Light"/>
                <a:cs typeface="Helvetica Neue Light"/>
              </a:rPr>
              <a:t>[</a:t>
            </a:r>
            <a:r>
              <a:rPr lang="en-US" sz="1600" dirty="0" err="1" smtClean="0">
                <a:latin typeface="Helvetica Neue Light"/>
                <a:cs typeface="Helvetica Neue Light"/>
              </a:rPr>
              <a:t>Lamport</a:t>
            </a:r>
            <a:r>
              <a:rPr lang="en-US" sz="1600" dirty="0" smtClean="0">
                <a:latin typeface="Helvetica Neue Light"/>
                <a:cs typeface="Helvetica Neue Light"/>
              </a:rPr>
              <a:t> 86]</a:t>
            </a:r>
            <a:endParaRPr lang="en-US" sz="1600" dirty="0">
              <a:latin typeface="Helvetica Neue Light"/>
              <a:cs typeface="Helvetica Neue Light"/>
            </a:endParaRPr>
          </a:p>
        </p:txBody>
      </p:sp>
      <p:sp>
        <p:nvSpPr>
          <p:cNvPr id="87" name="TextBox 86"/>
          <p:cNvSpPr txBox="1"/>
          <p:nvPr/>
        </p:nvSpPr>
        <p:spPr>
          <a:xfrm>
            <a:off x="2145087" y="992842"/>
            <a:ext cx="3698499" cy="369332"/>
          </a:xfrm>
          <a:prstGeom prst="rect">
            <a:avLst/>
          </a:prstGeom>
          <a:noFill/>
        </p:spPr>
        <p:txBody>
          <a:bodyPr wrap="none" rtlCol="0">
            <a:spAutoFit/>
          </a:bodyPr>
          <a:lstStyle/>
          <a:p>
            <a:r>
              <a:rPr lang="en-US" dirty="0">
                <a:latin typeface="Helvetica Neue Light"/>
                <a:cs typeface="Helvetica Neue Light"/>
              </a:rPr>
              <a:t>a</a:t>
            </a:r>
            <a:r>
              <a:rPr lang="en-US" dirty="0" smtClean="0">
                <a:latin typeface="Helvetica Neue Light"/>
                <a:cs typeface="Helvetica Neue Light"/>
              </a:rPr>
              <a:t>ka </a:t>
            </a:r>
            <a:r>
              <a:rPr lang="en-US" dirty="0" err="1" smtClean="0">
                <a:latin typeface="Helvetica Neue Light"/>
                <a:cs typeface="Helvetica Neue Light"/>
              </a:rPr>
              <a:t>linearizability</a:t>
            </a:r>
            <a:r>
              <a:rPr lang="en-US" dirty="0" smtClean="0">
                <a:latin typeface="Helvetica Neue Light"/>
                <a:cs typeface="Helvetica Neue Light"/>
              </a:rPr>
              <a:t>. [</a:t>
            </a:r>
            <a:r>
              <a:rPr lang="en-US" dirty="0" err="1" smtClean="0">
                <a:latin typeface="Helvetica Neue Light"/>
                <a:cs typeface="Helvetica Neue Light"/>
              </a:rPr>
              <a:t>Herlihy</a:t>
            </a:r>
            <a:r>
              <a:rPr lang="en-US" dirty="0" smtClean="0">
                <a:latin typeface="Helvetica Neue Light"/>
                <a:cs typeface="Helvetica Neue Light"/>
              </a:rPr>
              <a:t>, Wing 90]</a:t>
            </a:r>
            <a:endParaRPr lang="en-US" dirty="0">
              <a:latin typeface="Helvetica Neue Light"/>
              <a:cs typeface="Helvetica Neue Light"/>
            </a:endParaRPr>
          </a:p>
        </p:txBody>
      </p:sp>
      <p:grpSp>
        <p:nvGrpSpPr>
          <p:cNvPr id="93" name="Group 92"/>
          <p:cNvGrpSpPr/>
          <p:nvPr/>
        </p:nvGrpSpPr>
        <p:grpSpPr>
          <a:xfrm>
            <a:off x="453233" y="1614690"/>
            <a:ext cx="8233567" cy="1637731"/>
            <a:chOff x="133672" y="2657136"/>
            <a:chExt cx="9445434" cy="2272770"/>
          </a:xfrm>
        </p:grpSpPr>
        <p:cxnSp>
          <p:nvCxnSpPr>
            <p:cNvPr id="95" name="Straight Connector 94"/>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133672" y="3810232"/>
              <a:ext cx="944543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08" name="Rectangle 107"/>
          <p:cNvSpPr/>
          <p:nvPr/>
        </p:nvSpPr>
        <p:spPr>
          <a:xfrm>
            <a:off x="875624" y="1987997"/>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111" name="Rectangle 110"/>
          <p:cNvSpPr/>
          <p:nvPr/>
        </p:nvSpPr>
        <p:spPr>
          <a:xfrm>
            <a:off x="3031274" y="1987997"/>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14" name="Rectangle 113"/>
          <p:cNvSpPr/>
          <p:nvPr/>
        </p:nvSpPr>
        <p:spPr>
          <a:xfrm>
            <a:off x="2099101" y="2433556"/>
            <a:ext cx="932173"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16" name="Rectangle 115"/>
          <p:cNvSpPr/>
          <p:nvPr/>
        </p:nvSpPr>
        <p:spPr>
          <a:xfrm>
            <a:off x="3994337" y="2469684"/>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20" name="Rectangle 119"/>
          <p:cNvSpPr/>
          <p:nvPr/>
        </p:nvSpPr>
        <p:spPr>
          <a:xfrm>
            <a:off x="5569139" y="2469684"/>
            <a:ext cx="107782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121" name="Rectangle 120"/>
          <p:cNvSpPr/>
          <p:nvPr/>
        </p:nvSpPr>
        <p:spPr>
          <a:xfrm>
            <a:off x="6903979" y="2469684"/>
            <a:ext cx="1077825" cy="445559"/>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pic>
        <p:nvPicPr>
          <p:cNvPr id="122" name="Picture 121"/>
          <p:cNvPicPr>
            <a:picLocks noChangeAspect="1"/>
          </p:cNvPicPr>
          <p:nvPr/>
        </p:nvPicPr>
        <p:blipFill>
          <a:blip r:embed="rId2"/>
          <a:stretch>
            <a:fillRect/>
          </a:stretch>
        </p:blipFill>
        <p:spPr>
          <a:xfrm>
            <a:off x="1106019" y="2052116"/>
            <a:ext cx="564954" cy="344484"/>
          </a:xfrm>
          <a:prstGeom prst="rect">
            <a:avLst/>
          </a:prstGeom>
        </p:spPr>
      </p:pic>
      <p:pic>
        <p:nvPicPr>
          <p:cNvPr id="123" name="Picture 122"/>
          <p:cNvPicPr>
            <a:picLocks noChangeAspect="1"/>
          </p:cNvPicPr>
          <p:nvPr/>
        </p:nvPicPr>
        <p:blipFill>
          <a:blip r:embed="rId3"/>
          <a:stretch>
            <a:fillRect/>
          </a:stretch>
        </p:blipFill>
        <p:spPr>
          <a:xfrm>
            <a:off x="5013392" y="2058944"/>
            <a:ext cx="520700" cy="317500"/>
          </a:xfrm>
          <a:prstGeom prst="rect">
            <a:avLst/>
          </a:prstGeom>
        </p:spPr>
      </p:pic>
      <p:pic>
        <p:nvPicPr>
          <p:cNvPr id="124" name="Picture 123"/>
          <p:cNvPicPr>
            <a:picLocks noChangeAspect="1"/>
          </p:cNvPicPr>
          <p:nvPr/>
        </p:nvPicPr>
        <p:blipFill>
          <a:blip r:embed="rId3"/>
          <a:stretch>
            <a:fillRect/>
          </a:stretch>
        </p:blipFill>
        <p:spPr>
          <a:xfrm>
            <a:off x="5911667" y="2550702"/>
            <a:ext cx="520700" cy="317500"/>
          </a:xfrm>
          <a:prstGeom prst="rect">
            <a:avLst/>
          </a:prstGeom>
        </p:spPr>
      </p:pic>
      <p:pic>
        <p:nvPicPr>
          <p:cNvPr id="125" name="Picture 124"/>
          <p:cNvPicPr>
            <a:picLocks noChangeAspect="1"/>
          </p:cNvPicPr>
          <p:nvPr/>
        </p:nvPicPr>
        <p:blipFill>
          <a:blip r:embed="rId3"/>
          <a:stretch>
            <a:fillRect/>
          </a:stretch>
        </p:blipFill>
        <p:spPr>
          <a:xfrm>
            <a:off x="7172737" y="2561845"/>
            <a:ext cx="520700" cy="317500"/>
          </a:xfrm>
          <a:prstGeom prst="rect">
            <a:avLst/>
          </a:prstGeom>
        </p:spPr>
      </p:pic>
      <p:pic>
        <p:nvPicPr>
          <p:cNvPr id="126" name="Picture 125"/>
          <p:cNvPicPr>
            <a:picLocks noChangeAspect="1"/>
          </p:cNvPicPr>
          <p:nvPr/>
        </p:nvPicPr>
        <p:blipFill>
          <a:blip r:embed="rId2"/>
          <a:stretch>
            <a:fillRect/>
          </a:stretch>
        </p:blipFill>
        <p:spPr>
          <a:xfrm>
            <a:off x="2274419" y="2485559"/>
            <a:ext cx="564954" cy="344484"/>
          </a:xfrm>
          <a:prstGeom prst="rect">
            <a:avLst/>
          </a:prstGeom>
        </p:spPr>
      </p:pic>
      <p:pic>
        <p:nvPicPr>
          <p:cNvPr id="127" name="Picture 126"/>
          <p:cNvPicPr>
            <a:picLocks noChangeAspect="1"/>
          </p:cNvPicPr>
          <p:nvPr/>
        </p:nvPicPr>
        <p:blipFill>
          <a:blip r:embed="rId2"/>
          <a:stretch>
            <a:fillRect/>
          </a:stretch>
        </p:blipFill>
        <p:spPr>
          <a:xfrm>
            <a:off x="4315944" y="2544159"/>
            <a:ext cx="564954" cy="344484"/>
          </a:xfrm>
          <a:prstGeom prst="rect">
            <a:avLst/>
          </a:prstGeom>
        </p:spPr>
      </p:pic>
      <p:sp>
        <p:nvSpPr>
          <p:cNvPr id="130" name="TextBox 129"/>
          <p:cNvSpPr txBox="1"/>
          <p:nvPr/>
        </p:nvSpPr>
        <p:spPr>
          <a:xfrm>
            <a:off x="8201283" y="2588215"/>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cxnSp>
        <p:nvCxnSpPr>
          <p:cNvPr id="131" name="Straight Arrow Connector 130"/>
          <p:cNvCxnSpPr/>
          <p:nvPr/>
        </p:nvCxnSpPr>
        <p:spPr>
          <a:xfrm flipV="1">
            <a:off x="4589010" y="1811724"/>
            <a:ext cx="0" cy="609446"/>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a:off x="2687557" y="2429722"/>
            <a:ext cx="0" cy="822699"/>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flipH="1">
            <a:off x="6101694" y="2424130"/>
            <a:ext cx="1" cy="863001"/>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flipH="1">
            <a:off x="7460594" y="2509275"/>
            <a:ext cx="1" cy="863001"/>
          </a:xfrm>
          <a:prstGeom prst="straightConnector1">
            <a:avLst/>
          </a:prstGeom>
          <a:ln w="3175" cmpd="sng">
            <a:solidFill>
              <a:schemeClr val="accent3">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H="1">
            <a:off x="4177553" y="2509275"/>
            <a:ext cx="1" cy="806824"/>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V="1">
            <a:off x="1571625" y="1836151"/>
            <a:ext cx="0" cy="609446"/>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67" name="Rectangle 10"/>
          <p:cNvSpPr/>
          <p:nvPr/>
        </p:nvSpPr>
        <p:spPr>
          <a:xfrm>
            <a:off x="936924" y="4351731"/>
            <a:ext cx="1077825" cy="445559"/>
          </a:xfrm>
          <a:prstGeom prst="rect">
            <a:avLst/>
          </a:prstGeom>
          <a:solidFill>
            <a:schemeClr val="accent1">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ysClr val="windowText" lastClr="000000">
                  <a:lumMod val="95000"/>
                  <a:lumOff val="5000"/>
                </a:sysClr>
              </a:solidFill>
              <a:effectLst/>
              <a:uLnTx/>
              <a:uFillTx/>
              <a:latin typeface="Calibri"/>
              <a:ea typeface="+mn-ea"/>
              <a:cs typeface="Arabic Typesetting" panose="03020402040406030203" pitchFamily="66" charset="-78"/>
            </a:endParaRPr>
          </a:p>
        </p:txBody>
      </p:sp>
      <p:sp>
        <p:nvSpPr>
          <p:cNvPr id="68" name="Rectangle 12"/>
          <p:cNvSpPr/>
          <p:nvPr/>
        </p:nvSpPr>
        <p:spPr>
          <a:xfrm>
            <a:off x="3454522" y="4344723"/>
            <a:ext cx="1015450" cy="452567"/>
          </a:xfrm>
          <a:prstGeom prst="rect">
            <a:avLst/>
          </a:prstGeom>
          <a:solidFill>
            <a:schemeClr val="accent3">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69" name="Rectangle 50"/>
          <p:cNvSpPr/>
          <p:nvPr/>
        </p:nvSpPr>
        <p:spPr>
          <a:xfrm>
            <a:off x="1146146" y="5688407"/>
            <a:ext cx="2780791" cy="445559"/>
          </a:xfrm>
          <a:prstGeom prst="rect">
            <a:avLst/>
          </a:prstGeom>
          <a:solidFill>
            <a:srgbClr val="B9CDE5"/>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cxnSp>
        <p:nvCxnSpPr>
          <p:cNvPr id="70" name="Straight Arrow Connector 9"/>
          <p:cNvCxnSpPr/>
          <p:nvPr/>
        </p:nvCxnSpPr>
        <p:spPr>
          <a:xfrm flipV="1">
            <a:off x="705030" y="4797285"/>
            <a:ext cx="8209016" cy="2"/>
          </a:xfrm>
          <a:prstGeom prst="straightConnector1">
            <a:avLst/>
          </a:prstGeom>
          <a:noFill/>
          <a:ln w="12700" cap="flat" cmpd="sng" algn="ctr">
            <a:solidFill>
              <a:sysClr val="windowText" lastClr="000000"/>
            </a:solidFill>
            <a:prstDash val="solid"/>
            <a:miter lim="800000"/>
            <a:tailEnd type="arrow"/>
          </a:ln>
          <a:effectLst/>
        </p:spPr>
      </p:cxnSp>
      <p:grpSp>
        <p:nvGrpSpPr>
          <p:cNvPr id="74" name="Group 8"/>
          <p:cNvGrpSpPr/>
          <p:nvPr/>
        </p:nvGrpSpPr>
        <p:grpSpPr>
          <a:xfrm>
            <a:off x="2217551" y="4797288"/>
            <a:ext cx="6024811" cy="445561"/>
            <a:chOff x="3489752" y="2353065"/>
            <a:chExt cx="6024811" cy="445561"/>
          </a:xfrm>
        </p:grpSpPr>
        <p:sp>
          <p:nvSpPr>
            <p:cNvPr id="75" name="Rectangle 11"/>
            <p:cNvSpPr/>
            <p:nvPr/>
          </p:nvSpPr>
          <p:spPr>
            <a:xfrm>
              <a:off x="3489752" y="2353067"/>
              <a:ext cx="932173" cy="445559"/>
            </a:xfrm>
            <a:prstGeom prst="rect">
              <a:avLst/>
            </a:prstGeom>
            <a:solidFill>
              <a:schemeClr val="accent1">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76" name="Rectangle 13"/>
            <p:cNvSpPr/>
            <p:nvPr/>
          </p:nvSpPr>
          <p:spPr>
            <a:xfrm>
              <a:off x="5487448" y="2353066"/>
              <a:ext cx="1077825" cy="445559"/>
            </a:xfrm>
            <a:prstGeom prst="rect">
              <a:avLst/>
            </a:prstGeom>
            <a:solidFill>
              <a:srgbClr val="B9CDE5"/>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77" name="Rectangle 14"/>
            <p:cNvSpPr/>
            <p:nvPr/>
          </p:nvSpPr>
          <p:spPr>
            <a:xfrm>
              <a:off x="6741289" y="2353065"/>
              <a:ext cx="1440722" cy="445560"/>
            </a:xfrm>
            <a:prstGeom prst="rect">
              <a:avLst/>
            </a:prstGeom>
            <a:solidFill>
              <a:schemeClr val="accent3">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78" name="Rectangle 15"/>
            <p:cNvSpPr/>
            <p:nvPr/>
          </p:nvSpPr>
          <p:spPr>
            <a:xfrm>
              <a:off x="8436738" y="2353066"/>
              <a:ext cx="1077825" cy="445559"/>
            </a:xfrm>
            <a:prstGeom prst="rect">
              <a:avLst/>
            </a:prstGeom>
            <a:solidFill>
              <a:srgbClr val="D7E4BD"/>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grpSp>
      <p:grpSp>
        <p:nvGrpSpPr>
          <p:cNvPr id="83" name="Group 16"/>
          <p:cNvGrpSpPr/>
          <p:nvPr/>
        </p:nvGrpSpPr>
        <p:grpSpPr>
          <a:xfrm>
            <a:off x="3768931" y="5242848"/>
            <a:ext cx="4978756" cy="445559"/>
            <a:chOff x="5041135" y="2798625"/>
            <a:chExt cx="4978756" cy="445559"/>
          </a:xfrm>
        </p:grpSpPr>
        <p:sp>
          <p:nvSpPr>
            <p:cNvPr id="84" name="Rectangle 42"/>
            <p:cNvSpPr/>
            <p:nvPr/>
          </p:nvSpPr>
          <p:spPr>
            <a:xfrm>
              <a:off x="5041135" y="2798625"/>
              <a:ext cx="1077825" cy="445559"/>
            </a:xfrm>
            <a:prstGeom prst="rect">
              <a:avLst/>
            </a:prstGeom>
            <a:solidFill>
              <a:srgbClr val="B9CDE5"/>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86" name="Rectangle 44"/>
            <p:cNvSpPr/>
            <p:nvPr/>
          </p:nvSpPr>
          <p:spPr>
            <a:xfrm>
              <a:off x="8691465" y="2798625"/>
              <a:ext cx="1328426" cy="445559"/>
            </a:xfrm>
            <a:prstGeom prst="rect">
              <a:avLst/>
            </a:prstGeom>
            <a:solidFill>
              <a:srgbClr val="D7E4BD"/>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grpSp>
      <p:sp>
        <p:nvSpPr>
          <p:cNvPr id="91" name="Rectangle 52"/>
          <p:cNvSpPr/>
          <p:nvPr/>
        </p:nvSpPr>
        <p:spPr>
          <a:xfrm>
            <a:off x="5798401" y="5688407"/>
            <a:ext cx="1077825" cy="445559"/>
          </a:xfrm>
          <a:prstGeom prst="rect">
            <a:avLst/>
          </a:prstGeom>
          <a:solidFill>
            <a:srgbClr val="D7E4BD"/>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D0D"/>
              </a:solidFill>
              <a:effectLst/>
              <a:uLnTx/>
              <a:uFillTx/>
              <a:latin typeface="Calibri"/>
              <a:ea typeface="+mn-ea"/>
              <a:cs typeface="Arabic Typesetting" panose="03020402040406030203" pitchFamily="66" charset="-78"/>
            </a:endParaRPr>
          </a:p>
        </p:txBody>
      </p:sp>
      <p:sp>
        <p:nvSpPr>
          <p:cNvPr id="94" name="Rectangle 51"/>
          <p:cNvSpPr/>
          <p:nvPr/>
        </p:nvSpPr>
        <p:spPr>
          <a:xfrm>
            <a:off x="4814495" y="4344722"/>
            <a:ext cx="2935048" cy="452567"/>
          </a:xfrm>
          <a:prstGeom prst="rect">
            <a:avLst/>
          </a:prstGeom>
          <a:solidFill>
            <a:schemeClr val="accent6">
              <a:lumMod val="40000"/>
              <a:lumOff val="60000"/>
            </a:schemeClr>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25000" noProof="0" dirty="0">
              <a:ln>
                <a:noFill/>
              </a:ln>
              <a:solidFill>
                <a:srgbClr val="0D0D0D"/>
              </a:solidFill>
              <a:effectLst/>
              <a:uLnTx/>
              <a:uFillTx/>
              <a:latin typeface="Calibri"/>
              <a:ea typeface="+mn-ea"/>
              <a:cs typeface="Arabic Typesetting" panose="03020402040406030203" pitchFamily="66" charset="-78"/>
            </a:endParaRPr>
          </a:p>
        </p:txBody>
      </p:sp>
      <p:pic>
        <p:nvPicPr>
          <p:cNvPr id="97" name="Picture 96"/>
          <p:cNvPicPr>
            <a:picLocks noChangeAspect="1"/>
          </p:cNvPicPr>
          <p:nvPr/>
        </p:nvPicPr>
        <p:blipFill>
          <a:blip r:embed="rId2"/>
          <a:stretch>
            <a:fillRect/>
          </a:stretch>
        </p:blipFill>
        <p:spPr>
          <a:xfrm>
            <a:off x="1159951" y="4425194"/>
            <a:ext cx="564954" cy="344484"/>
          </a:xfrm>
          <a:prstGeom prst="rect">
            <a:avLst/>
          </a:prstGeom>
        </p:spPr>
      </p:pic>
      <p:pic>
        <p:nvPicPr>
          <p:cNvPr id="103" name="Picture 102"/>
          <p:cNvPicPr>
            <a:picLocks noChangeAspect="1"/>
          </p:cNvPicPr>
          <p:nvPr/>
        </p:nvPicPr>
        <p:blipFill>
          <a:blip r:embed="rId3"/>
          <a:stretch>
            <a:fillRect/>
          </a:stretch>
        </p:blipFill>
        <p:spPr>
          <a:xfrm>
            <a:off x="3666587" y="4425194"/>
            <a:ext cx="520700" cy="317500"/>
          </a:xfrm>
          <a:prstGeom prst="rect">
            <a:avLst/>
          </a:prstGeom>
        </p:spPr>
      </p:pic>
      <p:pic>
        <p:nvPicPr>
          <p:cNvPr id="104" name="Picture 103"/>
          <p:cNvPicPr>
            <a:picLocks noChangeAspect="1"/>
          </p:cNvPicPr>
          <p:nvPr/>
        </p:nvPicPr>
        <p:blipFill>
          <a:blip r:embed="rId2"/>
          <a:stretch>
            <a:fillRect/>
          </a:stretch>
        </p:blipFill>
        <p:spPr>
          <a:xfrm>
            <a:off x="2361521" y="4829735"/>
            <a:ext cx="564954" cy="344484"/>
          </a:xfrm>
          <a:prstGeom prst="rect">
            <a:avLst/>
          </a:prstGeom>
        </p:spPr>
      </p:pic>
      <p:pic>
        <p:nvPicPr>
          <p:cNvPr id="105" name="Picture 104"/>
          <p:cNvPicPr>
            <a:picLocks noChangeAspect="1"/>
          </p:cNvPicPr>
          <p:nvPr/>
        </p:nvPicPr>
        <p:blipFill>
          <a:blip r:embed="rId2"/>
          <a:stretch>
            <a:fillRect/>
          </a:stretch>
        </p:blipFill>
        <p:spPr>
          <a:xfrm>
            <a:off x="2176136" y="5748064"/>
            <a:ext cx="564954" cy="344484"/>
          </a:xfrm>
          <a:prstGeom prst="rect">
            <a:avLst/>
          </a:prstGeom>
        </p:spPr>
      </p:pic>
      <p:pic>
        <p:nvPicPr>
          <p:cNvPr id="106" name="Picture 105"/>
          <p:cNvPicPr>
            <a:picLocks noChangeAspect="1"/>
          </p:cNvPicPr>
          <p:nvPr/>
        </p:nvPicPr>
        <p:blipFill>
          <a:blip r:embed="rId2"/>
          <a:stretch>
            <a:fillRect/>
          </a:stretch>
        </p:blipFill>
        <p:spPr>
          <a:xfrm>
            <a:off x="4060067" y="5305412"/>
            <a:ext cx="564954" cy="344484"/>
          </a:xfrm>
          <a:prstGeom prst="rect">
            <a:avLst/>
          </a:prstGeom>
        </p:spPr>
      </p:pic>
      <p:pic>
        <p:nvPicPr>
          <p:cNvPr id="107" name="Picture 106"/>
          <p:cNvPicPr>
            <a:picLocks noChangeAspect="1"/>
          </p:cNvPicPr>
          <p:nvPr/>
        </p:nvPicPr>
        <p:blipFill>
          <a:blip r:embed="rId2"/>
          <a:stretch>
            <a:fillRect/>
          </a:stretch>
        </p:blipFill>
        <p:spPr>
          <a:xfrm>
            <a:off x="4483777" y="4860893"/>
            <a:ext cx="564954" cy="344484"/>
          </a:xfrm>
          <a:prstGeom prst="rect">
            <a:avLst/>
          </a:prstGeom>
        </p:spPr>
      </p:pic>
      <p:pic>
        <p:nvPicPr>
          <p:cNvPr id="109" name="Picture 108"/>
          <p:cNvPicPr>
            <a:picLocks noChangeAspect="1"/>
          </p:cNvPicPr>
          <p:nvPr/>
        </p:nvPicPr>
        <p:blipFill>
          <a:blip r:embed="rId3"/>
          <a:stretch>
            <a:fillRect/>
          </a:stretch>
        </p:blipFill>
        <p:spPr>
          <a:xfrm>
            <a:off x="5798401" y="4895094"/>
            <a:ext cx="520700" cy="317500"/>
          </a:xfrm>
          <a:prstGeom prst="rect">
            <a:avLst/>
          </a:prstGeom>
        </p:spPr>
      </p:pic>
      <p:pic>
        <p:nvPicPr>
          <p:cNvPr id="110" name="Picture 109"/>
          <p:cNvPicPr>
            <a:picLocks noChangeAspect="1"/>
          </p:cNvPicPr>
          <p:nvPr/>
        </p:nvPicPr>
        <p:blipFill>
          <a:blip r:embed="rId3"/>
          <a:stretch>
            <a:fillRect/>
          </a:stretch>
        </p:blipFill>
        <p:spPr>
          <a:xfrm>
            <a:off x="6058751" y="5766075"/>
            <a:ext cx="520700" cy="317500"/>
          </a:xfrm>
          <a:prstGeom prst="rect">
            <a:avLst/>
          </a:prstGeom>
        </p:spPr>
      </p:pic>
      <p:pic>
        <p:nvPicPr>
          <p:cNvPr id="112" name="Picture 111"/>
          <p:cNvPicPr>
            <a:picLocks noChangeAspect="1"/>
          </p:cNvPicPr>
          <p:nvPr/>
        </p:nvPicPr>
        <p:blipFill>
          <a:blip r:embed="rId3"/>
          <a:stretch>
            <a:fillRect/>
          </a:stretch>
        </p:blipFill>
        <p:spPr>
          <a:xfrm>
            <a:off x="7489193" y="4860893"/>
            <a:ext cx="520700" cy="317500"/>
          </a:xfrm>
          <a:prstGeom prst="rect">
            <a:avLst/>
          </a:prstGeom>
        </p:spPr>
      </p:pic>
      <p:pic>
        <p:nvPicPr>
          <p:cNvPr id="113" name="Picture 112"/>
          <p:cNvPicPr>
            <a:picLocks noChangeAspect="1"/>
          </p:cNvPicPr>
          <p:nvPr/>
        </p:nvPicPr>
        <p:blipFill>
          <a:blip r:embed="rId3"/>
          <a:stretch>
            <a:fillRect/>
          </a:stretch>
        </p:blipFill>
        <p:spPr>
          <a:xfrm>
            <a:off x="7749543" y="5298164"/>
            <a:ext cx="520700" cy="317500"/>
          </a:xfrm>
          <a:prstGeom prst="rect">
            <a:avLst/>
          </a:prstGeom>
        </p:spPr>
      </p:pic>
      <p:pic>
        <p:nvPicPr>
          <p:cNvPr id="137" name="Picture 13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9088" y="4425194"/>
            <a:ext cx="1282700" cy="317500"/>
          </a:xfrm>
          <a:prstGeom prst="rect">
            <a:avLst/>
          </a:prstGeom>
        </p:spPr>
      </p:pic>
      <p:grpSp>
        <p:nvGrpSpPr>
          <p:cNvPr id="138" name="Group 137"/>
          <p:cNvGrpSpPr/>
          <p:nvPr/>
        </p:nvGrpSpPr>
        <p:grpSpPr>
          <a:xfrm>
            <a:off x="1381616" y="4070140"/>
            <a:ext cx="6257982" cy="2353310"/>
            <a:chOff x="2748041" y="1629594"/>
            <a:chExt cx="6257982" cy="2353310"/>
          </a:xfrm>
        </p:grpSpPr>
        <p:cxnSp>
          <p:nvCxnSpPr>
            <p:cNvPr id="139" name="Straight Arrow Connector 138"/>
            <p:cNvCxnSpPr/>
            <p:nvPr/>
          </p:nvCxnSpPr>
          <p:spPr>
            <a:xfrm>
              <a:off x="7532921" y="3244186"/>
              <a:ext cx="0" cy="738717"/>
            </a:xfrm>
            <a:prstGeom prst="straightConnector1">
              <a:avLst/>
            </a:prstGeom>
            <a:ln w="3175" cmpd="sng">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grpSp>
          <p:nvGrpSpPr>
            <p:cNvPr id="140" name="Group 139"/>
            <p:cNvGrpSpPr/>
            <p:nvPr/>
          </p:nvGrpSpPr>
          <p:grpSpPr>
            <a:xfrm>
              <a:off x="2748041" y="1629594"/>
              <a:ext cx="6257982" cy="2353310"/>
              <a:chOff x="2748041" y="1629594"/>
              <a:chExt cx="6257982" cy="2353310"/>
            </a:xfrm>
          </p:grpSpPr>
          <p:cxnSp>
            <p:nvCxnSpPr>
              <p:cNvPr id="141" name="Straight Arrow Connector 140"/>
              <p:cNvCxnSpPr/>
              <p:nvPr/>
            </p:nvCxnSpPr>
            <p:spPr>
              <a:xfrm flipV="1">
                <a:off x="2748041" y="1629594"/>
                <a:ext cx="597" cy="723476"/>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flipV="1">
                <a:off x="5737633" y="1630627"/>
                <a:ext cx="597" cy="723476"/>
              </a:xfrm>
              <a:prstGeom prst="straightConnector1">
                <a:avLst/>
              </a:prstGeom>
              <a:ln w="3175" cmpd="sng">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V="1">
                <a:off x="9005426" y="1653505"/>
                <a:ext cx="597" cy="723476"/>
              </a:xfrm>
              <a:prstGeom prst="straightConnector1">
                <a:avLst/>
              </a:prstGeom>
              <a:ln w="3175" cmpd="sng">
                <a:solidFill>
                  <a:schemeClr val="accent6">
                    <a:lumMod val="50000"/>
                  </a:schemeClr>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3955841" y="2342534"/>
                <a:ext cx="0" cy="738717"/>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a:off x="5635998" y="2354103"/>
                <a:ext cx="0" cy="738717"/>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4421928" y="3244187"/>
                <a:ext cx="0" cy="738717"/>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a:off x="5375126" y="2773038"/>
                <a:ext cx="0" cy="738717"/>
              </a:xfrm>
              <a:prstGeom prst="straightConnector1">
                <a:avLst/>
              </a:prstGeom>
              <a:ln w="3175" cmpd="sng">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7070605" y="2342533"/>
                <a:ext cx="0" cy="738717"/>
              </a:xfrm>
              <a:prstGeom prst="straightConnector1">
                <a:avLst/>
              </a:prstGeom>
              <a:ln w="3175" cmpd="sng">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p:nvPr/>
            </p:nvCxnSpPr>
            <p:spPr>
              <a:xfrm>
                <a:off x="8615486" y="2354103"/>
                <a:ext cx="0" cy="738717"/>
              </a:xfrm>
              <a:prstGeom prst="straightConnector1">
                <a:avLst/>
              </a:prstGeom>
              <a:ln w="3175" cmpd="sng">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8843801" y="2825200"/>
                <a:ext cx="0" cy="738717"/>
              </a:xfrm>
              <a:prstGeom prst="straightConnector1">
                <a:avLst/>
              </a:prstGeom>
              <a:ln w="3175" cmpd="sng">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grpSp>
      </p:grpSp>
      <p:cxnSp>
        <p:nvCxnSpPr>
          <p:cNvPr id="153" name="Straight Connector 152"/>
          <p:cNvCxnSpPr/>
          <p:nvPr/>
        </p:nvCxnSpPr>
        <p:spPr>
          <a:xfrm flipH="1">
            <a:off x="788272" y="4037672"/>
            <a:ext cx="29130" cy="1637731"/>
          </a:xfrm>
          <a:prstGeom prst="line">
            <a:avLst/>
          </a:prstGeom>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8104" y="1755815"/>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72" name="TextBox 71"/>
          <p:cNvSpPr txBox="1"/>
          <p:nvPr/>
        </p:nvSpPr>
        <p:spPr>
          <a:xfrm>
            <a:off x="84351" y="2671598"/>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
        <p:nvSpPr>
          <p:cNvPr id="73" name="TextBox 72"/>
          <p:cNvSpPr txBox="1"/>
          <p:nvPr/>
        </p:nvSpPr>
        <p:spPr>
          <a:xfrm>
            <a:off x="-62764" y="4255393"/>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80" name="TextBox 79"/>
          <p:cNvSpPr txBox="1"/>
          <p:nvPr/>
        </p:nvSpPr>
        <p:spPr>
          <a:xfrm>
            <a:off x="-6517" y="5171176"/>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1985149582"/>
      </p:ext>
    </p:extLst>
  </p:cSld>
  <p:clrMapOvr>
    <a:masterClrMapping/>
  </p:clrMapOvr>
  <mc:AlternateContent xmlns:mc="http://schemas.openxmlformats.org/markup-compatibility/2006" xmlns:p14="http://schemas.microsoft.com/office/powerpoint/2010/main">
    <mc:Choice Requires="p14">
      <p:transition spd="slow" p14:dur="2000" advTm="31124"/>
    </mc:Choice>
    <mc:Fallback xmlns="">
      <p:transition xmlns:p14="http://schemas.microsoft.com/office/powerpoint/2010/main" spd="slow" advTm="31124"/>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53"/>
            <a:ext cx="8229600" cy="1143000"/>
          </a:xfrm>
        </p:spPr>
        <p:txBody>
          <a:bodyPr>
            <a:normAutofit/>
          </a:bodyPr>
          <a:lstStyle/>
          <a:p>
            <a:r>
              <a:rPr lang="en-US" sz="3200" dirty="0" smtClean="0">
                <a:latin typeface="Helvetica Neue Light"/>
                <a:cs typeface="Helvetica Neue Light"/>
              </a:rPr>
              <a:t>Examples of non-atomic executions</a:t>
            </a:r>
            <a:endParaRPr lang="en-US" sz="3200" dirty="0">
              <a:latin typeface="Helvetica Neue Light"/>
              <a:cs typeface="Helvetica Neue Light"/>
            </a:endParaRPr>
          </a:p>
        </p:txBody>
      </p:sp>
      <p:sp>
        <p:nvSpPr>
          <p:cNvPr id="57" name="Rectangle 56"/>
          <p:cNvSpPr/>
          <p:nvPr/>
        </p:nvSpPr>
        <p:spPr>
          <a:xfrm>
            <a:off x="5160851" y="4233978"/>
            <a:ext cx="839505" cy="445559"/>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58" name="Rectangle 57"/>
          <p:cNvSpPr/>
          <p:nvPr/>
        </p:nvSpPr>
        <p:spPr>
          <a:xfrm>
            <a:off x="6261431" y="4251217"/>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59" name="Rectangle 58"/>
          <p:cNvSpPr/>
          <p:nvPr/>
        </p:nvSpPr>
        <p:spPr>
          <a:xfrm>
            <a:off x="3729661" y="4218388"/>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60" name="Rectangle 59"/>
          <p:cNvSpPr/>
          <p:nvPr/>
        </p:nvSpPr>
        <p:spPr>
          <a:xfrm>
            <a:off x="3709977" y="2358075"/>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61" name="Rectangle 60"/>
          <p:cNvSpPr/>
          <p:nvPr/>
        </p:nvSpPr>
        <p:spPr>
          <a:xfrm>
            <a:off x="1066809" y="3805658"/>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62" name="Rectangle 61"/>
          <p:cNvSpPr/>
          <p:nvPr/>
        </p:nvSpPr>
        <p:spPr>
          <a:xfrm>
            <a:off x="997986" y="1912119"/>
            <a:ext cx="1077825"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63" name="Rectangle 62"/>
          <p:cNvSpPr/>
          <p:nvPr/>
        </p:nvSpPr>
        <p:spPr>
          <a:xfrm>
            <a:off x="3199219" y="3796055"/>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64" name="Rectangle 63"/>
          <p:cNvSpPr/>
          <p:nvPr/>
        </p:nvSpPr>
        <p:spPr>
          <a:xfrm>
            <a:off x="3141450" y="1912516"/>
            <a:ext cx="5339935" cy="44555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nvGrpSpPr>
          <p:cNvPr id="65" name="Group 64"/>
          <p:cNvGrpSpPr/>
          <p:nvPr/>
        </p:nvGrpSpPr>
        <p:grpSpPr>
          <a:xfrm>
            <a:off x="587164" y="1597804"/>
            <a:ext cx="8208931" cy="1491001"/>
            <a:chOff x="133672" y="2657136"/>
            <a:chExt cx="10322433" cy="2272770"/>
          </a:xfrm>
        </p:grpSpPr>
        <p:cxnSp>
          <p:nvCxnSpPr>
            <p:cNvPr id="66" name="Straight Connector 65"/>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133672" y="3810231"/>
              <a:ext cx="1032243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2091226" y="3810231"/>
              <a:ext cx="1069376" cy="61832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69" name="Rectangle 68"/>
            <p:cNvSpPr/>
            <p:nvPr/>
          </p:nvSpPr>
          <p:spPr>
            <a:xfrm>
              <a:off x="6002569" y="3860368"/>
              <a:ext cx="1236466" cy="61832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sp>
          <p:nvSpPr>
            <p:cNvPr id="70" name="Rectangle 69"/>
            <p:cNvSpPr/>
            <p:nvPr/>
          </p:nvSpPr>
          <p:spPr>
            <a:xfrm>
              <a:off x="7533879" y="3860368"/>
              <a:ext cx="1236466" cy="618327"/>
            </a:xfrm>
            <a:prstGeom prst="rect">
              <a:avLst/>
            </a:prstGeom>
            <a:solidFill>
              <a:srgbClr val="D7E4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grpSp>
        <p:nvGrpSpPr>
          <p:cNvPr id="71" name="Group 70"/>
          <p:cNvGrpSpPr/>
          <p:nvPr/>
        </p:nvGrpSpPr>
        <p:grpSpPr>
          <a:xfrm>
            <a:off x="684959" y="3602701"/>
            <a:ext cx="8155221" cy="1252383"/>
            <a:chOff x="133672" y="2657136"/>
            <a:chExt cx="10863891" cy="2272770"/>
          </a:xfrm>
        </p:grpSpPr>
        <p:cxnSp>
          <p:nvCxnSpPr>
            <p:cNvPr id="72" name="Straight Connector 71"/>
            <p:cNvCxnSpPr/>
            <p:nvPr/>
          </p:nvCxnSpPr>
          <p:spPr>
            <a:xfrm flipH="1">
              <a:off x="601524" y="2657136"/>
              <a:ext cx="33418" cy="2272770"/>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133672" y="3768090"/>
              <a:ext cx="10863891" cy="421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2132130" y="3810232"/>
              <a:ext cx="1069376" cy="618327"/>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D0D0D"/>
                </a:solidFill>
                <a:latin typeface="Helvetica Neue"/>
                <a:cs typeface="Helvetica Neue"/>
              </a:endParaRPr>
            </a:p>
          </p:txBody>
        </p:sp>
      </p:grpSp>
      <p:sp>
        <p:nvSpPr>
          <p:cNvPr id="77" name="Oval 76"/>
          <p:cNvSpPr/>
          <p:nvPr/>
        </p:nvSpPr>
        <p:spPr>
          <a:xfrm>
            <a:off x="2180465" y="2301326"/>
            <a:ext cx="778832" cy="50527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a:cs typeface="Helvetica Neue"/>
            </a:endParaRPr>
          </a:p>
        </p:txBody>
      </p:sp>
      <p:sp>
        <p:nvSpPr>
          <p:cNvPr id="78" name="Oval 77"/>
          <p:cNvSpPr/>
          <p:nvPr/>
        </p:nvSpPr>
        <p:spPr>
          <a:xfrm>
            <a:off x="6331514" y="4225416"/>
            <a:ext cx="891422" cy="43853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a:cs typeface="Helvetica Neue"/>
            </a:endParaRPr>
          </a:p>
        </p:txBody>
      </p:sp>
      <p:pic>
        <p:nvPicPr>
          <p:cNvPr id="80" name="Picture 79"/>
          <p:cNvPicPr>
            <a:picLocks noChangeAspect="1"/>
          </p:cNvPicPr>
          <p:nvPr/>
        </p:nvPicPr>
        <p:blipFill>
          <a:blip r:embed="rId2"/>
          <a:stretch>
            <a:fillRect/>
          </a:stretch>
        </p:blipFill>
        <p:spPr>
          <a:xfrm>
            <a:off x="1216707" y="1970191"/>
            <a:ext cx="564954" cy="344484"/>
          </a:xfrm>
          <a:prstGeom prst="rect">
            <a:avLst/>
          </a:prstGeom>
        </p:spPr>
      </p:pic>
      <p:pic>
        <p:nvPicPr>
          <p:cNvPr id="81" name="Picture 80"/>
          <p:cNvPicPr>
            <a:picLocks noChangeAspect="1"/>
          </p:cNvPicPr>
          <p:nvPr/>
        </p:nvPicPr>
        <p:blipFill>
          <a:blip r:embed="rId2"/>
          <a:stretch>
            <a:fillRect/>
          </a:stretch>
        </p:blipFill>
        <p:spPr>
          <a:xfrm>
            <a:off x="1325859" y="3907654"/>
            <a:ext cx="564954" cy="344484"/>
          </a:xfrm>
          <a:prstGeom prst="rect">
            <a:avLst/>
          </a:prstGeom>
        </p:spPr>
      </p:pic>
      <p:pic>
        <p:nvPicPr>
          <p:cNvPr id="82" name="Picture 81"/>
          <p:cNvPicPr>
            <a:picLocks noChangeAspect="1"/>
          </p:cNvPicPr>
          <p:nvPr/>
        </p:nvPicPr>
        <p:blipFill>
          <a:blip r:embed="rId3"/>
          <a:stretch>
            <a:fillRect/>
          </a:stretch>
        </p:blipFill>
        <p:spPr>
          <a:xfrm>
            <a:off x="4787802" y="2000299"/>
            <a:ext cx="520700" cy="317500"/>
          </a:xfrm>
          <a:prstGeom prst="rect">
            <a:avLst/>
          </a:prstGeom>
        </p:spPr>
      </p:pic>
      <p:pic>
        <p:nvPicPr>
          <p:cNvPr id="83" name="Picture 82"/>
          <p:cNvPicPr>
            <a:picLocks noChangeAspect="1"/>
          </p:cNvPicPr>
          <p:nvPr/>
        </p:nvPicPr>
        <p:blipFill>
          <a:blip r:embed="rId3"/>
          <a:stretch>
            <a:fillRect/>
          </a:stretch>
        </p:blipFill>
        <p:spPr>
          <a:xfrm>
            <a:off x="5481585" y="2425723"/>
            <a:ext cx="520700" cy="317500"/>
          </a:xfrm>
          <a:prstGeom prst="rect">
            <a:avLst/>
          </a:prstGeom>
        </p:spPr>
      </p:pic>
      <p:pic>
        <p:nvPicPr>
          <p:cNvPr id="84" name="Picture 83"/>
          <p:cNvPicPr>
            <a:picLocks noChangeAspect="1"/>
          </p:cNvPicPr>
          <p:nvPr/>
        </p:nvPicPr>
        <p:blipFill>
          <a:blip r:embed="rId3"/>
          <a:stretch>
            <a:fillRect/>
          </a:stretch>
        </p:blipFill>
        <p:spPr>
          <a:xfrm>
            <a:off x="6735757" y="2444143"/>
            <a:ext cx="520700" cy="317500"/>
          </a:xfrm>
          <a:prstGeom prst="rect">
            <a:avLst/>
          </a:prstGeom>
        </p:spPr>
      </p:pic>
      <p:pic>
        <p:nvPicPr>
          <p:cNvPr id="85" name="Picture 84"/>
          <p:cNvPicPr>
            <a:picLocks noChangeAspect="1"/>
          </p:cNvPicPr>
          <p:nvPr/>
        </p:nvPicPr>
        <p:blipFill>
          <a:blip r:embed="rId3"/>
          <a:stretch>
            <a:fillRect/>
          </a:stretch>
        </p:blipFill>
        <p:spPr>
          <a:xfrm>
            <a:off x="5335455" y="4285979"/>
            <a:ext cx="520700" cy="317500"/>
          </a:xfrm>
          <a:prstGeom prst="rect">
            <a:avLst/>
          </a:prstGeom>
        </p:spPr>
      </p:pic>
      <p:pic>
        <p:nvPicPr>
          <p:cNvPr id="86" name="Picture 85"/>
          <p:cNvPicPr>
            <a:picLocks noChangeAspect="1"/>
          </p:cNvPicPr>
          <p:nvPr/>
        </p:nvPicPr>
        <p:blipFill>
          <a:blip r:embed="rId3"/>
          <a:stretch>
            <a:fillRect/>
          </a:stretch>
        </p:blipFill>
        <p:spPr>
          <a:xfrm>
            <a:off x="5028154" y="3897379"/>
            <a:ext cx="520700" cy="317500"/>
          </a:xfrm>
          <a:prstGeom prst="rect">
            <a:avLst/>
          </a:prstGeom>
        </p:spPr>
      </p:pic>
      <p:pic>
        <p:nvPicPr>
          <p:cNvPr id="87" name="Picture 86"/>
          <p:cNvPicPr>
            <a:picLocks noChangeAspect="1"/>
          </p:cNvPicPr>
          <p:nvPr/>
        </p:nvPicPr>
        <p:blipFill>
          <a:blip r:embed="rId2"/>
          <a:stretch>
            <a:fillRect/>
          </a:stretch>
        </p:blipFill>
        <p:spPr>
          <a:xfrm>
            <a:off x="2334502" y="4269960"/>
            <a:ext cx="564954" cy="344484"/>
          </a:xfrm>
          <a:prstGeom prst="rect">
            <a:avLst/>
          </a:prstGeom>
        </p:spPr>
      </p:pic>
      <p:pic>
        <p:nvPicPr>
          <p:cNvPr id="88" name="Picture 87"/>
          <p:cNvPicPr>
            <a:picLocks noChangeAspect="1"/>
          </p:cNvPicPr>
          <p:nvPr/>
        </p:nvPicPr>
        <p:blipFill>
          <a:blip r:embed="rId2"/>
          <a:stretch>
            <a:fillRect/>
          </a:stretch>
        </p:blipFill>
        <p:spPr>
          <a:xfrm>
            <a:off x="4043386" y="2420412"/>
            <a:ext cx="564954" cy="344484"/>
          </a:xfrm>
          <a:prstGeom prst="rect">
            <a:avLst/>
          </a:prstGeom>
        </p:spPr>
      </p:pic>
      <p:pic>
        <p:nvPicPr>
          <p:cNvPr id="89" name="Picture 88"/>
          <p:cNvPicPr>
            <a:picLocks noChangeAspect="1"/>
          </p:cNvPicPr>
          <p:nvPr/>
        </p:nvPicPr>
        <p:blipFill>
          <a:blip r:embed="rId2"/>
          <a:stretch>
            <a:fillRect/>
          </a:stretch>
        </p:blipFill>
        <p:spPr>
          <a:xfrm>
            <a:off x="6522118" y="4274788"/>
            <a:ext cx="564954" cy="344484"/>
          </a:xfrm>
          <a:prstGeom prst="rect">
            <a:avLst/>
          </a:prstGeom>
        </p:spPr>
      </p:pic>
      <p:pic>
        <p:nvPicPr>
          <p:cNvPr id="90" name="Picture 89"/>
          <p:cNvPicPr>
            <a:picLocks noChangeAspect="1"/>
          </p:cNvPicPr>
          <p:nvPr/>
        </p:nvPicPr>
        <p:blipFill>
          <a:blip r:embed="rId2"/>
          <a:stretch>
            <a:fillRect/>
          </a:stretch>
        </p:blipFill>
        <p:spPr>
          <a:xfrm>
            <a:off x="3935964" y="4280126"/>
            <a:ext cx="564954" cy="344484"/>
          </a:xfrm>
          <a:prstGeom prst="rect">
            <a:avLst/>
          </a:prstGeom>
        </p:spPr>
      </p:pic>
      <p:pic>
        <p:nvPicPr>
          <p:cNvPr id="91" name="Picture 90"/>
          <p:cNvPicPr>
            <a:picLocks noChangeAspect="1"/>
          </p:cNvPicPr>
          <p:nvPr/>
        </p:nvPicPr>
        <p:blipFill>
          <a:blip r:embed="rId4"/>
          <a:stretch>
            <a:fillRect/>
          </a:stretch>
        </p:blipFill>
        <p:spPr>
          <a:xfrm>
            <a:off x="2293481" y="2441553"/>
            <a:ext cx="520700" cy="317500"/>
          </a:xfrm>
          <a:prstGeom prst="rect">
            <a:avLst/>
          </a:prstGeom>
        </p:spPr>
      </p:pic>
      <p:sp>
        <p:nvSpPr>
          <p:cNvPr id="92" name="TextBox 91"/>
          <p:cNvSpPr txBox="1"/>
          <p:nvPr/>
        </p:nvSpPr>
        <p:spPr>
          <a:xfrm>
            <a:off x="8183578" y="2451846"/>
            <a:ext cx="612517" cy="369332"/>
          </a:xfrm>
          <a:prstGeom prst="rect">
            <a:avLst/>
          </a:prstGeom>
          <a:noFill/>
        </p:spPr>
        <p:txBody>
          <a:bodyPr wrap="non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93" name="TextBox 92"/>
          <p:cNvSpPr txBox="1"/>
          <p:nvPr/>
        </p:nvSpPr>
        <p:spPr>
          <a:xfrm>
            <a:off x="8107183" y="4209491"/>
            <a:ext cx="1465993" cy="369332"/>
          </a:xfrm>
          <a:prstGeom prst="rect">
            <a:avLst/>
          </a:prstGeom>
          <a:noFill/>
        </p:spPr>
        <p:txBody>
          <a:bodyPr wrap="square" rtlCol="0">
            <a:spAutoFit/>
          </a:bodyPr>
          <a:lstStyle/>
          <a:p>
            <a:r>
              <a:rPr lang="en-US" dirty="0" smtClean="0">
                <a:latin typeface="Helvetica Neue Light"/>
                <a:cs typeface="Helvetica Neue Light"/>
              </a:rPr>
              <a:t>time</a:t>
            </a:r>
            <a:endParaRPr lang="en-US" dirty="0">
              <a:latin typeface="Helvetica Neue Light"/>
              <a:cs typeface="Helvetica Neue Light"/>
            </a:endParaRPr>
          </a:p>
        </p:txBody>
      </p:sp>
      <p:sp>
        <p:nvSpPr>
          <p:cNvPr id="94" name="Slide Number Placeholder 5"/>
          <p:cNvSpPr>
            <a:spLocks noGrp="1"/>
          </p:cNvSpPr>
          <p:nvPr>
            <p:ph type="sldNum" sz="quarter" idx="12"/>
          </p:nvPr>
        </p:nvSpPr>
        <p:spPr>
          <a:xfrm>
            <a:off x="6501072" y="6492875"/>
            <a:ext cx="2133600" cy="365125"/>
          </a:xfrm>
        </p:spPr>
        <p:txBody>
          <a:bodyPr/>
          <a:lstStyle/>
          <a:p>
            <a:fld id="{2BAAB71D-D585-B642-9E27-EE5DC697D035}" type="slidenum">
              <a:rPr lang="en-US" smtClean="0"/>
              <a:t>48</a:t>
            </a:fld>
            <a:endParaRPr lang="en-US"/>
          </a:p>
        </p:txBody>
      </p:sp>
      <p:sp>
        <p:nvSpPr>
          <p:cNvPr id="95" name="TextBox 94"/>
          <p:cNvSpPr txBox="1"/>
          <p:nvPr/>
        </p:nvSpPr>
        <p:spPr>
          <a:xfrm>
            <a:off x="133288" y="3695840"/>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96" name="TextBox 95"/>
          <p:cNvSpPr txBox="1"/>
          <p:nvPr/>
        </p:nvSpPr>
        <p:spPr>
          <a:xfrm>
            <a:off x="203340" y="4473563"/>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
        <p:nvSpPr>
          <p:cNvPr id="97" name="TextBox 96"/>
          <p:cNvSpPr txBox="1"/>
          <p:nvPr/>
        </p:nvSpPr>
        <p:spPr>
          <a:xfrm>
            <a:off x="9044" y="1727453"/>
            <a:ext cx="911548" cy="369332"/>
          </a:xfrm>
          <a:prstGeom prst="rect">
            <a:avLst/>
          </a:prstGeom>
          <a:noFill/>
        </p:spPr>
        <p:txBody>
          <a:bodyPr wrap="none" rtlCol="0">
            <a:spAutoFit/>
          </a:bodyPr>
          <a:lstStyle/>
          <a:p>
            <a:r>
              <a:rPr lang="en-US" dirty="0" smtClean="0">
                <a:solidFill>
                  <a:schemeClr val="accent3">
                    <a:lumMod val="50000"/>
                  </a:schemeClr>
                </a:solidFill>
                <a:latin typeface="Helvetica Neue Light"/>
                <a:cs typeface="Helvetica Neue Light"/>
              </a:rPr>
              <a:t>Write(v)</a:t>
            </a:r>
            <a:endParaRPr lang="en-US" dirty="0">
              <a:solidFill>
                <a:schemeClr val="accent3">
                  <a:lumMod val="50000"/>
                </a:schemeClr>
              </a:solidFill>
              <a:latin typeface="Helvetica Neue Light"/>
              <a:cs typeface="Helvetica Neue Light"/>
            </a:endParaRPr>
          </a:p>
        </p:txBody>
      </p:sp>
      <p:sp>
        <p:nvSpPr>
          <p:cNvPr id="98" name="TextBox 97"/>
          <p:cNvSpPr txBox="1"/>
          <p:nvPr/>
        </p:nvSpPr>
        <p:spPr>
          <a:xfrm>
            <a:off x="-34" y="2477076"/>
            <a:ext cx="821987" cy="369332"/>
          </a:xfrm>
          <a:prstGeom prst="rect">
            <a:avLst/>
          </a:prstGeom>
          <a:noFill/>
        </p:spPr>
        <p:txBody>
          <a:bodyPr wrap="none" rtlCol="0">
            <a:spAutoFit/>
          </a:bodyPr>
          <a:lstStyle/>
          <a:p>
            <a:r>
              <a:rPr lang="en-US" dirty="0" smtClean="0">
                <a:solidFill>
                  <a:srgbClr val="4F6228"/>
                </a:solidFill>
                <a:latin typeface="Helvetica Neue Light"/>
                <a:cs typeface="Helvetica Neue Light"/>
              </a:rPr>
              <a:t>Read() </a:t>
            </a:r>
            <a:endParaRPr lang="en-US" dirty="0">
              <a:solidFill>
                <a:srgbClr val="4F6228"/>
              </a:solidFill>
              <a:latin typeface="Helvetica Neue Light"/>
              <a:cs typeface="Helvetica Neue Light"/>
            </a:endParaRPr>
          </a:p>
        </p:txBody>
      </p:sp>
    </p:spTree>
    <p:extLst>
      <p:ext uri="{BB962C8B-B14F-4D97-AF65-F5344CB8AC3E}">
        <p14:creationId xmlns:p14="http://schemas.microsoft.com/office/powerpoint/2010/main" val="9130261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Helvetica Neue Light"/>
                <a:cs typeface="Helvetica Neue Light"/>
              </a:rPr>
              <a:t>Importance of Consistency</a:t>
            </a:r>
            <a:endParaRPr lang="en-US" sz="3200" dirty="0">
              <a:latin typeface="Helvetica Neue Light"/>
              <a:cs typeface="Helvetica Neue Light"/>
            </a:endParaRPr>
          </a:p>
        </p:txBody>
      </p:sp>
      <p:sp>
        <p:nvSpPr>
          <p:cNvPr id="3" name="Content Placeholder 2"/>
          <p:cNvSpPr>
            <a:spLocks noGrp="1"/>
          </p:cNvSpPr>
          <p:nvPr>
            <p:ph idx="1"/>
          </p:nvPr>
        </p:nvSpPr>
        <p:spPr>
          <a:xfrm>
            <a:off x="457200" y="1143000"/>
            <a:ext cx="8229600" cy="4847079"/>
          </a:xfrm>
        </p:spPr>
        <p:txBody>
          <a:bodyPr>
            <a:normAutofit/>
          </a:bodyPr>
          <a:lstStyle/>
          <a:p>
            <a:r>
              <a:rPr lang="en-US" sz="2600" dirty="0" smtClean="0">
                <a:latin typeface="Helvetica Neue Light"/>
                <a:cs typeface="Helvetica Neue Light"/>
              </a:rPr>
              <a:t>Modular algorithm design</a:t>
            </a:r>
          </a:p>
          <a:p>
            <a:pPr lvl="1"/>
            <a:r>
              <a:rPr lang="en-US" sz="2200" dirty="0" smtClean="0">
                <a:latin typeface="Helvetica Neue Light"/>
                <a:cs typeface="Helvetica Neue Light"/>
              </a:rPr>
              <a:t>Design an application (e.g., bank accounts, reservation systems) over an “instantaneous” memory</a:t>
            </a:r>
          </a:p>
          <a:p>
            <a:pPr lvl="1"/>
            <a:r>
              <a:rPr lang="en-US" sz="2200" dirty="0" smtClean="0">
                <a:solidFill>
                  <a:srgbClr val="FFFFFF"/>
                </a:solidFill>
                <a:latin typeface="Helvetica Neue Light"/>
                <a:cs typeface="Helvetica Neue Light"/>
              </a:rPr>
              <a:t>Then use an atomic distributed memory in its place</a:t>
            </a:r>
          </a:p>
          <a:p>
            <a:pPr lvl="1"/>
            <a:r>
              <a:rPr lang="en-US" sz="2200" dirty="0" smtClean="0">
                <a:solidFill>
                  <a:srgbClr val="FFFFFF"/>
                </a:solidFill>
                <a:latin typeface="Helvetica Neue Light"/>
                <a:cs typeface="Helvetica Neue Light"/>
              </a:rPr>
              <a:t>Program executions are indistinguishable </a:t>
            </a:r>
          </a:p>
          <a:p>
            <a:endParaRPr lang="en-US" sz="2600" dirty="0" smtClean="0">
              <a:latin typeface="Helvetica Neue Light"/>
              <a:cs typeface="Helvetica Neue Light"/>
            </a:endParaRPr>
          </a:p>
          <a:p>
            <a:r>
              <a:rPr lang="en-US" sz="2600" dirty="0" smtClean="0">
                <a:solidFill>
                  <a:schemeClr val="bg1"/>
                </a:solidFill>
                <a:latin typeface="Helvetica Neue Light"/>
                <a:cs typeface="Helvetica Neue Light"/>
              </a:rPr>
              <a:t>Weaker consistency models also useful</a:t>
            </a:r>
          </a:p>
          <a:p>
            <a:pPr lvl="1"/>
            <a:r>
              <a:rPr lang="en-US" sz="2200" dirty="0" smtClean="0">
                <a:solidFill>
                  <a:schemeClr val="bg1"/>
                </a:solidFill>
                <a:latin typeface="Helvetica Neue Light"/>
                <a:cs typeface="Helvetica Neue Light"/>
              </a:rPr>
              <a:t>Social networks, news feeds use weaker consistency measures for performance.</a:t>
            </a:r>
          </a:p>
          <a:p>
            <a:endParaRPr lang="en-US" sz="2600" dirty="0" smtClean="0">
              <a:solidFill>
                <a:schemeClr val="bg1"/>
              </a:solidFill>
              <a:latin typeface="Helvetica Neue Light"/>
              <a:cs typeface="Helvetica Neue Light"/>
            </a:endParaRPr>
          </a:p>
          <a:p>
            <a:r>
              <a:rPr lang="en-US" sz="2600" dirty="0" smtClean="0">
                <a:solidFill>
                  <a:schemeClr val="bg1"/>
                </a:solidFill>
                <a:latin typeface="Helvetica Neue Light"/>
                <a:cs typeface="Helvetica Neue Light"/>
              </a:rPr>
              <a:t>In this talk, we will focus on atomic consistency.</a:t>
            </a:r>
            <a:endParaRPr lang="en-US" sz="2600" dirty="0">
              <a:solidFill>
                <a:schemeClr val="bg1"/>
              </a:solidFill>
              <a:latin typeface="Helvetica Neue Light"/>
              <a:cs typeface="Helvetica Neue Light"/>
            </a:endParaRPr>
          </a:p>
        </p:txBody>
      </p:sp>
    </p:spTree>
    <p:extLst>
      <p:ext uri="{BB962C8B-B14F-4D97-AF65-F5344CB8AC3E}">
        <p14:creationId xmlns:p14="http://schemas.microsoft.com/office/powerpoint/2010/main" val="22448456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77800"/>
            <a:ext cx="8716596" cy="1057275"/>
          </a:xfrm>
        </p:spPr>
        <p:txBody>
          <a:bodyPr/>
          <a:lstStyle/>
          <a:p>
            <a:pPr>
              <a:defRPr/>
            </a:pPr>
            <a:r>
              <a:rPr lang="en-US" sz="3200" dirty="0" smtClean="0">
                <a:solidFill>
                  <a:srgbClr val="0000FF"/>
                </a:solidFill>
                <a:latin typeface="Helvetica Neue Light"/>
                <a:cs typeface="Helvetica Neue Light"/>
              </a:rPr>
              <a:t>Challenges</a:t>
            </a:r>
            <a:endParaRPr sz="3200" dirty="0">
              <a:latin typeface="Arial" panose="020B0604020202020204" pitchFamily="34" charset="0"/>
              <a:cs typeface="Arial" panose="020B0604020202020204" pitchFamily="34" charset="0"/>
            </a:endParaRPr>
          </a:p>
        </p:txBody>
      </p:sp>
      <p:sp>
        <p:nvSpPr>
          <p:cNvPr id="7" name="TextBox 6"/>
          <p:cNvSpPr txBox="1"/>
          <p:nvPr/>
        </p:nvSpPr>
        <p:spPr>
          <a:xfrm>
            <a:off x="152400" y="1203866"/>
            <a:ext cx="8763000" cy="4339650"/>
          </a:xfrm>
          <a:prstGeom prst="rect">
            <a:avLst/>
          </a:prstGeom>
          <a:noFill/>
        </p:spPr>
        <p:txBody>
          <a:bodyPr wrap="square" rtlCol="0">
            <a:spAutoFit/>
          </a:bodyPr>
          <a:lstStyle/>
          <a:p>
            <a:pPr marL="285750" indent="-285750">
              <a:buFont typeface="Arial"/>
              <a:buChar char="•"/>
            </a:pPr>
            <a:r>
              <a:rPr lang="en-US" sz="2200" dirty="0" smtClean="0">
                <a:latin typeface="Helvetica Neue Light"/>
                <a:cs typeface="Helvetica Neue Light"/>
              </a:rPr>
              <a:t>Computing components can </a:t>
            </a:r>
            <a:r>
              <a:rPr lang="en-US" sz="2200" i="1" dirty="0" smtClean="0">
                <a:solidFill>
                  <a:srgbClr val="FF0000"/>
                </a:solidFill>
                <a:latin typeface="Helvetica Neue Light"/>
                <a:cs typeface="Helvetica Neue Light"/>
              </a:rPr>
              <a:t>straggle</a:t>
            </a:r>
            <a:r>
              <a:rPr lang="en-US" sz="2200" dirty="0" smtClean="0">
                <a:latin typeface="Helvetica Neue Light"/>
                <a:cs typeface="Helvetica Neue Light"/>
              </a:rPr>
              <a:t>, i.e., they can be slow</a:t>
            </a:r>
          </a:p>
          <a:p>
            <a:pPr marL="742950" lvl="1" indent="-285750">
              <a:buFont typeface="Arial"/>
              <a:buChar char="•"/>
            </a:pPr>
            <a:r>
              <a:rPr lang="en-US" sz="1600" dirty="0">
                <a:solidFill>
                  <a:schemeClr val="tx1">
                    <a:lumMod val="65000"/>
                    <a:lumOff val="35000"/>
                  </a:schemeClr>
                </a:solidFill>
                <a:latin typeface="Helvetica Neue Light"/>
                <a:cs typeface="Helvetica Neue Light"/>
              </a:rPr>
              <a:t>“Map-reduce: simplified data processing on large clusters”, Dean-</a:t>
            </a:r>
            <a:r>
              <a:rPr lang="en-US" sz="1600" dirty="0" err="1">
                <a:solidFill>
                  <a:schemeClr val="tx1">
                    <a:lumMod val="65000"/>
                    <a:lumOff val="35000"/>
                  </a:schemeClr>
                </a:solidFill>
                <a:latin typeface="Helvetica Neue Light"/>
                <a:cs typeface="Helvetica Neue Light"/>
              </a:rPr>
              <a:t>Ghemawat</a:t>
            </a:r>
            <a:r>
              <a:rPr lang="en-US" sz="1600" dirty="0">
                <a:solidFill>
                  <a:schemeClr val="tx1">
                    <a:lumMod val="65000"/>
                    <a:lumOff val="35000"/>
                  </a:schemeClr>
                </a:solidFill>
                <a:latin typeface="Helvetica Neue Light"/>
                <a:cs typeface="Helvetica Neue Light"/>
              </a:rPr>
              <a:t> 08</a:t>
            </a:r>
          </a:p>
          <a:p>
            <a:pPr marL="742950" lvl="1" indent="-285750">
              <a:buFont typeface="Arial"/>
              <a:buChar char="•"/>
            </a:pPr>
            <a:r>
              <a:rPr lang="en-US" sz="1600" dirty="0">
                <a:solidFill>
                  <a:schemeClr val="tx1">
                    <a:lumMod val="65000"/>
                    <a:lumOff val="35000"/>
                  </a:schemeClr>
                </a:solidFill>
                <a:latin typeface="Helvetica Neue Light"/>
                <a:cs typeface="Helvetica Neue Light"/>
              </a:rPr>
              <a:t>“The tail at scale” Dean-</a:t>
            </a:r>
            <a:r>
              <a:rPr lang="en-US" sz="1600" dirty="0" err="1">
                <a:solidFill>
                  <a:schemeClr val="tx1">
                    <a:lumMod val="65000"/>
                    <a:lumOff val="35000"/>
                  </a:schemeClr>
                </a:solidFill>
                <a:latin typeface="Helvetica Neue Light"/>
                <a:cs typeface="Helvetica Neue Light"/>
              </a:rPr>
              <a:t>Barroso</a:t>
            </a:r>
            <a:r>
              <a:rPr lang="en-US" sz="1600" dirty="0">
                <a:solidFill>
                  <a:schemeClr val="tx1">
                    <a:lumMod val="65000"/>
                    <a:lumOff val="35000"/>
                  </a:schemeClr>
                </a:solidFill>
                <a:latin typeface="Helvetica Neue Light"/>
                <a:cs typeface="Helvetica Neue Light"/>
              </a:rPr>
              <a:t> </a:t>
            </a:r>
            <a:r>
              <a:rPr lang="en-US" sz="1600" dirty="0" smtClean="0">
                <a:solidFill>
                  <a:schemeClr val="tx1">
                    <a:lumMod val="65000"/>
                    <a:lumOff val="35000"/>
                  </a:schemeClr>
                </a:solidFill>
                <a:latin typeface="Helvetica Neue Light"/>
                <a:cs typeface="Helvetica Neue Light"/>
              </a:rPr>
              <a:t>13</a:t>
            </a:r>
            <a:endParaRPr lang="en-US" sz="2200" dirty="0" smtClean="0">
              <a:solidFill>
                <a:schemeClr val="tx1">
                  <a:lumMod val="65000"/>
                  <a:lumOff val="35000"/>
                </a:schemeClr>
              </a:solidFill>
              <a:latin typeface="Helvetica Neue Light"/>
              <a:cs typeface="Helvetica Neue Light"/>
            </a:endParaRP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latin typeface="Helvetica Neue Light"/>
                <a:cs typeface="Helvetica Neue Light"/>
              </a:rPr>
              <a:t>Components can be </a:t>
            </a:r>
            <a:r>
              <a:rPr lang="en-US" sz="2200" i="1" dirty="0" smtClean="0">
                <a:solidFill>
                  <a:srgbClr val="FF0000"/>
                </a:solidFill>
                <a:latin typeface="Helvetica Neue Light"/>
                <a:cs typeface="Helvetica Neue Light"/>
              </a:rPr>
              <a:t>erroneous or fail</a:t>
            </a:r>
            <a:endParaRPr lang="en-US" i="1" dirty="0" smtClean="0">
              <a:solidFill>
                <a:srgbClr val="FF0000"/>
              </a:solidFill>
              <a:latin typeface="Helvetica Neue Light"/>
              <a:cs typeface="Helvetica Neue Light"/>
            </a:endParaRPr>
          </a:p>
          <a:p>
            <a:pPr marL="742950" lvl="1" indent="-285750">
              <a:buFont typeface="Arial"/>
              <a:buChar char="•"/>
            </a:pPr>
            <a:endParaRPr lang="en-US" sz="1600" dirty="0" smtClean="0">
              <a:solidFill>
                <a:srgbClr val="595959"/>
              </a:solidFill>
              <a:latin typeface="Helvetica Neue Light"/>
              <a:cs typeface="Helvetica Neue Light"/>
            </a:endParaRPr>
          </a:p>
          <a:p>
            <a:pPr marL="742950" lvl="1" indent="-285750">
              <a:buFont typeface="Arial"/>
              <a:buChar char="•"/>
            </a:pPr>
            <a:r>
              <a:rPr lang="en-US" sz="1600" dirty="0" smtClean="0">
                <a:solidFill>
                  <a:srgbClr val="595959"/>
                </a:solidFill>
                <a:latin typeface="Helvetica Neue Light"/>
                <a:cs typeface="Helvetica Neue Light"/>
              </a:rPr>
              <a:t>“10 </a:t>
            </a:r>
            <a:r>
              <a:rPr lang="en-US" sz="1600" dirty="0">
                <a:solidFill>
                  <a:srgbClr val="595959"/>
                </a:solidFill>
                <a:latin typeface="Helvetica Neue Light"/>
                <a:cs typeface="Helvetica Neue Light"/>
              </a:rPr>
              <a:t>challenges towards </a:t>
            </a:r>
            <a:r>
              <a:rPr lang="en-US" sz="1600" dirty="0" err="1">
                <a:solidFill>
                  <a:srgbClr val="595959"/>
                </a:solidFill>
                <a:latin typeface="Helvetica Neue Light"/>
                <a:cs typeface="Helvetica Neue Light"/>
              </a:rPr>
              <a:t>exascale</a:t>
            </a:r>
            <a:r>
              <a:rPr lang="en-US" sz="1600" dirty="0">
                <a:solidFill>
                  <a:srgbClr val="595959"/>
                </a:solidFill>
                <a:latin typeface="Helvetica Neue Light"/>
                <a:cs typeface="Helvetica Neue Light"/>
              </a:rPr>
              <a:t> </a:t>
            </a:r>
            <a:r>
              <a:rPr lang="en-US" sz="1600" dirty="0" smtClean="0">
                <a:solidFill>
                  <a:srgbClr val="595959"/>
                </a:solidFill>
                <a:latin typeface="Helvetica Neue Light"/>
                <a:cs typeface="Helvetica Neue Light"/>
              </a:rPr>
              <a:t>computing”: </a:t>
            </a:r>
            <a:r>
              <a:rPr lang="en-US" sz="1600" dirty="0">
                <a:solidFill>
                  <a:srgbClr val="595959"/>
                </a:solidFill>
                <a:latin typeface="Helvetica Neue Light"/>
                <a:cs typeface="Helvetica Neue Light"/>
              </a:rPr>
              <a:t>DOE ASCAC report 2014;  Fault tolerance techniques for high performance computing – </a:t>
            </a:r>
            <a:r>
              <a:rPr lang="en-US" sz="1600" dirty="0" err="1">
                <a:solidFill>
                  <a:srgbClr val="595959"/>
                </a:solidFill>
                <a:latin typeface="Helvetica Neue Light"/>
                <a:cs typeface="Helvetica Neue Light"/>
              </a:rPr>
              <a:t>Herault</a:t>
            </a:r>
            <a:r>
              <a:rPr lang="en-US" sz="1600" dirty="0">
                <a:solidFill>
                  <a:srgbClr val="595959"/>
                </a:solidFill>
                <a:latin typeface="Helvetica Neue Light"/>
                <a:cs typeface="Helvetica Neue Light"/>
              </a:rPr>
              <a:t>/</a:t>
            </a:r>
            <a:r>
              <a:rPr lang="en-US" sz="1600" dirty="0" smtClean="0">
                <a:solidFill>
                  <a:srgbClr val="595959"/>
                </a:solidFill>
                <a:latin typeface="Helvetica Neue Light"/>
                <a:cs typeface="Helvetica Neue Light"/>
              </a:rPr>
              <a:t>Roberts</a:t>
            </a:r>
          </a:p>
          <a:p>
            <a:pPr marL="742950" lvl="1" indent="-285750">
              <a:buFont typeface="Arial"/>
              <a:buChar char="•"/>
            </a:pPr>
            <a:r>
              <a:rPr lang="en-US" sz="1600" dirty="0">
                <a:solidFill>
                  <a:schemeClr val="tx1">
                    <a:lumMod val="65000"/>
                    <a:lumOff val="35000"/>
                  </a:schemeClr>
                </a:solidFill>
                <a:latin typeface="Helvetica Neue Light"/>
                <a:cs typeface="Helvetica Neue Light"/>
              </a:rPr>
              <a:t>“... since data of value is never just on one disk, the BER for a single disk could actually be orders of magnitude higher than the current target of </a:t>
            </a:r>
            <a:r>
              <a:rPr lang="en-US" sz="1600" dirty="0" smtClean="0">
                <a:solidFill>
                  <a:schemeClr val="tx1">
                    <a:lumMod val="65000"/>
                    <a:lumOff val="35000"/>
                  </a:schemeClr>
                </a:solidFill>
                <a:latin typeface="Helvetica Neue Light"/>
                <a:cs typeface="Helvetica Neue Light"/>
              </a:rPr>
              <a:t>10</a:t>
            </a:r>
            <a:r>
              <a:rPr lang="en-US" sz="1600" baseline="30000" dirty="0" smtClean="0">
                <a:solidFill>
                  <a:schemeClr val="tx1">
                    <a:lumMod val="65000"/>
                    <a:lumOff val="35000"/>
                  </a:schemeClr>
                </a:solidFill>
                <a:latin typeface="Helvetica Neue Light"/>
                <a:cs typeface="Helvetica Neue Light"/>
              </a:rPr>
              <a:t>-15</a:t>
            </a:r>
            <a:r>
              <a:rPr lang="en-US" sz="1600" dirty="0">
                <a:solidFill>
                  <a:schemeClr val="tx1">
                    <a:lumMod val="65000"/>
                    <a:lumOff val="35000"/>
                  </a:schemeClr>
                </a:solidFill>
                <a:latin typeface="Helvetica Neue Light"/>
                <a:cs typeface="Helvetica Neue Light"/>
              </a:rPr>
              <a:t>.” </a:t>
            </a:r>
          </a:p>
          <a:p>
            <a:r>
              <a:rPr lang="en-US" sz="1600" dirty="0" smtClean="0">
                <a:solidFill>
                  <a:srgbClr val="595959"/>
                </a:solidFill>
                <a:latin typeface="Helvetica Neue Light"/>
                <a:cs typeface="Helvetica Neue Light"/>
              </a:rPr>
              <a:t>		[</a:t>
            </a:r>
            <a:r>
              <a:rPr lang="en-US" sz="1600" dirty="0">
                <a:solidFill>
                  <a:srgbClr val="595959"/>
                </a:solidFill>
                <a:latin typeface="Helvetica Neue Light"/>
                <a:cs typeface="Helvetica Neue Light"/>
              </a:rPr>
              <a:t>Brewer et al., Google white paper, ‘16] </a:t>
            </a:r>
            <a:endParaRPr lang="en-US" sz="1600" dirty="0" smtClean="0">
              <a:solidFill>
                <a:srgbClr val="595959"/>
              </a:solidFill>
              <a:effectLst/>
              <a:latin typeface="Helvetica Neue Light"/>
              <a:cs typeface="Helvetica Neue Light"/>
            </a:endParaRPr>
          </a:p>
          <a:p>
            <a:pPr marL="742950" lvl="1" indent="-285750">
              <a:buFont typeface="Arial"/>
              <a:buChar char="•"/>
            </a:pPr>
            <a:endParaRPr lang="en-US" sz="1600" dirty="0" smtClean="0">
              <a:solidFill>
                <a:srgbClr val="595959"/>
              </a:solidFill>
              <a:latin typeface="Helvetica Neue Light"/>
              <a:cs typeface="Helvetica Neue Light"/>
            </a:endParaRPr>
          </a:p>
          <a:p>
            <a:pPr marL="742950" lvl="1" indent="-285750">
              <a:buFont typeface="Arial"/>
              <a:buChar char="•"/>
            </a:pPr>
            <a:endParaRPr lang="en-US" sz="1600" dirty="0" smtClean="0">
              <a:solidFill>
                <a:schemeClr val="bg2">
                  <a:lumMod val="75000"/>
                </a:schemeClr>
              </a:solidFill>
              <a:latin typeface="Helvetica Neue Light"/>
              <a:cs typeface="Helvetica Neue Light"/>
            </a:endParaRPr>
          </a:p>
          <a:p>
            <a:pPr marL="285750" indent="-285750">
              <a:buFont typeface="Arial"/>
              <a:buChar char="•"/>
            </a:pPr>
            <a:r>
              <a:rPr lang="en-US" sz="2200" dirty="0" smtClean="0">
                <a:solidFill>
                  <a:srgbClr val="FFFFFF"/>
                </a:solidFill>
                <a:latin typeface="Helvetica Neue Light"/>
                <a:cs typeface="Helvetica Neue Light"/>
              </a:rPr>
              <a:t>Data transfer cost/time an important component of computing performance</a:t>
            </a:r>
            <a:endParaRPr lang="en-US" dirty="0">
              <a:solidFill>
                <a:srgbClr val="FFFFFF"/>
              </a:solidFill>
              <a:latin typeface="Helvetica Neue Light"/>
              <a:cs typeface="Helvetica Neue Light"/>
            </a:endParaRPr>
          </a:p>
        </p:txBody>
      </p:sp>
      <p:sp>
        <p:nvSpPr>
          <p:cNvPr id="3" name="Rectangle 2"/>
          <p:cNvSpPr/>
          <p:nvPr/>
        </p:nvSpPr>
        <p:spPr>
          <a:xfrm>
            <a:off x="1736845" y="5726035"/>
            <a:ext cx="4572000" cy="646331"/>
          </a:xfrm>
          <a:prstGeom prst="rect">
            <a:avLst/>
          </a:prstGeom>
        </p:spPr>
        <p:txBody>
          <a:bodyPr>
            <a:spAutoFit/>
          </a:bodyPr>
          <a:lstStyle/>
          <a:p>
            <a:r>
              <a:rPr lang="en-US" dirty="0" smtClean="0">
                <a:solidFill>
                  <a:srgbClr val="FFFFFF"/>
                </a:solidFill>
                <a:latin typeface="Helvetica Neue Light"/>
                <a:cs typeface="Helvetica Neue Light"/>
              </a:rPr>
              <a:t>Redundancy in data storage, computation can significantly improve performance!</a:t>
            </a:r>
          </a:p>
        </p:txBody>
      </p:sp>
    </p:spTree>
    <p:extLst>
      <p:ext uri="{BB962C8B-B14F-4D97-AF65-F5344CB8AC3E}">
        <p14:creationId xmlns:p14="http://schemas.microsoft.com/office/powerpoint/2010/main" val="367634722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Helvetica Neue Light"/>
                <a:cs typeface="Helvetica Neue Light"/>
              </a:rPr>
              <a:t>Importance of Consistency</a:t>
            </a:r>
            <a:endParaRPr lang="en-US" sz="3200" dirty="0">
              <a:latin typeface="Helvetica Neue Light"/>
              <a:cs typeface="Helvetica Neue Light"/>
            </a:endParaRPr>
          </a:p>
        </p:txBody>
      </p:sp>
      <p:sp>
        <p:nvSpPr>
          <p:cNvPr id="3" name="Content Placeholder 2"/>
          <p:cNvSpPr>
            <a:spLocks noGrp="1"/>
          </p:cNvSpPr>
          <p:nvPr>
            <p:ph idx="1"/>
          </p:nvPr>
        </p:nvSpPr>
        <p:spPr>
          <a:xfrm>
            <a:off x="457200" y="1143000"/>
            <a:ext cx="8229600" cy="4847079"/>
          </a:xfrm>
        </p:spPr>
        <p:txBody>
          <a:bodyPr>
            <a:normAutofit/>
          </a:bodyPr>
          <a:lstStyle/>
          <a:p>
            <a:r>
              <a:rPr lang="en-US" sz="2600" dirty="0" smtClean="0">
                <a:latin typeface="Helvetica Neue Light"/>
                <a:cs typeface="Helvetica Neue Light"/>
              </a:rPr>
              <a:t>Modular algorithm design</a:t>
            </a:r>
          </a:p>
          <a:p>
            <a:pPr lvl="1"/>
            <a:r>
              <a:rPr lang="en-US" sz="2200" dirty="0" smtClean="0">
                <a:latin typeface="Helvetica Neue Light"/>
                <a:cs typeface="Helvetica Neue Light"/>
              </a:rPr>
              <a:t>Design an application (e.g., bank accounts, reservation systems) over an “instantaneous” memory</a:t>
            </a:r>
          </a:p>
          <a:p>
            <a:pPr lvl="1"/>
            <a:r>
              <a:rPr lang="en-US" sz="2200" dirty="0" smtClean="0">
                <a:latin typeface="Helvetica Neue Light"/>
                <a:cs typeface="Helvetica Neue Light"/>
              </a:rPr>
              <a:t>Then use an atomic distributed memory in its place</a:t>
            </a:r>
          </a:p>
          <a:p>
            <a:pPr lvl="1"/>
            <a:r>
              <a:rPr lang="en-US" sz="2200" dirty="0" smtClean="0">
                <a:solidFill>
                  <a:srgbClr val="FFFFFF"/>
                </a:solidFill>
                <a:latin typeface="Helvetica Neue Light"/>
                <a:cs typeface="Helvetica Neue Light"/>
              </a:rPr>
              <a:t>Program executions are indistinguishable </a:t>
            </a:r>
          </a:p>
          <a:p>
            <a:endParaRPr lang="en-US" sz="2600" dirty="0" smtClean="0">
              <a:latin typeface="Helvetica Neue Light"/>
              <a:cs typeface="Helvetica Neue Light"/>
            </a:endParaRPr>
          </a:p>
          <a:p>
            <a:r>
              <a:rPr lang="en-US" sz="2600" dirty="0" smtClean="0">
                <a:solidFill>
                  <a:schemeClr val="bg1"/>
                </a:solidFill>
                <a:latin typeface="Helvetica Neue Light"/>
                <a:cs typeface="Helvetica Neue Light"/>
              </a:rPr>
              <a:t>Weaker consistency models also useful</a:t>
            </a:r>
          </a:p>
          <a:p>
            <a:pPr lvl="1"/>
            <a:r>
              <a:rPr lang="en-US" sz="2200" dirty="0" smtClean="0">
                <a:solidFill>
                  <a:schemeClr val="bg1"/>
                </a:solidFill>
                <a:latin typeface="Helvetica Neue Light"/>
                <a:cs typeface="Helvetica Neue Light"/>
              </a:rPr>
              <a:t>Social networks, news feeds use weaker consistency measures for performance.</a:t>
            </a:r>
          </a:p>
          <a:p>
            <a:endParaRPr lang="en-US" sz="2600" dirty="0" smtClean="0">
              <a:solidFill>
                <a:schemeClr val="bg1"/>
              </a:solidFill>
              <a:latin typeface="Helvetica Neue Light"/>
              <a:cs typeface="Helvetica Neue Light"/>
            </a:endParaRPr>
          </a:p>
          <a:p>
            <a:r>
              <a:rPr lang="en-US" sz="2600" dirty="0" smtClean="0">
                <a:solidFill>
                  <a:schemeClr val="bg1"/>
                </a:solidFill>
                <a:latin typeface="Helvetica Neue Light"/>
                <a:cs typeface="Helvetica Neue Light"/>
              </a:rPr>
              <a:t>In this talk, we will focus on atomic consistency.</a:t>
            </a:r>
            <a:endParaRPr lang="en-US" sz="2600" dirty="0">
              <a:solidFill>
                <a:schemeClr val="bg1"/>
              </a:solidFill>
              <a:latin typeface="Helvetica Neue Light"/>
              <a:cs typeface="Helvetica Neue Light"/>
            </a:endParaRPr>
          </a:p>
        </p:txBody>
      </p:sp>
    </p:spTree>
    <p:extLst>
      <p:ext uri="{BB962C8B-B14F-4D97-AF65-F5344CB8AC3E}">
        <p14:creationId xmlns:p14="http://schemas.microsoft.com/office/powerpoint/2010/main" val="138146163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Helvetica Neue Light"/>
                <a:cs typeface="Helvetica Neue Light"/>
              </a:rPr>
              <a:t>Importance of Consistency</a:t>
            </a:r>
            <a:endParaRPr lang="en-US" sz="3200" dirty="0">
              <a:latin typeface="Helvetica Neue Light"/>
              <a:cs typeface="Helvetica Neue Light"/>
            </a:endParaRPr>
          </a:p>
        </p:txBody>
      </p:sp>
      <p:sp>
        <p:nvSpPr>
          <p:cNvPr id="3" name="Content Placeholder 2"/>
          <p:cNvSpPr>
            <a:spLocks noGrp="1"/>
          </p:cNvSpPr>
          <p:nvPr>
            <p:ph idx="1"/>
          </p:nvPr>
        </p:nvSpPr>
        <p:spPr>
          <a:xfrm>
            <a:off x="457200" y="1143000"/>
            <a:ext cx="8229600" cy="4847079"/>
          </a:xfrm>
        </p:spPr>
        <p:txBody>
          <a:bodyPr>
            <a:normAutofit/>
          </a:bodyPr>
          <a:lstStyle/>
          <a:p>
            <a:r>
              <a:rPr lang="en-US" sz="2600" dirty="0" smtClean="0">
                <a:latin typeface="Helvetica Neue Light"/>
                <a:cs typeface="Helvetica Neue Light"/>
              </a:rPr>
              <a:t>Modular algorithm design</a:t>
            </a:r>
          </a:p>
          <a:p>
            <a:pPr lvl="1"/>
            <a:r>
              <a:rPr lang="en-US" sz="2200" dirty="0" smtClean="0">
                <a:latin typeface="Helvetica Neue Light"/>
                <a:cs typeface="Helvetica Neue Light"/>
              </a:rPr>
              <a:t>Design an application (e.g., bank accounts, reservation systems) over an “instantaneous” memory</a:t>
            </a:r>
          </a:p>
          <a:p>
            <a:pPr lvl="1"/>
            <a:r>
              <a:rPr lang="en-US" sz="2200" dirty="0" smtClean="0">
                <a:latin typeface="Helvetica Neue Light"/>
                <a:cs typeface="Helvetica Neue Light"/>
              </a:rPr>
              <a:t>Then use an atomic distributed memory in its place</a:t>
            </a:r>
          </a:p>
          <a:p>
            <a:pPr lvl="1"/>
            <a:r>
              <a:rPr lang="en-US" sz="2200" dirty="0" smtClean="0">
                <a:latin typeface="Helvetica Neue Light"/>
                <a:cs typeface="Helvetica Neue Light"/>
              </a:rPr>
              <a:t>Program executions are indistinguishable </a:t>
            </a:r>
          </a:p>
          <a:p>
            <a:endParaRPr lang="en-US" sz="2600" dirty="0" smtClean="0">
              <a:latin typeface="Helvetica Neue Light"/>
              <a:cs typeface="Helvetica Neue Light"/>
            </a:endParaRPr>
          </a:p>
          <a:p>
            <a:r>
              <a:rPr lang="en-US" sz="2600" dirty="0" smtClean="0">
                <a:solidFill>
                  <a:schemeClr val="bg1"/>
                </a:solidFill>
                <a:latin typeface="Helvetica Neue Light"/>
                <a:cs typeface="Helvetica Neue Light"/>
              </a:rPr>
              <a:t>Weaker consistency models also useful</a:t>
            </a:r>
          </a:p>
          <a:p>
            <a:pPr lvl="1"/>
            <a:r>
              <a:rPr lang="en-US" sz="2200" dirty="0" smtClean="0">
                <a:solidFill>
                  <a:schemeClr val="bg1"/>
                </a:solidFill>
                <a:latin typeface="Helvetica Neue Light"/>
                <a:cs typeface="Helvetica Neue Light"/>
              </a:rPr>
              <a:t>Social networks, news feeds use weaker consistency measures for performance.</a:t>
            </a:r>
          </a:p>
          <a:p>
            <a:endParaRPr lang="en-US" sz="2600" dirty="0" smtClean="0">
              <a:solidFill>
                <a:schemeClr val="bg1"/>
              </a:solidFill>
              <a:latin typeface="Helvetica Neue Light"/>
              <a:cs typeface="Helvetica Neue Light"/>
            </a:endParaRPr>
          </a:p>
          <a:p>
            <a:r>
              <a:rPr lang="en-US" sz="2600" dirty="0" smtClean="0">
                <a:solidFill>
                  <a:schemeClr val="bg1"/>
                </a:solidFill>
                <a:latin typeface="Helvetica Neue Light"/>
                <a:cs typeface="Helvetica Neue Light"/>
              </a:rPr>
              <a:t>In this talk, we will focus on atomic consistency.</a:t>
            </a:r>
            <a:endParaRPr lang="en-US" sz="2600" dirty="0">
              <a:solidFill>
                <a:schemeClr val="bg1"/>
              </a:solidFill>
              <a:latin typeface="Helvetica Neue Light"/>
              <a:cs typeface="Helvetica Neue Light"/>
            </a:endParaRPr>
          </a:p>
        </p:txBody>
      </p:sp>
    </p:spTree>
    <p:extLst>
      <p:ext uri="{BB962C8B-B14F-4D97-AF65-F5344CB8AC3E}">
        <p14:creationId xmlns:p14="http://schemas.microsoft.com/office/powerpoint/2010/main" val="13814616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Helvetica Neue Light"/>
                <a:cs typeface="Helvetica Neue Light"/>
              </a:rPr>
              <a:t>Importance of Consistency</a:t>
            </a:r>
            <a:endParaRPr lang="en-US" sz="3200" dirty="0">
              <a:latin typeface="Helvetica Neue Light"/>
              <a:cs typeface="Helvetica Neue Light"/>
            </a:endParaRPr>
          </a:p>
        </p:txBody>
      </p:sp>
      <p:sp>
        <p:nvSpPr>
          <p:cNvPr id="6" name="Content Placeholder 2"/>
          <p:cNvSpPr txBox="1">
            <a:spLocks/>
          </p:cNvSpPr>
          <p:nvPr/>
        </p:nvSpPr>
        <p:spPr>
          <a:xfrm>
            <a:off x="457745" y="1171146"/>
            <a:ext cx="8229600" cy="51794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latin typeface="Helvetica Neue Light"/>
                <a:cs typeface="Helvetica Neue Light"/>
              </a:rPr>
              <a:t>Modular algorithm design</a:t>
            </a:r>
          </a:p>
          <a:p>
            <a:pPr lvl="1"/>
            <a:r>
              <a:rPr lang="en-US" sz="2200" dirty="0" smtClean="0">
                <a:latin typeface="Helvetica Neue Light"/>
                <a:cs typeface="Helvetica Neue Light"/>
              </a:rPr>
              <a:t>Design an application (e.g., bank accounts, reservation systems) over an “instantaneous” memory</a:t>
            </a:r>
          </a:p>
          <a:p>
            <a:pPr lvl="1"/>
            <a:r>
              <a:rPr lang="en-US" sz="2200" dirty="0" smtClean="0">
                <a:latin typeface="Helvetica Neue Light"/>
                <a:cs typeface="Helvetica Neue Light"/>
              </a:rPr>
              <a:t>Then use an atomic distributed memory in its place</a:t>
            </a:r>
          </a:p>
          <a:p>
            <a:pPr lvl="1"/>
            <a:r>
              <a:rPr lang="en-US" sz="2200" dirty="0" smtClean="0">
                <a:latin typeface="Helvetica Neue Light"/>
                <a:cs typeface="Helvetica Neue Light"/>
              </a:rPr>
              <a:t>Program executions are indistinguishable </a:t>
            </a:r>
          </a:p>
          <a:p>
            <a:endParaRPr lang="en-US" sz="2600" dirty="0" smtClean="0">
              <a:latin typeface="Helvetica Neue Light"/>
              <a:cs typeface="Helvetica Neue Light"/>
            </a:endParaRPr>
          </a:p>
          <a:p>
            <a:r>
              <a:rPr lang="en-US" sz="2600" dirty="0" smtClean="0">
                <a:latin typeface="Helvetica Neue Light"/>
                <a:cs typeface="Helvetica Neue Light"/>
              </a:rPr>
              <a:t>Weaker consistency models also useful</a:t>
            </a:r>
          </a:p>
          <a:p>
            <a:pPr lvl="1"/>
            <a:r>
              <a:rPr lang="en-US" sz="2200" dirty="0" smtClean="0">
                <a:latin typeface="Helvetica Neue Light"/>
                <a:cs typeface="Helvetica Neue Light"/>
              </a:rPr>
              <a:t>Social networks, news feeds use weaker consistency definitions</a:t>
            </a:r>
          </a:p>
          <a:p>
            <a:pPr lvl="1"/>
            <a:r>
              <a:rPr lang="en-US" sz="2200" dirty="0" smtClean="0">
                <a:latin typeface="Helvetica Neue Light"/>
                <a:cs typeface="Helvetica Neue Light"/>
              </a:rPr>
              <a:t>Trade-off errors for performance</a:t>
            </a:r>
          </a:p>
          <a:p>
            <a:pPr marL="457200" lvl="1" indent="0">
              <a:buFont typeface="Arial"/>
              <a:buNone/>
            </a:pPr>
            <a:endParaRPr lang="en-US" sz="2600" dirty="0" smtClean="0">
              <a:latin typeface="Helvetica Neue Light"/>
              <a:cs typeface="Helvetica Neue Light"/>
            </a:endParaRPr>
          </a:p>
          <a:p>
            <a:r>
              <a:rPr lang="en-US" sz="2600" dirty="0" smtClean="0">
                <a:latin typeface="Helvetica Neue Light"/>
                <a:cs typeface="Helvetica Neue Light"/>
              </a:rPr>
              <a:t>In this talk, we will focus on atomic consistency.</a:t>
            </a:r>
            <a:endParaRPr lang="en-US" sz="2600" dirty="0">
              <a:latin typeface="Helvetica Neue Light"/>
              <a:cs typeface="Helvetica Neue Light"/>
            </a:endParaRPr>
          </a:p>
        </p:txBody>
      </p:sp>
    </p:spTree>
    <p:extLst>
      <p:ext uri="{BB962C8B-B14F-4D97-AF65-F5344CB8AC3E}">
        <p14:creationId xmlns:p14="http://schemas.microsoft.com/office/powerpoint/2010/main" val="388826687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3" y="-10962"/>
            <a:ext cx="9539111" cy="1143000"/>
          </a:xfrm>
        </p:spPr>
        <p:txBody>
          <a:bodyPr>
            <a:normAutofit/>
          </a:bodyPr>
          <a:lstStyle/>
          <a:p>
            <a:r>
              <a:rPr lang="en-US" sz="3200" dirty="0">
                <a:latin typeface="Helvetica Neue Light"/>
                <a:cs typeface="Helvetica Neue Light"/>
              </a:rPr>
              <a:t>Shared Memory Emulation in Distributed Computing</a:t>
            </a:r>
          </a:p>
        </p:txBody>
      </p:sp>
      <p:sp>
        <p:nvSpPr>
          <p:cNvPr id="5" name="Content Placeholder 2"/>
          <p:cNvSpPr>
            <a:spLocks noGrp="1"/>
          </p:cNvSpPr>
          <p:nvPr>
            <p:ph idx="1"/>
          </p:nvPr>
        </p:nvSpPr>
        <p:spPr>
          <a:xfrm>
            <a:off x="226299" y="744933"/>
            <a:ext cx="8735505" cy="5384815"/>
          </a:xfrm>
        </p:spPr>
        <p:txBody>
          <a:bodyPr>
            <a:normAutofit/>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The concept of consistency</a:t>
            </a:r>
          </a:p>
          <a:p>
            <a:pPr lvl="1"/>
            <a:r>
              <a:rPr lang="en-US" sz="2000" dirty="0" smtClean="0">
                <a:latin typeface="Helvetica Neue Light"/>
                <a:cs typeface="Helvetica Neue Light"/>
              </a:rPr>
              <a:t>Atomic consistency (or simply, atomicity)</a:t>
            </a:r>
          </a:p>
          <a:p>
            <a:pPr lvl="1"/>
            <a:r>
              <a:rPr lang="en-US" sz="2000" dirty="0" smtClean="0">
                <a:solidFill>
                  <a:srgbClr val="FFFFFF"/>
                </a:solidFill>
                <a:latin typeface="Helvetica Neue Light"/>
                <a:cs typeface="Helvetica Neue Light"/>
              </a:rPr>
              <a:t>Other notions of consistency</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Atomic Shared Memory Emulation</a:t>
            </a:r>
          </a:p>
          <a:p>
            <a:pPr lvl="1"/>
            <a:r>
              <a:rPr lang="en-US" sz="2000" dirty="0" smtClean="0">
                <a:latin typeface="Helvetica Neue Light"/>
                <a:cs typeface="Helvetica Neue Light"/>
              </a:rPr>
              <a:t>Problem formulation (Informal)</a:t>
            </a:r>
          </a:p>
          <a:p>
            <a:pPr lvl="1"/>
            <a:r>
              <a:rPr lang="en-US" sz="2000" dirty="0" smtClean="0">
                <a:latin typeface="Helvetica Neue Light"/>
                <a:cs typeface="Helvetica Neue Light"/>
              </a:rPr>
              <a:t>Replication-based algorithm of [</a:t>
            </a:r>
            <a:r>
              <a:rPr lang="en-US" sz="2000" dirty="0" err="1" smtClean="0">
                <a:latin typeface="Helvetica Neue Light"/>
                <a:cs typeface="Helvetica Neue Light"/>
              </a:rPr>
              <a:t>Attiya</a:t>
            </a:r>
            <a:r>
              <a:rPr lang="en-US" sz="2000" dirty="0" smtClean="0">
                <a:latin typeface="Helvetica Neue Light"/>
                <a:cs typeface="Helvetica Neue Light"/>
              </a:rPr>
              <a:t> Bar-</a:t>
            </a:r>
            <a:r>
              <a:rPr lang="en-US" sz="2000" dirty="0" err="1" smtClean="0">
                <a:latin typeface="Helvetica Neue Light"/>
                <a:cs typeface="Helvetica Neue Light"/>
              </a:rPr>
              <a:t>Noy</a:t>
            </a:r>
            <a:r>
              <a:rPr lang="en-US" sz="2000" dirty="0" smtClean="0">
                <a:latin typeface="Helvetica Neue Light"/>
                <a:cs typeface="Helvetica Neue Light"/>
              </a:rPr>
              <a:t> </a:t>
            </a:r>
            <a:r>
              <a:rPr lang="en-US" sz="2000" dirty="0" err="1" smtClean="0">
                <a:latin typeface="Helvetica Neue Light"/>
                <a:cs typeface="Helvetica Neue Light"/>
              </a:rPr>
              <a:t>Dolev</a:t>
            </a:r>
            <a:r>
              <a:rPr lang="en-US" sz="2000" dirty="0" smtClean="0">
                <a:latin typeface="Helvetica Neue Light"/>
                <a:cs typeface="Helvetica Neue Light"/>
              </a:rPr>
              <a:t> 95]</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Erasure </a:t>
            </a:r>
            <a:r>
              <a:rPr lang="en-US" sz="2400" dirty="0">
                <a:latin typeface="Helvetica Neue Light"/>
                <a:cs typeface="Helvetica Neue Light"/>
              </a:rPr>
              <a:t>c</a:t>
            </a:r>
            <a:r>
              <a:rPr lang="en-US" sz="2400" dirty="0" smtClean="0">
                <a:latin typeface="Helvetica Neue Light"/>
                <a:cs typeface="Helvetica Neue Light"/>
              </a:rPr>
              <a:t>oding </a:t>
            </a:r>
            <a:r>
              <a:rPr lang="en-US" sz="2400" dirty="0">
                <a:latin typeface="Helvetica Neue Light"/>
                <a:cs typeface="Helvetica Neue Light"/>
              </a:rPr>
              <a:t>b</a:t>
            </a:r>
            <a:r>
              <a:rPr lang="en-US" sz="2400" dirty="0" smtClean="0">
                <a:latin typeface="Helvetica Neue Light"/>
                <a:cs typeface="Helvetica Neue Light"/>
              </a:rPr>
              <a:t>ased algorithms – main challenges</a:t>
            </a:r>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6" name="Rectangle 5"/>
          <p:cNvSpPr/>
          <p:nvPr/>
        </p:nvSpPr>
        <p:spPr>
          <a:xfrm>
            <a:off x="226299" y="2610556"/>
            <a:ext cx="7125590" cy="14111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425736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2823" y="4512101"/>
            <a:ext cx="8503066" cy="2462212"/>
          </a:xfrm>
          <a:prstGeom prst="rect">
            <a:avLst/>
          </a:prstGeom>
        </p:spPr>
        <p:txBody>
          <a:bodyPr wrap="square">
            <a:spAutoFit/>
          </a:bodyPr>
          <a:lstStyle/>
          <a:p>
            <a:pPr marL="285750" indent="-285750">
              <a:buFont typeface="Arial"/>
              <a:buChar char="•"/>
            </a:pPr>
            <a:r>
              <a:rPr lang="en-US" sz="2200" dirty="0" smtClean="0">
                <a:latin typeface="Helvetica Neue Light"/>
                <a:cs typeface="Helvetica Neue Light"/>
              </a:rPr>
              <a:t>Client server architecture, nodes can fail, i.e., stop responding (no. of server failures is limited)</a:t>
            </a:r>
          </a:p>
          <a:p>
            <a:pPr marL="285750" indent="-285750">
              <a:buFont typeface="Arial"/>
              <a:buChar char="•"/>
            </a:pPr>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Point-to-point reliable links (arbitrary delay).</a:t>
            </a:r>
          </a:p>
          <a:p>
            <a:pPr marL="285750" indent="-285750">
              <a:buFont typeface="Arial"/>
              <a:buChar char="•"/>
            </a:pPr>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Nodes unaware of the current state of any other node.</a:t>
            </a:r>
          </a:p>
          <a:p>
            <a:pPr marL="285750" indent="-285750">
              <a:buFont typeface="Arial"/>
              <a:buChar char="•"/>
            </a:pPr>
            <a:endParaRPr lang="en-US" sz="2200" dirty="0">
              <a:latin typeface="Helvetica Neue Light"/>
              <a:cs typeface="Helvetica Neue Light"/>
            </a:endParaRPr>
          </a:p>
        </p:txBody>
      </p:sp>
      <p:sp>
        <p:nvSpPr>
          <p:cNvPr id="40" name="TextBox 39"/>
          <p:cNvSpPr txBox="1"/>
          <p:nvPr/>
        </p:nvSpPr>
        <p:spPr>
          <a:xfrm>
            <a:off x="1801443" y="16211"/>
            <a:ext cx="5299841" cy="646331"/>
          </a:xfrm>
          <a:prstGeom prst="rect">
            <a:avLst/>
          </a:prstGeom>
          <a:noFill/>
        </p:spPr>
        <p:txBody>
          <a:bodyPr wrap="none" rtlCol="0">
            <a:spAutoFit/>
          </a:bodyPr>
          <a:lstStyle/>
          <a:p>
            <a:r>
              <a:rPr lang="en-US" sz="3600" dirty="0" smtClean="0">
                <a:solidFill>
                  <a:srgbClr val="000000"/>
                </a:solidFill>
                <a:latin typeface="Helvetica Neue Light"/>
                <a:cs typeface="Helvetica Neue Light"/>
              </a:rPr>
              <a:t>Distributed System Model</a:t>
            </a:r>
          </a:p>
        </p:txBody>
      </p:sp>
      <p:sp>
        <p:nvSpPr>
          <p:cNvPr id="4" name="Slide Number Placeholder 3"/>
          <p:cNvSpPr>
            <a:spLocks noGrp="1"/>
          </p:cNvSpPr>
          <p:nvPr>
            <p:ph type="sldNum" sz="quarter" idx="12"/>
          </p:nvPr>
        </p:nvSpPr>
        <p:spPr/>
        <p:txBody>
          <a:bodyPr/>
          <a:lstStyle/>
          <a:p>
            <a:fld id="{2BAAB71D-D585-B642-9E27-EE5DC697D035}" type="slidenum">
              <a:rPr lang="en-US" smtClean="0"/>
              <a:t>54</a:t>
            </a:fld>
            <a:endParaRPr lang="en-US"/>
          </a:p>
        </p:txBody>
      </p:sp>
      <p:pic>
        <p:nvPicPr>
          <p:cNvPr id="57" name="Picture 56"/>
          <p:cNvPicPr>
            <a:picLocks noChangeAspect="1"/>
          </p:cNvPicPr>
          <p:nvPr/>
        </p:nvPicPr>
        <p:blipFill>
          <a:blip r:embed="rId2"/>
          <a:stretch>
            <a:fillRect/>
          </a:stretch>
        </p:blipFill>
        <p:spPr>
          <a:xfrm>
            <a:off x="871490" y="3162303"/>
            <a:ext cx="793749" cy="793749"/>
          </a:xfrm>
          <a:prstGeom prst="rect">
            <a:avLst/>
          </a:prstGeom>
        </p:spPr>
      </p:pic>
      <p:pic>
        <p:nvPicPr>
          <p:cNvPr id="58" name="Picture 57"/>
          <p:cNvPicPr>
            <a:picLocks noChangeAspect="1"/>
          </p:cNvPicPr>
          <p:nvPr/>
        </p:nvPicPr>
        <p:blipFill>
          <a:blip r:embed="rId2"/>
          <a:stretch>
            <a:fillRect/>
          </a:stretch>
        </p:blipFill>
        <p:spPr>
          <a:xfrm>
            <a:off x="871490" y="6533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162303"/>
            <a:ext cx="793749" cy="793749"/>
          </a:xfrm>
          <a:prstGeom prst="rect">
            <a:avLst/>
          </a:prstGeom>
        </p:spPr>
      </p:pic>
      <p:cxnSp>
        <p:nvCxnSpPr>
          <p:cNvPr id="64" name="Straight Arrow Connector 63"/>
          <p:cNvCxnSpPr>
            <a:stCxn id="5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57"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57"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a:stCxn id="57"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1649364" y="18256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82" name="Straight Arrow Connector 81"/>
          <p:cNvCxnSpPr>
            <a:stCxn id="5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1801443" y="14827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0891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cxnSp>
        <p:nvCxnSpPr>
          <p:cNvPr id="88" name="Straight Arrow Connector 87"/>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068306"/>
            <a:ext cx="491309" cy="757322"/>
          </a:xfrm>
          <a:prstGeom prst="rect">
            <a:avLst/>
          </a:prstGeom>
        </p:spPr>
      </p:pic>
      <p:pic>
        <p:nvPicPr>
          <p:cNvPr id="42" name="Picture 41"/>
          <p:cNvPicPr>
            <a:picLocks noChangeAspect="1"/>
          </p:cNvPicPr>
          <p:nvPr/>
        </p:nvPicPr>
        <p:blipFill>
          <a:blip r:embed="rId3"/>
          <a:stretch>
            <a:fillRect/>
          </a:stretch>
        </p:blipFill>
        <p:spPr>
          <a:xfrm>
            <a:off x="4561599" y="1104067"/>
            <a:ext cx="491309" cy="757322"/>
          </a:xfrm>
          <a:prstGeom prst="rect">
            <a:avLst/>
          </a:prstGeom>
        </p:spPr>
      </p:pic>
      <p:pic>
        <p:nvPicPr>
          <p:cNvPr id="43" name="Picture 42"/>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spTree>
    <p:extLst>
      <p:ext uri="{BB962C8B-B14F-4D97-AF65-F5344CB8AC3E}">
        <p14:creationId xmlns:p14="http://schemas.microsoft.com/office/powerpoint/2010/main" val="11738581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55</a:t>
            </a:fld>
            <a:endParaRPr lang="en-US"/>
          </a:p>
        </p:txBody>
      </p: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pic>
        <p:nvPicPr>
          <p:cNvPr id="137" name="Picture 136"/>
          <p:cNvPicPr>
            <a:picLocks noChangeAspect="1"/>
          </p:cNvPicPr>
          <p:nvPr/>
        </p:nvPicPr>
        <p:blipFill>
          <a:blip r:embed="rId2"/>
          <a:stretch>
            <a:fillRect/>
          </a:stretch>
        </p:blipFill>
        <p:spPr>
          <a:xfrm>
            <a:off x="871490" y="3162303"/>
            <a:ext cx="793749" cy="793749"/>
          </a:xfrm>
          <a:prstGeom prst="rect">
            <a:avLst/>
          </a:prstGeom>
        </p:spPr>
      </p:pic>
      <p:pic>
        <p:nvPicPr>
          <p:cNvPr id="138" name="Picture 137"/>
          <p:cNvPicPr>
            <a:picLocks noChangeAspect="1"/>
          </p:cNvPicPr>
          <p:nvPr/>
        </p:nvPicPr>
        <p:blipFill>
          <a:blip r:embed="rId2"/>
          <a:stretch>
            <a:fillRect/>
          </a:stretch>
        </p:blipFill>
        <p:spPr>
          <a:xfrm>
            <a:off x="871490" y="653306"/>
            <a:ext cx="777553" cy="777553"/>
          </a:xfrm>
          <a:prstGeom prst="rect">
            <a:avLst/>
          </a:prstGeom>
        </p:spPr>
      </p:pic>
      <p:pic>
        <p:nvPicPr>
          <p:cNvPr id="139" name="Picture 138"/>
          <p:cNvPicPr>
            <a:picLocks noChangeAspect="1"/>
          </p:cNvPicPr>
          <p:nvPr/>
        </p:nvPicPr>
        <p:blipFill>
          <a:blip r:embed="rId2"/>
          <a:stretch>
            <a:fillRect/>
          </a:stretch>
        </p:blipFill>
        <p:spPr>
          <a:xfrm>
            <a:off x="7810289" y="503832"/>
            <a:ext cx="777553" cy="777553"/>
          </a:xfrm>
          <a:prstGeom prst="rect">
            <a:avLst/>
          </a:prstGeom>
        </p:spPr>
      </p:pic>
      <p:pic>
        <p:nvPicPr>
          <p:cNvPr id="140" name="Picture 139"/>
          <p:cNvPicPr>
            <a:picLocks noChangeAspect="1"/>
          </p:cNvPicPr>
          <p:nvPr/>
        </p:nvPicPr>
        <p:blipFill>
          <a:blip r:embed="rId2"/>
          <a:stretch>
            <a:fillRect/>
          </a:stretch>
        </p:blipFill>
        <p:spPr>
          <a:xfrm>
            <a:off x="7794093" y="3162303"/>
            <a:ext cx="793749" cy="793749"/>
          </a:xfrm>
          <a:prstGeom prst="rect">
            <a:avLst/>
          </a:prstGeom>
        </p:spPr>
      </p:pic>
      <p:cxnSp>
        <p:nvCxnSpPr>
          <p:cNvPr id="141" name="Straight Arrow Connector 140"/>
          <p:cNvCxnSpPr>
            <a:stCxn id="13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40"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3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stCxn id="13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3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3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3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40"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40"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40"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40"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37"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37"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1649364" y="18256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3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flipV="1">
            <a:off x="1801443" y="14827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7673881" y="20891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cxnSp>
        <p:nvCxnSpPr>
          <p:cNvPr id="164" name="Straight Arrow Connector 163"/>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sp>
        <p:nvSpPr>
          <p:cNvPr id="2" name="TextBox 1"/>
          <p:cNvSpPr txBox="1"/>
          <p:nvPr/>
        </p:nvSpPr>
        <p:spPr>
          <a:xfrm>
            <a:off x="317500" y="6540500"/>
            <a:ext cx="184666" cy="369332"/>
          </a:xfrm>
          <a:prstGeom prst="rect">
            <a:avLst/>
          </a:prstGeom>
          <a:noFill/>
        </p:spPr>
        <p:txBody>
          <a:bodyPr wrap="none" rtlCol="0">
            <a:spAutoFit/>
          </a:bodyPr>
          <a:lstStyle/>
          <a:p>
            <a:endParaRPr lang="en-US" dirty="0"/>
          </a:p>
        </p:txBody>
      </p:sp>
      <p:sp>
        <p:nvSpPr>
          <p:cNvPr id="41" name="TextBox 40"/>
          <p:cNvSpPr txBox="1"/>
          <p:nvPr/>
        </p:nvSpPr>
        <p:spPr>
          <a:xfrm>
            <a:off x="845430" y="-74724"/>
            <a:ext cx="7109556" cy="584776"/>
          </a:xfrm>
          <a:prstGeom prst="rect">
            <a:avLst/>
          </a:prstGeom>
          <a:noFill/>
        </p:spPr>
        <p:txBody>
          <a:bodyPr wrap="none" rtlCol="0">
            <a:spAutoFit/>
          </a:bodyPr>
          <a:lstStyle/>
          <a:p>
            <a:r>
              <a:rPr lang="en-US" sz="3200" dirty="0" smtClean="0">
                <a:solidFill>
                  <a:srgbClr val="000000"/>
                </a:solidFill>
                <a:latin typeface="Helvetica Neue Light"/>
                <a:cs typeface="Helvetica Neue Light"/>
              </a:rPr>
              <a:t>The shared memory emulation problem</a:t>
            </a:r>
          </a:p>
        </p:txBody>
      </p:sp>
      <p:sp>
        <p:nvSpPr>
          <p:cNvPr id="42" name="Rectangle 41"/>
          <p:cNvSpPr/>
          <p:nvPr/>
        </p:nvSpPr>
        <p:spPr>
          <a:xfrm>
            <a:off x="661987" y="4306399"/>
            <a:ext cx="7635875" cy="2308324"/>
          </a:xfrm>
          <a:prstGeom prst="rect">
            <a:avLst/>
          </a:prstGeom>
        </p:spPr>
        <p:txBody>
          <a:bodyPr wrap="square">
            <a:spAutoFit/>
          </a:bodyPr>
          <a:lstStyle/>
          <a:p>
            <a:r>
              <a:rPr lang="en-US" sz="2400" dirty="0" smtClean="0">
                <a:latin typeface="Helvetica Neue Light"/>
                <a:cs typeface="Helvetica Neue Light"/>
              </a:rPr>
              <a:t>Design write, read and </a:t>
            </a:r>
            <a:r>
              <a:rPr lang="en-US" sz="2400" dirty="0">
                <a:latin typeface="Helvetica Neue Light"/>
                <a:cs typeface="Helvetica Neue Light"/>
              </a:rPr>
              <a:t>s</a:t>
            </a:r>
            <a:r>
              <a:rPr lang="en-US" sz="2400" dirty="0" smtClean="0">
                <a:latin typeface="Helvetica Neue Light"/>
                <a:cs typeface="Helvetica Neue Light"/>
              </a:rPr>
              <a:t>erver protocols</a:t>
            </a:r>
          </a:p>
          <a:p>
            <a:pPr marL="285750" indent="-285750">
              <a:buFont typeface="Arial"/>
              <a:buChar char="•"/>
            </a:pPr>
            <a:endParaRPr lang="en-US" sz="2400" dirty="0" smtClean="0">
              <a:latin typeface="Helvetica Neue Light"/>
              <a:cs typeface="Helvetica Neue Light"/>
            </a:endParaRPr>
          </a:p>
          <a:p>
            <a:pPr marL="285750" indent="-285750">
              <a:buFont typeface="Arial"/>
              <a:buChar char="•"/>
            </a:pPr>
            <a:r>
              <a:rPr lang="en-US" sz="2400" dirty="0">
                <a:solidFill>
                  <a:srgbClr val="FFFFFF"/>
                </a:solidFill>
                <a:latin typeface="Helvetica Neue Light"/>
                <a:cs typeface="Helvetica Neue Light"/>
              </a:rPr>
              <a:t>A</a:t>
            </a:r>
            <a:r>
              <a:rPr lang="en-US" sz="2400" dirty="0" smtClean="0">
                <a:solidFill>
                  <a:srgbClr val="FFFFFF"/>
                </a:solidFill>
                <a:latin typeface="Helvetica Neue Light"/>
                <a:cs typeface="Helvetica Neue Light"/>
              </a:rPr>
              <a:t>tomicity</a:t>
            </a:r>
          </a:p>
          <a:p>
            <a:endParaRPr lang="en-US" sz="2400" dirty="0">
              <a:solidFill>
                <a:srgbClr val="FFFFFF"/>
              </a:solidFill>
              <a:latin typeface="Helvetica Neue Light"/>
              <a:cs typeface="Helvetica Neue Light"/>
            </a:endParaRPr>
          </a:p>
          <a:p>
            <a:pPr marL="285750" indent="-285750">
              <a:buFont typeface="Arial"/>
              <a:buChar char="•"/>
            </a:pPr>
            <a:r>
              <a:rPr lang="en-US" sz="2400" dirty="0" err="1" smtClean="0">
                <a:solidFill>
                  <a:srgbClr val="FFFFFF"/>
                </a:solidFill>
                <a:latin typeface="Helvetica Neue Light"/>
                <a:cs typeface="Helvetica Neue Light"/>
              </a:rPr>
              <a:t>Liveness</a:t>
            </a:r>
            <a:r>
              <a:rPr lang="en-US" sz="2400" dirty="0" smtClean="0">
                <a:solidFill>
                  <a:srgbClr val="FFFFFF"/>
                </a:solidFill>
                <a:latin typeface="Helvetica Neue Light"/>
                <a:cs typeface="Helvetica Neue Light"/>
              </a:rPr>
              <a:t>: Concurrent operations, no waiting.</a:t>
            </a:r>
          </a:p>
          <a:p>
            <a:endParaRPr lang="en-US" sz="2400" dirty="0">
              <a:solidFill>
                <a:srgbClr val="FFFFFF"/>
              </a:solidFill>
              <a:latin typeface="Helvetica Neue Light"/>
              <a:cs typeface="Helvetica Neue Light"/>
            </a:endParaRPr>
          </a:p>
        </p:txBody>
      </p:sp>
      <p:pic>
        <p:nvPicPr>
          <p:cNvPr id="43" name="Picture 42"/>
          <p:cNvPicPr>
            <a:picLocks noChangeAspect="1"/>
          </p:cNvPicPr>
          <p:nvPr/>
        </p:nvPicPr>
        <p:blipFill>
          <a:blip r:embed="rId3"/>
          <a:stretch>
            <a:fillRect/>
          </a:stretch>
        </p:blipFill>
        <p:spPr>
          <a:xfrm>
            <a:off x="2834095" y="1068306"/>
            <a:ext cx="491309" cy="757322"/>
          </a:xfrm>
          <a:prstGeom prst="rect">
            <a:avLst/>
          </a:prstGeom>
        </p:spPr>
      </p:pic>
      <p:pic>
        <p:nvPicPr>
          <p:cNvPr id="44" name="Picture 43"/>
          <p:cNvPicPr>
            <a:picLocks noChangeAspect="1"/>
          </p:cNvPicPr>
          <p:nvPr/>
        </p:nvPicPr>
        <p:blipFill>
          <a:blip r:embed="rId3"/>
          <a:stretch>
            <a:fillRect/>
          </a:stretch>
        </p:blipFill>
        <p:spPr>
          <a:xfrm>
            <a:off x="4561599" y="1104067"/>
            <a:ext cx="491309" cy="757322"/>
          </a:xfrm>
          <a:prstGeom prst="rect">
            <a:avLst/>
          </a:prstGeom>
        </p:spPr>
      </p:pic>
      <p:pic>
        <p:nvPicPr>
          <p:cNvPr id="45" name="Picture 44"/>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spTree>
    <p:extLst>
      <p:ext uri="{BB962C8B-B14F-4D97-AF65-F5344CB8AC3E}">
        <p14:creationId xmlns:p14="http://schemas.microsoft.com/office/powerpoint/2010/main" val="16768214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56</a:t>
            </a:fld>
            <a:endParaRPr lang="en-US"/>
          </a:p>
        </p:txBody>
      </p: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pic>
        <p:nvPicPr>
          <p:cNvPr id="137" name="Picture 136"/>
          <p:cNvPicPr>
            <a:picLocks noChangeAspect="1"/>
          </p:cNvPicPr>
          <p:nvPr/>
        </p:nvPicPr>
        <p:blipFill>
          <a:blip r:embed="rId2"/>
          <a:stretch>
            <a:fillRect/>
          </a:stretch>
        </p:blipFill>
        <p:spPr>
          <a:xfrm>
            <a:off x="871490" y="3162303"/>
            <a:ext cx="793749" cy="793749"/>
          </a:xfrm>
          <a:prstGeom prst="rect">
            <a:avLst/>
          </a:prstGeom>
        </p:spPr>
      </p:pic>
      <p:pic>
        <p:nvPicPr>
          <p:cNvPr id="138" name="Picture 137"/>
          <p:cNvPicPr>
            <a:picLocks noChangeAspect="1"/>
          </p:cNvPicPr>
          <p:nvPr/>
        </p:nvPicPr>
        <p:blipFill>
          <a:blip r:embed="rId2"/>
          <a:stretch>
            <a:fillRect/>
          </a:stretch>
        </p:blipFill>
        <p:spPr>
          <a:xfrm>
            <a:off x="871490" y="653306"/>
            <a:ext cx="777553" cy="777553"/>
          </a:xfrm>
          <a:prstGeom prst="rect">
            <a:avLst/>
          </a:prstGeom>
        </p:spPr>
      </p:pic>
      <p:pic>
        <p:nvPicPr>
          <p:cNvPr id="139" name="Picture 138"/>
          <p:cNvPicPr>
            <a:picLocks noChangeAspect="1"/>
          </p:cNvPicPr>
          <p:nvPr/>
        </p:nvPicPr>
        <p:blipFill>
          <a:blip r:embed="rId2"/>
          <a:stretch>
            <a:fillRect/>
          </a:stretch>
        </p:blipFill>
        <p:spPr>
          <a:xfrm>
            <a:off x="7810289" y="503832"/>
            <a:ext cx="777553" cy="777553"/>
          </a:xfrm>
          <a:prstGeom prst="rect">
            <a:avLst/>
          </a:prstGeom>
        </p:spPr>
      </p:pic>
      <p:pic>
        <p:nvPicPr>
          <p:cNvPr id="140" name="Picture 139"/>
          <p:cNvPicPr>
            <a:picLocks noChangeAspect="1"/>
          </p:cNvPicPr>
          <p:nvPr/>
        </p:nvPicPr>
        <p:blipFill>
          <a:blip r:embed="rId2"/>
          <a:stretch>
            <a:fillRect/>
          </a:stretch>
        </p:blipFill>
        <p:spPr>
          <a:xfrm>
            <a:off x="7794093" y="3162303"/>
            <a:ext cx="793749" cy="793749"/>
          </a:xfrm>
          <a:prstGeom prst="rect">
            <a:avLst/>
          </a:prstGeom>
        </p:spPr>
      </p:pic>
      <p:cxnSp>
        <p:nvCxnSpPr>
          <p:cNvPr id="141" name="Straight Arrow Connector 140"/>
          <p:cNvCxnSpPr>
            <a:stCxn id="13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40"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3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stCxn id="13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3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3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3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40"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40"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40"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40"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37"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37"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1649364" y="18256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3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flipV="1">
            <a:off x="1801443" y="14827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7673881" y="20891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cxnSp>
        <p:nvCxnSpPr>
          <p:cNvPr id="164" name="Straight Arrow Connector 163"/>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sp>
        <p:nvSpPr>
          <p:cNvPr id="2" name="TextBox 1"/>
          <p:cNvSpPr txBox="1"/>
          <p:nvPr/>
        </p:nvSpPr>
        <p:spPr>
          <a:xfrm>
            <a:off x="317500" y="6540500"/>
            <a:ext cx="184666" cy="369332"/>
          </a:xfrm>
          <a:prstGeom prst="rect">
            <a:avLst/>
          </a:prstGeom>
          <a:noFill/>
        </p:spPr>
        <p:txBody>
          <a:bodyPr wrap="none" rtlCol="0">
            <a:spAutoFit/>
          </a:bodyPr>
          <a:lstStyle/>
          <a:p>
            <a:endParaRPr lang="en-US" dirty="0"/>
          </a:p>
        </p:txBody>
      </p:sp>
      <p:sp>
        <p:nvSpPr>
          <p:cNvPr id="42" name="Rectangle 41"/>
          <p:cNvSpPr/>
          <p:nvPr/>
        </p:nvSpPr>
        <p:spPr>
          <a:xfrm>
            <a:off x="661987" y="4306399"/>
            <a:ext cx="7635875" cy="2308324"/>
          </a:xfrm>
          <a:prstGeom prst="rect">
            <a:avLst/>
          </a:prstGeom>
        </p:spPr>
        <p:txBody>
          <a:bodyPr wrap="square">
            <a:spAutoFit/>
          </a:bodyPr>
          <a:lstStyle/>
          <a:p>
            <a:r>
              <a:rPr lang="en-US" sz="2400" dirty="0" smtClean="0">
                <a:latin typeface="Helvetica Neue Light"/>
                <a:cs typeface="Helvetica Neue Light"/>
              </a:rPr>
              <a:t>Design write, read and </a:t>
            </a:r>
            <a:r>
              <a:rPr lang="en-US" sz="2400" dirty="0">
                <a:latin typeface="Helvetica Neue Light"/>
                <a:cs typeface="Helvetica Neue Light"/>
              </a:rPr>
              <a:t>s</a:t>
            </a:r>
            <a:r>
              <a:rPr lang="en-US" sz="2400" dirty="0" smtClean="0">
                <a:latin typeface="Helvetica Neue Light"/>
                <a:cs typeface="Helvetica Neue Light"/>
              </a:rPr>
              <a:t>erver protocols</a:t>
            </a:r>
            <a:r>
              <a:rPr lang="en-US" sz="2400" dirty="0">
                <a:latin typeface="Helvetica Neue Light"/>
                <a:cs typeface="Helvetica Neue Light"/>
              </a:rPr>
              <a:t> </a:t>
            </a:r>
            <a:r>
              <a:rPr lang="en-US" sz="2400" dirty="0" smtClean="0">
                <a:solidFill>
                  <a:srgbClr val="FFFFFF"/>
                </a:solidFill>
                <a:latin typeface="Helvetica Neue Light"/>
                <a:cs typeface="Helvetica Neue Light"/>
              </a:rPr>
              <a:t>to ensure</a:t>
            </a:r>
          </a:p>
          <a:p>
            <a:pPr marL="285750" indent="-285750">
              <a:buFont typeface="Arial"/>
              <a:buChar char="•"/>
            </a:pPr>
            <a:endParaRPr lang="en-US" sz="2400" dirty="0" smtClean="0">
              <a:latin typeface="Helvetica Neue Light"/>
              <a:cs typeface="Helvetica Neue Light"/>
            </a:endParaRPr>
          </a:p>
          <a:p>
            <a:pPr marL="285750" indent="-285750">
              <a:buFont typeface="Arial"/>
              <a:buChar char="•"/>
            </a:pPr>
            <a:r>
              <a:rPr lang="en-US" sz="2400" dirty="0">
                <a:solidFill>
                  <a:srgbClr val="FFFFFF"/>
                </a:solidFill>
                <a:latin typeface="Helvetica Neue Light"/>
                <a:cs typeface="Helvetica Neue Light"/>
              </a:rPr>
              <a:t>A</a:t>
            </a:r>
            <a:r>
              <a:rPr lang="en-US" sz="2400" dirty="0" smtClean="0">
                <a:solidFill>
                  <a:srgbClr val="FFFFFF"/>
                </a:solidFill>
                <a:latin typeface="Helvetica Neue Light"/>
                <a:cs typeface="Helvetica Neue Light"/>
              </a:rPr>
              <a:t>tomicity</a:t>
            </a:r>
          </a:p>
          <a:p>
            <a:endParaRPr lang="en-US" sz="2400" dirty="0">
              <a:solidFill>
                <a:srgbClr val="FFFFFF"/>
              </a:solidFill>
              <a:latin typeface="Helvetica Neue Light"/>
              <a:cs typeface="Helvetica Neue Light"/>
            </a:endParaRPr>
          </a:p>
          <a:p>
            <a:pPr marL="285750" indent="-285750">
              <a:buFont typeface="Arial"/>
              <a:buChar char="•"/>
            </a:pPr>
            <a:r>
              <a:rPr lang="en-US" sz="2400" dirty="0" err="1" smtClean="0">
                <a:solidFill>
                  <a:srgbClr val="FFFFFF"/>
                </a:solidFill>
                <a:latin typeface="Helvetica Neue Light"/>
                <a:cs typeface="Helvetica Neue Light"/>
              </a:rPr>
              <a:t>Liveness</a:t>
            </a:r>
            <a:r>
              <a:rPr lang="en-US" sz="2400" dirty="0" smtClean="0">
                <a:solidFill>
                  <a:srgbClr val="FFFFFF"/>
                </a:solidFill>
                <a:latin typeface="Helvetica Neue Light"/>
                <a:cs typeface="Helvetica Neue Light"/>
              </a:rPr>
              <a:t>: Concurrent operations, no waiting.</a:t>
            </a:r>
          </a:p>
          <a:p>
            <a:endParaRPr lang="en-US" sz="2400" dirty="0">
              <a:solidFill>
                <a:srgbClr val="FFFFFF"/>
              </a:solidFill>
              <a:latin typeface="Helvetica Neue Light"/>
              <a:cs typeface="Helvetica Neue Light"/>
            </a:endParaRPr>
          </a:p>
        </p:txBody>
      </p:sp>
      <p:pic>
        <p:nvPicPr>
          <p:cNvPr id="43" name="Picture 42"/>
          <p:cNvPicPr>
            <a:picLocks noChangeAspect="1"/>
          </p:cNvPicPr>
          <p:nvPr/>
        </p:nvPicPr>
        <p:blipFill>
          <a:blip r:embed="rId3"/>
          <a:stretch>
            <a:fillRect/>
          </a:stretch>
        </p:blipFill>
        <p:spPr>
          <a:xfrm>
            <a:off x="2834095" y="1068306"/>
            <a:ext cx="491309" cy="757322"/>
          </a:xfrm>
          <a:prstGeom prst="rect">
            <a:avLst/>
          </a:prstGeom>
        </p:spPr>
      </p:pic>
      <p:pic>
        <p:nvPicPr>
          <p:cNvPr id="44" name="Picture 43"/>
          <p:cNvPicPr>
            <a:picLocks noChangeAspect="1"/>
          </p:cNvPicPr>
          <p:nvPr/>
        </p:nvPicPr>
        <p:blipFill>
          <a:blip r:embed="rId3"/>
          <a:stretch>
            <a:fillRect/>
          </a:stretch>
        </p:blipFill>
        <p:spPr>
          <a:xfrm>
            <a:off x="4561599" y="1104067"/>
            <a:ext cx="491309" cy="757322"/>
          </a:xfrm>
          <a:prstGeom prst="rect">
            <a:avLst/>
          </a:prstGeom>
        </p:spPr>
      </p:pic>
      <p:pic>
        <p:nvPicPr>
          <p:cNvPr id="45" name="Picture 44"/>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grpSp>
        <p:nvGrpSpPr>
          <p:cNvPr id="49" name="Group 48"/>
          <p:cNvGrpSpPr/>
          <p:nvPr/>
        </p:nvGrpSpPr>
        <p:grpSpPr>
          <a:xfrm>
            <a:off x="1021487" y="1355934"/>
            <a:ext cx="2584609" cy="2256203"/>
            <a:chOff x="317500" y="4653629"/>
            <a:chExt cx="2584609" cy="2256203"/>
          </a:xfrm>
        </p:grpSpPr>
        <p:sp>
          <p:nvSpPr>
            <p:cNvPr id="50" name="TextBox 49"/>
            <p:cNvSpPr txBox="1"/>
            <p:nvPr/>
          </p:nvSpPr>
          <p:spPr>
            <a:xfrm>
              <a:off x="317500" y="6540500"/>
              <a:ext cx="184666" cy="369332"/>
            </a:xfrm>
            <a:prstGeom prst="rect">
              <a:avLst/>
            </a:prstGeom>
            <a:noFill/>
          </p:spPr>
          <p:txBody>
            <a:bodyPr wrap="none" rtlCol="0">
              <a:spAutoFit/>
            </a:bodyPr>
            <a:lstStyle/>
            <a:p>
              <a:endParaRPr lang="en-US" dirty="0"/>
            </a:p>
          </p:txBody>
        </p:sp>
        <p:sp>
          <p:nvSpPr>
            <p:cNvPr id="51" name="Rounded Rectangle 50"/>
            <p:cNvSpPr/>
            <p:nvPr/>
          </p:nvSpPr>
          <p:spPr>
            <a:xfrm>
              <a:off x="677335" y="4653629"/>
              <a:ext cx="1382888" cy="172296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700777" y="4791810"/>
              <a:ext cx="2201332" cy="1754327"/>
            </a:xfrm>
            <a:prstGeom prst="rect">
              <a:avLst/>
            </a:prstGeom>
            <a:noFill/>
          </p:spPr>
          <p:txBody>
            <a:bodyPr wrap="square" rtlCol="0">
              <a:spAutoFit/>
            </a:bodyPr>
            <a:lstStyle/>
            <a:p>
              <a:r>
                <a:rPr lang="en-US" dirty="0" smtClean="0">
                  <a:latin typeface="Helvetica Neue Light"/>
                  <a:cs typeface="Helvetica Neue Light"/>
                </a:rPr>
                <a:t>write(v)</a:t>
              </a:r>
            </a:p>
            <a:p>
              <a:r>
                <a:rPr lang="en-US" dirty="0" smtClean="0">
                  <a:latin typeface="Helvetica Neue Light"/>
                  <a:cs typeface="Helvetica Neue Light"/>
                </a:rPr>
                <a:t>{</a:t>
              </a:r>
              <a:endParaRPr lang="en-US" dirty="0">
                <a:solidFill>
                  <a:srgbClr val="FF0000"/>
                </a:solidFill>
                <a:latin typeface="Helvetica Neue Light"/>
                <a:cs typeface="Helvetica Neue Light"/>
              </a:endParaRPr>
            </a:p>
            <a:p>
              <a:r>
                <a:rPr lang="en-US" dirty="0" smtClean="0">
                  <a:solidFill>
                    <a:srgbClr val="FF0000"/>
                  </a:solidFill>
                  <a:latin typeface="Helvetica Neue Light"/>
                  <a:cs typeface="Helvetica Neue Light"/>
                </a:rPr>
                <a:t>Design write protocol</a:t>
              </a:r>
              <a:endParaRPr lang="en-US" dirty="0">
                <a:latin typeface="Helvetica Neue Light"/>
                <a:cs typeface="Helvetica Neue Light"/>
              </a:endParaRPr>
            </a:p>
            <a:p>
              <a:r>
                <a:rPr lang="en-US" dirty="0" smtClean="0">
                  <a:latin typeface="Helvetica Neue Light"/>
                  <a:cs typeface="Helvetica Neue Light"/>
                </a:rPr>
                <a:t>}</a:t>
              </a:r>
            </a:p>
            <a:p>
              <a:endParaRPr lang="en-US" dirty="0">
                <a:latin typeface="Helvetica Neue Light"/>
                <a:cs typeface="Helvetica Neue Light"/>
              </a:endParaRPr>
            </a:p>
          </p:txBody>
        </p:sp>
      </p:grpSp>
      <p:grpSp>
        <p:nvGrpSpPr>
          <p:cNvPr id="53" name="Group 52"/>
          <p:cNvGrpSpPr/>
          <p:nvPr/>
        </p:nvGrpSpPr>
        <p:grpSpPr>
          <a:xfrm>
            <a:off x="6634474" y="1267853"/>
            <a:ext cx="2584609" cy="2256203"/>
            <a:chOff x="317500" y="4653629"/>
            <a:chExt cx="2584609" cy="2256203"/>
          </a:xfrm>
        </p:grpSpPr>
        <p:sp>
          <p:nvSpPr>
            <p:cNvPr id="54" name="TextBox 53"/>
            <p:cNvSpPr txBox="1"/>
            <p:nvPr/>
          </p:nvSpPr>
          <p:spPr>
            <a:xfrm>
              <a:off x="317500" y="6540500"/>
              <a:ext cx="184666" cy="369332"/>
            </a:xfrm>
            <a:prstGeom prst="rect">
              <a:avLst/>
            </a:prstGeom>
            <a:noFill/>
          </p:spPr>
          <p:txBody>
            <a:bodyPr wrap="none" rtlCol="0">
              <a:spAutoFit/>
            </a:bodyPr>
            <a:lstStyle/>
            <a:p>
              <a:endParaRPr lang="en-US" dirty="0"/>
            </a:p>
          </p:txBody>
        </p:sp>
        <p:sp>
          <p:nvSpPr>
            <p:cNvPr id="55" name="Rounded Rectangle 54"/>
            <p:cNvSpPr/>
            <p:nvPr/>
          </p:nvSpPr>
          <p:spPr>
            <a:xfrm>
              <a:off x="677335" y="4653629"/>
              <a:ext cx="1382888" cy="172296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700777" y="4791810"/>
              <a:ext cx="2201332" cy="1754327"/>
            </a:xfrm>
            <a:prstGeom prst="rect">
              <a:avLst/>
            </a:prstGeom>
            <a:noFill/>
          </p:spPr>
          <p:txBody>
            <a:bodyPr wrap="square" rtlCol="0">
              <a:spAutoFit/>
            </a:bodyPr>
            <a:lstStyle/>
            <a:p>
              <a:r>
                <a:rPr lang="en-US" dirty="0" smtClean="0">
                  <a:latin typeface="Helvetica Neue Light"/>
                  <a:cs typeface="Helvetica Neue Light"/>
                </a:rPr>
                <a:t>Read()</a:t>
              </a:r>
            </a:p>
            <a:p>
              <a:r>
                <a:rPr lang="en-US" dirty="0" smtClean="0">
                  <a:latin typeface="Helvetica Neue Light"/>
                  <a:cs typeface="Helvetica Neue Light"/>
                </a:rPr>
                <a:t>{</a:t>
              </a:r>
              <a:endParaRPr lang="en-US" dirty="0">
                <a:solidFill>
                  <a:srgbClr val="FF0000"/>
                </a:solidFill>
                <a:latin typeface="Helvetica Neue Light"/>
                <a:cs typeface="Helvetica Neue Light"/>
              </a:endParaRPr>
            </a:p>
            <a:p>
              <a:r>
                <a:rPr lang="en-US" dirty="0" smtClean="0">
                  <a:solidFill>
                    <a:srgbClr val="FF0000"/>
                  </a:solidFill>
                  <a:latin typeface="Helvetica Neue Light"/>
                  <a:cs typeface="Helvetica Neue Light"/>
                </a:rPr>
                <a:t>Design read protocol</a:t>
              </a:r>
              <a:endParaRPr lang="en-US" dirty="0">
                <a:latin typeface="Helvetica Neue Light"/>
                <a:cs typeface="Helvetica Neue Light"/>
              </a:endParaRPr>
            </a:p>
            <a:p>
              <a:r>
                <a:rPr lang="en-US" dirty="0" smtClean="0">
                  <a:latin typeface="Helvetica Neue Light"/>
                  <a:cs typeface="Helvetica Neue Light"/>
                </a:rPr>
                <a:t>}</a:t>
              </a:r>
            </a:p>
            <a:p>
              <a:endParaRPr lang="en-US" dirty="0">
                <a:latin typeface="Helvetica Neue Light"/>
                <a:cs typeface="Helvetica Neue Light"/>
              </a:endParaRPr>
            </a:p>
          </p:txBody>
        </p:sp>
      </p:grpSp>
      <p:grpSp>
        <p:nvGrpSpPr>
          <p:cNvPr id="57" name="Group 56"/>
          <p:cNvGrpSpPr/>
          <p:nvPr/>
        </p:nvGrpSpPr>
        <p:grpSpPr>
          <a:xfrm>
            <a:off x="3201731" y="2134472"/>
            <a:ext cx="2584609" cy="2256203"/>
            <a:chOff x="317500" y="4653629"/>
            <a:chExt cx="2584609" cy="2256203"/>
          </a:xfrm>
        </p:grpSpPr>
        <p:sp>
          <p:nvSpPr>
            <p:cNvPr id="58" name="TextBox 57"/>
            <p:cNvSpPr txBox="1"/>
            <p:nvPr/>
          </p:nvSpPr>
          <p:spPr>
            <a:xfrm>
              <a:off x="317500" y="6540500"/>
              <a:ext cx="184666" cy="369332"/>
            </a:xfrm>
            <a:prstGeom prst="rect">
              <a:avLst/>
            </a:prstGeom>
            <a:noFill/>
          </p:spPr>
          <p:txBody>
            <a:bodyPr wrap="none" rtlCol="0">
              <a:spAutoFit/>
            </a:bodyPr>
            <a:lstStyle/>
            <a:p>
              <a:endParaRPr lang="en-US" dirty="0"/>
            </a:p>
          </p:txBody>
        </p:sp>
        <p:sp>
          <p:nvSpPr>
            <p:cNvPr id="59" name="Rounded Rectangle 58"/>
            <p:cNvSpPr/>
            <p:nvPr/>
          </p:nvSpPr>
          <p:spPr>
            <a:xfrm>
              <a:off x="677335" y="4653629"/>
              <a:ext cx="1518088" cy="146316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700777" y="4791810"/>
              <a:ext cx="2201332" cy="1477328"/>
            </a:xfrm>
            <a:prstGeom prst="rect">
              <a:avLst/>
            </a:prstGeom>
            <a:noFill/>
          </p:spPr>
          <p:txBody>
            <a:bodyPr wrap="square" rtlCol="0">
              <a:spAutoFit/>
            </a:bodyPr>
            <a:lstStyle/>
            <a:p>
              <a:r>
                <a:rPr lang="en-US" dirty="0" smtClean="0">
                  <a:latin typeface="Helvetica Neue Light"/>
                  <a:cs typeface="Helvetica Neue Light"/>
                </a:rPr>
                <a:t>{</a:t>
              </a:r>
              <a:endParaRPr lang="en-US" dirty="0">
                <a:solidFill>
                  <a:srgbClr val="FF0000"/>
                </a:solidFill>
                <a:latin typeface="Helvetica Neue Light"/>
                <a:cs typeface="Helvetica Neue Light"/>
              </a:endParaRPr>
            </a:p>
            <a:p>
              <a:r>
                <a:rPr lang="en-US" dirty="0" smtClean="0">
                  <a:solidFill>
                    <a:srgbClr val="FF0000"/>
                  </a:solidFill>
                  <a:latin typeface="Helvetica Neue Light"/>
                  <a:cs typeface="Helvetica Neue Light"/>
                </a:rPr>
                <a:t>Design server protocol</a:t>
              </a:r>
              <a:endParaRPr lang="en-US" dirty="0">
                <a:latin typeface="Helvetica Neue Light"/>
                <a:cs typeface="Helvetica Neue Light"/>
              </a:endParaRPr>
            </a:p>
            <a:p>
              <a:r>
                <a:rPr lang="en-US" dirty="0" smtClean="0">
                  <a:latin typeface="Helvetica Neue Light"/>
                  <a:cs typeface="Helvetica Neue Light"/>
                </a:rPr>
                <a:t>}</a:t>
              </a:r>
            </a:p>
            <a:p>
              <a:endParaRPr lang="en-US" dirty="0">
                <a:latin typeface="Helvetica Neue Light"/>
                <a:cs typeface="Helvetica Neue Light"/>
              </a:endParaRPr>
            </a:p>
          </p:txBody>
        </p:sp>
      </p:grpSp>
      <p:sp>
        <p:nvSpPr>
          <p:cNvPr id="61" name="TextBox 60"/>
          <p:cNvSpPr txBox="1"/>
          <p:nvPr/>
        </p:nvSpPr>
        <p:spPr>
          <a:xfrm>
            <a:off x="845430" y="-74724"/>
            <a:ext cx="7109556" cy="584776"/>
          </a:xfrm>
          <a:prstGeom prst="rect">
            <a:avLst/>
          </a:prstGeom>
          <a:noFill/>
        </p:spPr>
        <p:txBody>
          <a:bodyPr wrap="none" rtlCol="0">
            <a:spAutoFit/>
          </a:bodyPr>
          <a:lstStyle/>
          <a:p>
            <a:r>
              <a:rPr lang="en-US" sz="3200" dirty="0" smtClean="0">
                <a:solidFill>
                  <a:srgbClr val="000000"/>
                </a:solidFill>
                <a:latin typeface="Helvetica Neue Light"/>
                <a:cs typeface="Helvetica Neue Light"/>
              </a:rPr>
              <a:t>The shared memory emulation problem</a:t>
            </a:r>
          </a:p>
        </p:txBody>
      </p:sp>
    </p:spTree>
    <p:extLst>
      <p:ext uri="{BB962C8B-B14F-4D97-AF65-F5344CB8AC3E}">
        <p14:creationId xmlns:p14="http://schemas.microsoft.com/office/powerpoint/2010/main" val="239310068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6634474" y="1267853"/>
            <a:ext cx="2584609" cy="2256203"/>
            <a:chOff x="317500" y="4653629"/>
            <a:chExt cx="2584609" cy="2256203"/>
          </a:xfrm>
        </p:grpSpPr>
        <p:sp>
          <p:nvSpPr>
            <p:cNvPr id="54" name="TextBox 53"/>
            <p:cNvSpPr txBox="1"/>
            <p:nvPr/>
          </p:nvSpPr>
          <p:spPr>
            <a:xfrm>
              <a:off x="317500" y="6540500"/>
              <a:ext cx="184666" cy="369332"/>
            </a:xfrm>
            <a:prstGeom prst="rect">
              <a:avLst/>
            </a:prstGeom>
            <a:noFill/>
          </p:spPr>
          <p:txBody>
            <a:bodyPr wrap="none" rtlCol="0">
              <a:spAutoFit/>
            </a:bodyPr>
            <a:lstStyle/>
            <a:p>
              <a:endParaRPr lang="en-US" dirty="0"/>
            </a:p>
          </p:txBody>
        </p:sp>
        <p:sp>
          <p:nvSpPr>
            <p:cNvPr id="55" name="Rounded Rectangle 54"/>
            <p:cNvSpPr/>
            <p:nvPr/>
          </p:nvSpPr>
          <p:spPr>
            <a:xfrm>
              <a:off x="677335" y="4653629"/>
              <a:ext cx="1382888" cy="172296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700777" y="4791810"/>
              <a:ext cx="2201332" cy="1754327"/>
            </a:xfrm>
            <a:prstGeom prst="rect">
              <a:avLst/>
            </a:prstGeom>
            <a:noFill/>
          </p:spPr>
          <p:txBody>
            <a:bodyPr wrap="square" rtlCol="0">
              <a:spAutoFit/>
            </a:bodyPr>
            <a:lstStyle/>
            <a:p>
              <a:r>
                <a:rPr lang="en-US" dirty="0" smtClean="0">
                  <a:latin typeface="Helvetica Neue Light"/>
                  <a:cs typeface="Helvetica Neue Light"/>
                </a:rPr>
                <a:t>Read()</a:t>
              </a:r>
            </a:p>
            <a:p>
              <a:r>
                <a:rPr lang="en-US" dirty="0" smtClean="0">
                  <a:latin typeface="Helvetica Neue Light"/>
                  <a:cs typeface="Helvetica Neue Light"/>
                </a:rPr>
                <a:t>{</a:t>
              </a:r>
              <a:endParaRPr lang="en-US" dirty="0">
                <a:solidFill>
                  <a:srgbClr val="FF0000"/>
                </a:solidFill>
                <a:latin typeface="Helvetica Neue Light"/>
                <a:cs typeface="Helvetica Neue Light"/>
              </a:endParaRPr>
            </a:p>
            <a:p>
              <a:r>
                <a:rPr lang="en-US" dirty="0" smtClean="0">
                  <a:solidFill>
                    <a:srgbClr val="FF0000"/>
                  </a:solidFill>
                  <a:latin typeface="Helvetica Neue Light"/>
                  <a:cs typeface="Helvetica Neue Light"/>
                </a:rPr>
                <a:t>Design read protocol</a:t>
              </a:r>
              <a:endParaRPr lang="en-US" dirty="0">
                <a:latin typeface="Helvetica Neue Light"/>
                <a:cs typeface="Helvetica Neue Light"/>
              </a:endParaRPr>
            </a:p>
            <a:p>
              <a:r>
                <a:rPr lang="en-US" dirty="0" smtClean="0">
                  <a:latin typeface="Helvetica Neue Light"/>
                  <a:cs typeface="Helvetica Neue Light"/>
                </a:rPr>
                <a:t>}</a:t>
              </a:r>
            </a:p>
            <a:p>
              <a:endParaRPr lang="en-US" dirty="0">
                <a:latin typeface="Helvetica Neue Light"/>
                <a:cs typeface="Helvetica Neue Light"/>
              </a:endParaRPr>
            </a:p>
          </p:txBody>
        </p:sp>
      </p:grpSp>
      <p:grpSp>
        <p:nvGrpSpPr>
          <p:cNvPr id="57" name="Group 56"/>
          <p:cNvGrpSpPr/>
          <p:nvPr/>
        </p:nvGrpSpPr>
        <p:grpSpPr>
          <a:xfrm>
            <a:off x="3201731" y="2134472"/>
            <a:ext cx="2584609" cy="2256203"/>
            <a:chOff x="317500" y="4653629"/>
            <a:chExt cx="2584609" cy="2256203"/>
          </a:xfrm>
        </p:grpSpPr>
        <p:sp>
          <p:nvSpPr>
            <p:cNvPr id="58" name="TextBox 57"/>
            <p:cNvSpPr txBox="1"/>
            <p:nvPr/>
          </p:nvSpPr>
          <p:spPr>
            <a:xfrm>
              <a:off x="317500" y="6540500"/>
              <a:ext cx="184666" cy="369332"/>
            </a:xfrm>
            <a:prstGeom prst="rect">
              <a:avLst/>
            </a:prstGeom>
            <a:noFill/>
          </p:spPr>
          <p:txBody>
            <a:bodyPr wrap="none" rtlCol="0">
              <a:spAutoFit/>
            </a:bodyPr>
            <a:lstStyle/>
            <a:p>
              <a:endParaRPr lang="en-US" dirty="0"/>
            </a:p>
          </p:txBody>
        </p:sp>
        <p:sp>
          <p:nvSpPr>
            <p:cNvPr id="59" name="Rounded Rectangle 58"/>
            <p:cNvSpPr/>
            <p:nvPr/>
          </p:nvSpPr>
          <p:spPr>
            <a:xfrm>
              <a:off x="677335" y="4653629"/>
              <a:ext cx="1518088" cy="1463166"/>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700777" y="4791810"/>
              <a:ext cx="2201332" cy="1477328"/>
            </a:xfrm>
            <a:prstGeom prst="rect">
              <a:avLst/>
            </a:prstGeom>
            <a:noFill/>
          </p:spPr>
          <p:txBody>
            <a:bodyPr wrap="square" rtlCol="0">
              <a:spAutoFit/>
            </a:bodyPr>
            <a:lstStyle/>
            <a:p>
              <a:r>
                <a:rPr lang="en-US" dirty="0" smtClean="0">
                  <a:latin typeface="Helvetica Neue Light"/>
                  <a:cs typeface="Helvetica Neue Light"/>
                </a:rPr>
                <a:t>{</a:t>
              </a:r>
              <a:endParaRPr lang="en-US" dirty="0">
                <a:solidFill>
                  <a:srgbClr val="FF0000"/>
                </a:solidFill>
                <a:latin typeface="Helvetica Neue Light"/>
                <a:cs typeface="Helvetica Neue Light"/>
              </a:endParaRPr>
            </a:p>
            <a:p>
              <a:r>
                <a:rPr lang="en-US" dirty="0" smtClean="0">
                  <a:solidFill>
                    <a:srgbClr val="FF0000"/>
                  </a:solidFill>
                  <a:latin typeface="Helvetica Neue Light"/>
                  <a:cs typeface="Helvetica Neue Light"/>
                </a:rPr>
                <a:t>Design server protocol</a:t>
              </a:r>
              <a:endParaRPr lang="en-US" dirty="0">
                <a:latin typeface="Helvetica Neue Light"/>
                <a:cs typeface="Helvetica Neue Light"/>
              </a:endParaRPr>
            </a:p>
            <a:p>
              <a:r>
                <a:rPr lang="en-US" dirty="0" smtClean="0">
                  <a:latin typeface="Helvetica Neue Light"/>
                  <a:cs typeface="Helvetica Neue Light"/>
                </a:rPr>
                <a:t>}</a:t>
              </a:r>
            </a:p>
            <a:p>
              <a:endParaRPr lang="en-US" dirty="0">
                <a:latin typeface="Helvetica Neue Light"/>
                <a:cs typeface="Helvetica Neue Light"/>
              </a:endParaRPr>
            </a:p>
          </p:txBody>
        </p:sp>
      </p:grpSp>
      <p:grpSp>
        <p:nvGrpSpPr>
          <p:cNvPr id="49" name="Group 48"/>
          <p:cNvGrpSpPr/>
          <p:nvPr/>
        </p:nvGrpSpPr>
        <p:grpSpPr>
          <a:xfrm>
            <a:off x="1021487" y="1355934"/>
            <a:ext cx="2584609" cy="2256203"/>
            <a:chOff x="317500" y="4653629"/>
            <a:chExt cx="2584609" cy="2256203"/>
          </a:xfrm>
        </p:grpSpPr>
        <p:sp>
          <p:nvSpPr>
            <p:cNvPr id="50" name="TextBox 49"/>
            <p:cNvSpPr txBox="1"/>
            <p:nvPr/>
          </p:nvSpPr>
          <p:spPr>
            <a:xfrm>
              <a:off x="317500" y="6540500"/>
              <a:ext cx="184666" cy="369332"/>
            </a:xfrm>
            <a:prstGeom prst="rect">
              <a:avLst/>
            </a:prstGeom>
            <a:noFill/>
          </p:spPr>
          <p:txBody>
            <a:bodyPr wrap="none" rtlCol="0">
              <a:spAutoFit/>
            </a:bodyPr>
            <a:lstStyle/>
            <a:p>
              <a:endParaRPr lang="en-US" dirty="0"/>
            </a:p>
          </p:txBody>
        </p:sp>
        <p:sp>
          <p:nvSpPr>
            <p:cNvPr id="51" name="Rounded Rectangle 50"/>
            <p:cNvSpPr/>
            <p:nvPr/>
          </p:nvSpPr>
          <p:spPr>
            <a:xfrm>
              <a:off x="677335" y="4653629"/>
              <a:ext cx="1382888" cy="1722968"/>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700777" y="4791810"/>
              <a:ext cx="2201332" cy="1754327"/>
            </a:xfrm>
            <a:prstGeom prst="rect">
              <a:avLst/>
            </a:prstGeom>
            <a:noFill/>
          </p:spPr>
          <p:txBody>
            <a:bodyPr wrap="square" rtlCol="0">
              <a:spAutoFit/>
            </a:bodyPr>
            <a:lstStyle/>
            <a:p>
              <a:r>
                <a:rPr lang="en-US" dirty="0" smtClean="0">
                  <a:latin typeface="Helvetica Neue Light"/>
                  <a:cs typeface="Helvetica Neue Light"/>
                </a:rPr>
                <a:t>write(v)</a:t>
              </a:r>
            </a:p>
            <a:p>
              <a:r>
                <a:rPr lang="en-US" dirty="0" smtClean="0">
                  <a:latin typeface="Helvetica Neue Light"/>
                  <a:cs typeface="Helvetica Neue Light"/>
                </a:rPr>
                <a:t>{</a:t>
              </a:r>
              <a:endParaRPr lang="en-US" dirty="0">
                <a:solidFill>
                  <a:srgbClr val="FF0000"/>
                </a:solidFill>
                <a:latin typeface="Helvetica Neue Light"/>
                <a:cs typeface="Helvetica Neue Light"/>
              </a:endParaRPr>
            </a:p>
            <a:p>
              <a:r>
                <a:rPr lang="en-US" dirty="0" smtClean="0">
                  <a:solidFill>
                    <a:srgbClr val="FF0000"/>
                  </a:solidFill>
                  <a:latin typeface="Helvetica Neue Light"/>
                  <a:cs typeface="Helvetica Neue Light"/>
                </a:rPr>
                <a:t>Design write protocol</a:t>
              </a:r>
              <a:endParaRPr lang="en-US" dirty="0">
                <a:latin typeface="Helvetica Neue Light"/>
                <a:cs typeface="Helvetica Neue Light"/>
              </a:endParaRPr>
            </a:p>
            <a:p>
              <a:r>
                <a:rPr lang="en-US" dirty="0" smtClean="0">
                  <a:latin typeface="Helvetica Neue Light"/>
                  <a:cs typeface="Helvetica Neue Light"/>
                </a:rPr>
                <a:t>}</a:t>
              </a:r>
            </a:p>
            <a:p>
              <a:endParaRPr lang="en-US" dirty="0">
                <a:latin typeface="Helvetica Neue Light"/>
                <a:cs typeface="Helvetica Neue Light"/>
              </a:endParaRPr>
            </a:p>
          </p:txBody>
        </p:sp>
      </p:grpSp>
      <p:sp>
        <p:nvSpPr>
          <p:cNvPr id="4" name="Slide Number Placeholder 3"/>
          <p:cNvSpPr>
            <a:spLocks noGrp="1"/>
          </p:cNvSpPr>
          <p:nvPr>
            <p:ph type="sldNum" sz="quarter" idx="12"/>
          </p:nvPr>
        </p:nvSpPr>
        <p:spPr/>
        <p:txBody>
          <a:bodyPr/>
          <a:lstStyle/>
          <a:p>
            <a:fld id="{2BAAB71D-D585-B642-9E27-EE5DC697D035}" type="slidenum">
              <a:rPr lang="en-US" smtClean="0"/>
              <a:t>57</a:t>
            </a:fld>
            <a:endParaRPr lang="en-US"/>
          </a:p>
        </p:txBody>
      </p: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pic>
        <p:nvPicPr>
          <p:cNvPr id="137" name="Picture 136"/>
          <p:cNvPicPr>
            <a:picLocks noChangeAspect="1"/>
          </p:cNvPicPr>
          <p:nvPr/>
        </p:nvPicPr>
        <p:blipFill>
          <a:blip r:embed="rId2"/>
          <a:stretch>
            <a:fillRect/>
          </a:stretch>
        </p:blipFill>
        <p:spPr>
          <a:xfrm>
            <a:off x="871490" y="3162303"/>
            <a:ext cx="793749" cy="793749"/>
          </a:xfrm>
          <a:prstGeom prst="rect">
            <a:avLst/>
          </a:prstGeom>
        </p:spPr>
      </p:pic>
      <p:pic>
        <p:nvPicPr>
          <p:cNvPr id="138" name="Picture 137"/>
          <p:cNvPicPr>
            <a:picLocks noChangeAspect="1"/>
          </p:cNvPicPr>
          <p:nvPr/>
        </p:nvPicPr>
        <p:blipFill>
          <a:blip r:embed="rId2"/>
          <a:stretch>
            <a:fillRect/>
          </a:stretch>
        </p:blipFill>
        <p:spPr>
          <a:xfrm>
            <a:off x="871490" y="653306"/>
            <a:ext cx="777553" cy="777553"/>
          </a:xfrm>
          <a:prstGeom prst="rect">
            <a:avLst/>
          </a:prstGeom>
        </p:spPr>
      </p:pic>
      <p:pic>
        <p:nvPicPr>
          <p:cNvPr id="139" name="Picture 138"/>
          <p:cNvPicPr>
            <a:picLocks noChangeAspect="1"/>
          </p:cNvPicPr>
          <p:nvPr/>
        </p:nvPicPr>
        <p:blipFill>
          <a:blip r:embed="rId2"/>
          <a:stretch>
            <a:fillRect/>
          </a:stretch>
        </p:blipFill>
        <p:spPr>
          <a:xfrm>
            <a:off x="7810289" y="503832"/>
            <a:ext cx="777553" cy="777553"/>
          </a:xfrm>
          <a:prstGeom prst="rect">
            <a:avLst/>
          </a:prstGeom>
        </p:spPr>
      </p:pic>
      <p:pic>
        <p:nvPicPr>
          <p:cNvPr id="140" name="Picture 139"/>
          <p:cNvPicPr>
            <a:picLocks noChangeAspect="1"/>
          </p:cNvPicPr>
          <p:nvPr/>
        </p:nvPicPr>
        <p:blipFill>
          <a:blip r:embed="rId2"/>
          <a:stretch>
            <a:fillRect/>
          </a:stretch>
        </p:blipFill>
        <p:spPr>
          <a:xfrm>
            <a:off x="7794093" y="3162303"/>
            <a:ext cx="793749" cy="793749"/>
          </a:xfrm>
          <a:prstGeom prst="rect">
            <a:avLst/>
          </a:prstGeom>
        </p:spPr>
      </p:pic>
      <p:cxnSp>
        <p:nvCxnSpPr>
          <p:cNvPr id="141" name="Straight Arrow Connector 140"/>
          <p:cNvCxnSpPr>
            <a:stCxn id="13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a:stCxn id="13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stCxn id="140"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a:stCxn id="13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7"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a:stCxn id="13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a:stCxn id="13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13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3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a:stCxn id="140"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a:stCxn id="140"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stCxn id="140"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40"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37"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37"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p:nvPr/>
        </p:nvCxnSpPr>
        <p:spPr>
          <a:xfrm flipV="1">
            <a:off x="1649364" y="1825628"/>
            <a:ext cx="318616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3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flipV="1">
            <a:off x="1801443" y="1482728"/>
            <a:ext cx="2678482"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63" name="TextBox 162"/>
          <p:cNvSpPr txBox="1"/>
          <p:nvPr/>
        </p:nvSpPr>
        <p:spPr>
          <a:xfrm>
            <a:off x="7673881" y="20891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cxnSp>
        <p:nvCxnSpPr>
          <p:cNvPr id="164" name="Straight Arrow Connector 163"/>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sp>
        <p:nvSpPr>
          <p:cNvPr id="2" name="TextBox 1"/>
          <p:cNvSpPr txBox="1"/>
          <p:nvPr/>
        </p:nvSpPr>
        <p:spPr>
          <a:xfrm>
            <a:off x="317500" y="6540500"/>
            <a:ext cx="184666" cy="369332"/>
          </a:xfrm>
          <a:prstGeom prst="rect">
            <a:avLst/>
          </a:prstGeom>
          <a:noFill/>
        </p:spPr>
        <p:txBody>
          <a:bodyPr wrap="none" rtlCol="0">
            <a:spAutoFit/>
          </a:bodyPr>
          <a:lstStyle/>
          <a:p>
            <a:endParaRPr lang="en-US" dirty="0"/>
          </a:p>
        </p:txBody>
      </p:sp>
      <p:sp>
        <p:nvSpPr>
          <p:cNvPr id="42" name="Rectangle 41"/>
          <p:cNvSpPr/>
          <p:nvPr/>
        </p:nvSpPr>
        <p:spPr>
          <a:xfrm>
            <a:off x="661987" y="4306399"/>
            <a:ext cx="7635875" cy="2308324"/>
          </a:xfrm>
          <a:prstGeom prst="rect">
            <a:avLst/>
          </a:prstGeom>
        </p:spPr>
        <p:txBody>
          <a:bodyPr wrap="square">
            <a:spAutoFit/>
          </a:bodyPr>
          <a:lstStyle/>
          <a:p>
            <a:r>
              <a:rPr lang="en-US" sz="2400" dirty="0" smtClean="0">
                <a:latin typeface="Helvetica Neue Light"/>
                <a:cs typeface="Helvetica Neue Light"/>
              </a:rPr>
              <a:t>Design write, read and </a:t>
            </a:r>
            <a:r>
              <a:rPr lang="en-US" sz="2400" dirty="0">
                <a:latin typeface="Helvetica Neue Light"/>
                <a:cs typeface="Helvetica Neue Light"/>
              </a:rPr>
              <a:t>s</a:t>
            </a:r>
            <a:r>
              <a:rPr lang="en-US" sz="2400" dirty="0" smtClean="0">
                <a:latin typeface="Helvetica Neue Light"/>
                <a:cs typeface="Helvetica Neue Light"/>
              </a:rPr>
              <a:t>erver protocols</a:t>
            </a:r>
            <a:r>
              <a:rPr lang="en-US" sz="2400" dirty="0">
                <a:latin typeface="Helvetica Neue Light"/>
                <a:cs typeface="Helvetica Neue Light"/>
              </a:rPr>
              <a:t> </a:t>
            </a:r>
            <a:r>
              <a:rPr lang="en-US" sz="2400" dirty="0" smtClean="0">
                <a:latin typeface="Helvetica Neue Light"/>
                <a:cs typeface="Helvetica Neue Light"/>
              </a:rPr>
              <a:t>to ensure</a:t>
            </a:r>
          </a:p>
          <a:p>
            <a:pPr marL="285750" indent="-285750">
              <a:buFont typeface="Arial"/>
              <a:buChar char="•"/>
            </a:pPr>
            <a:endParaRPr lang="en-US" sz="2400" dirty="0" smtClean="0">
              <a:latin typeface="Helvetica Neue Light"/>
              <a:cs typeface="Helvetica Neue Light"/>
            </a:endParaRPr>
          </a:p>
          <a:p>
            <a:pPr marL="285750" indent="-285750">
              <a:buFont typeface="Arial"/>
              <a:buChar char="•"/>
            </a:pPr>
            <a:r>
              <a:rPr lang="en-US" sz="2400" dirty="0">
                <a:latin typeface="Helvetica Neue Light"/>
                <a:cs typeface="Helvetica Neue Light"/>
              </a:rPr>
              <a:t>A</a:t>
            </a:r>
            <a:r>
              <a:rPr lang="en-US" sz="2400" dirty="0" smtClean="0">
                <a:latin typeface="Helvetica Neue Light"/>
                <a:cs typeface="Helvetica Neue Light"/>
              </a:rPr>
              <a:t>tomicity</a:t>
            </a:r>
          </a:p>
          <a:p>
            <a:endParaRPr lang="en-US" sz="2400" dirty="0">
              <a:latin typeface="Helvetica Neue Light"/>
              <a:cs typeface="Helvetica Neue Light"/>
            </a:endParaRPr>
          </a:p>
          <a:p>
            <a:pPr marL="285750" indent="-285750">
              <a:buFont typeface="Arial"/>
              <a:buChar char="•"/>
            </a:pPr>
            <a:r>
              <a:rPr lang="en-US" sz="2400" dirty="0" err="1" smtClean="0">
                <a:latin typeface="Helvetica Neue Light"/>
                <a:cs typeface="Helvetica Neue Light"/>
              </a:rPr>
              <a:t>Liveness</a:t>
            </a:r>
            <a:r>
              <a:rPr lang="en-US" sz="2400" dirty="0" smtClean="0">
                <a:latin typeface="Helvetica Neue Light"/>
                <a:cs typeface="Helvetica Neue Light"/>
              </a:rPr>
              <a:t>: Concurrent operations, (no blocking).</a:t>
            </a:r>
          </a:p>
          <a:p>
            <a:endParaRPr lang="en-US" sz="2400" dirty="0">
              <a:latin typeface="Helvetica Neue Light"/>
              <a:cs typeface="Helvetica Neue Light"/>
            </a:endParaRPr>
          </a:p>
        </p:txBody>
      </p:sp>
      <p:pic>
        <p:nvPicPr>
          <p:cNvPr id="43" name="Picture 42"/>
          <p:cNvPicPr>
            <a:picLocks noChangeAspect="1"/>
          </p:cNvPicPr>
          <p:nvPr/>
        </p:nvPicPr>
        <p:blipFill>
          <a:blip r:embed="rId3"/>
          <a:stretch>
            <a:fillRect/>
          </a:stretch>
        </p:blipFill>
        <p:spPr>
          <a:xfrm>
            <a:off x="2834095" y="1068306"/>
            <a:ext cx="491309" cy="757322"/>
          </a:xfrm>
          <a:prstGeom prst="rect">
            <a:avLst/>
          </a:prstGeom>
        </p:spPr>
      </p:pic>
      <p:pic>
        <p:nvPicPr>
          <p:cNvPr id="44" name="Picture 43"/>
          <p:cNvPicPr>
            <a:picLocks noChangeAspect="1"/>
          </p:cNvPicPr>
          <p:nvPr/>
        </p:nvPicPr>
        <p:blipFill>
          <a:blip r:embed="rId3"/>
          <a:stretch>
            <a:fillRect/>
          </a:stretch>
        </p:blipFill>
        <p:spPr>
          <a:xfrm>
            <a:off x="4561599" y="1104067"/>
            <a:ext cx="491309" cy="757322"/>
          </a:xfrm>
          <a:prstGeom prst="rect">
            <a:avLst/>
          </a:prstGeom>
        </p:spPr>
      </p:pic>
      <p:pic>
        <p:nvPicPr>
          <p:cNvPr id="45" name="Picture 44"/>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sp>
        <p:nvSpPr>
          <p:cNvPr id="61" name="TextBox 60"/>
          <p:cNvSpPr txBox="1"/>
          <p:nvPr/>
        </p:nvSpPr>
        <p:spPr>
          <a:xfrm>
            <a:off x="845430" y="-74724"/>
            <a:ext cx="7109556" cy="584776"/>
          </a:xfrm>
          <a:prstGeom prst="rect">
            <a:avLst/>
          </a:prstGeom>
          <a:noFill/>
        </p:spPr>
        <p:txBody>
          <a:bodyPr wrap="none" rtlCol="0">
            <a:spAutoFit/>
          </a:bodyPr>
          <a:lstStyle/>
          <a:p>
            <a:r>
              <a:rPr lang="en-US" sz="3200" dirty="0" smtClean="0">
                <a:solidFill>
                  <a:srgbClr val="000000"/>
                </a:solidFill>
                <a:latin typeface="Helvetica Neue Light"/>
                <a:cs typeface="Helvetica Neue Light"/>
              </a:rPr>
              <a:t>The shared memory emulation problem</a:t>
            </a:r>
          </a:p>
        </p:txBody>
      </p:sp>
    </p:spTree>
    <p:extLst>
      <p:ext uri="{BB962C8B-B14F-4D97-AF65-F5344CB8AC3E}">
        <p14:creationId xmlns:p14="http://schemas.microsoft.com/office/powerpoint/2010/main" val="2212426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9"/>
                                        </p:tgtEl>
                                        <p:attrNameLst>
                                          <p:attrName>style.opacity</p:attrName>
                                        </p:attrNameLst>
                                      </p:cBhvr>
                                      <p:to>
                                        <p:strVal val="0.5"/>
                                      </p:to>
                                    </p:set>
                                    <p:animEffect filter="image" prLst="opacity: 0.5">
                                      <p:cBhvr rctx="IE">
                                        <p:cTn id="7" dur="indefinite"/>
                                        <p:tgtEl>
                                          <p:spTgt spid="49"/>
                                        </p:tgtEl>
                                      </p:cBhvr>
                                    </p:animEffect>
                                  </p:childTnLst>
                                </p:cTn>
                              </p:par>
                              <p:par>
                                <p:cTn id="8" presetID="9" presetClass="emph" presetSubtype="0" nodeType="withEffect">
                                  <p:stCondLst>
                                    <p:cond delay="0"/>
                                  </p:stCondLst>
                                  <p:childTnLst>
                                    <p:set>
                                      <p:cBhvr rctx="PPT">
                                        <p:cTn id="9" dur="indefinite"/>
                                        <p:tgtEl>
                                          <p:spTgt spid="57"/>
                                        </p:tgtEl>
                                        <p:attrNameLst>
                                          <p:attrName>style.opacity</p:attrName>
                                        </p:attrNameLst>
                                      </p:cBhvr>
                                      <p:to>
                                        <p:strVal val="0.5"/>
                                      </p:to>
                                    </p:set>
                                    <p:animEffect filter="image" prLst="opacity: 0.5">
                                      <p:cBhvr rctx="IE">
                                        <p:cTn id="10" dur="indefinite"/>
                                        <p:tgtEl>
                                          <p:spTgt spid="57"/>
                                        </p:tgtEl>
                                      </p:cBhvr>
                                    </p:animEffect>
                                  </p:childTnLst>
                                </p:cTn>
                              </p:par>
                              <p:par>
                                <p:cTn id="11" presetID="9" presetClass="emph" presetSubtype="0" nodeType="withEffect">
                                  <p:stCondLst>
                                    <p:cond delay="0"/>
                                  </p:stCondLst>
                                  <p:childTnLst>
                                    <p:set>
                                      <p:cBhvr rctx="PPT">
                                        <p:cTn id="12" dur="indefinite"/>
                                        <p:tgtEl>
                                          <p:spTgt spid="53"/>
                                        </p:tgtEl>
                                        <p:attrNameLst>
                                          <p:attrName>style.opacity</p:attrName>
                                        </p:attrNameLst>
                                      </p:cBhvr>
                                      <p:to>
                                        <p:strVal val="0.5"/>
                                      </p:to>
                                    </p:set>
                                    <p:animEffect filter="image" prLst="opacity: 0.5">
                                      <p:cBhvr rctx="IE">
                                        <p:cTn id="13"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3" y="-10962"/>
            <a:ext cx="9539111" cy="1143000"/>
          </a:xfrm>
        </p:spPr>
        <p:txBody>
          <a:bodyPr>
            <a:normAutofit/>
          </a:bodyPr>
          <a:lstStyle/>
          <a:p>
            <a:r>
              <a:rPr lang="en-US" sz="3200" dirty="0">
                <a:latin typeface="Helvetica Neue Light"/>
                <a:cs typeface="Helvetica Neue Light"/>
              </a:rPr>
              <a:t>Shared Memory Emulation in Distributed Computing</a:t>
            </a:r>
          </a:p>
        </p:txBody>
      </p:sp>
      <p:sp>
        <p:nvSpPr>
          <p:cNvPr id="5" name="Content Placeholder 2"/>
          <p:cNvSpPr>
            <a:spLocks noGrp="1"/>
          </p:cNvSpPr>
          <p:nvPr>
            <p:ph idx="1"/>
          </p:nvPr>
        </p:nvSpPr>
        <p:spPr>
          <a:xfrm>
            <a:off x="226299" y="744933"/>
            <a:ext cx="8735505" cy="5384815"/>
          </a:xfrm>
        </p:spPr>
        <p:txBody>
          <a:bodyPr>
            <a:normAutofit/>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The concept of consistency</a:t>
            </a:r>
          </a:p>
          <a:p>
            <a:pPr lvl="1"/>
            <a:r>
              <a:rPr lang="en-US" sz="2000" dirty="0" smtClean="0">
                <a:latin typeface="Helvetica Neue Light"/>
                <a:cs typeface="Helvetica Neue Light"/>
              </a:rPr>
              <a:t>Atomic consistency (or simply, atomicity)</a:t>
            </a:r>
          </a:p>
          <a:p>
            <a:pPr lvl="1"/>
            <a:r>
              <a:rPr lang="en-US" sz="2000" dirty="0" smtClean="0">
                <a:solidFill>
                  <a:srgbClr val="FFFFFF"/>
                </a:solidFill>
                <a:latin typeface="Helvetica Neue Light"/>
                <a:cs typeface="Helvetica Neue Light"/>
              </a:rPr>
              <a:t>Other notions of consistency</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Atomic Shared Memory Emulation</a:t>
            </a:r>
          </a:p>
          <a:p>
            <a:pPr lvl="1"/>
            <a:r>
              <a:rPr lang="en-US" sz="2000" dirty="0" smtClean="0">
                <a:latin typeface="Helvetica Neue Light"/>
                <a:cs typeface="Helvetica Neue Light"/>
              </a:rPr>
              <a:t>Problem formulation (Informal)</a:t>
            </a:r>
          </a:p>
          <a:p>
            <a:pPr lvl="1"/>
            <a:r>
              <a:rPr lang="en-US" sz="2000" dirty="0" smtClean="0">
                <a:latin typeface="Helvetica Neue Light"/>
                <a:cs typeface="Helvetica Neue Light"/>
              </a:rPr>
              <a:t>Replication-based algorithm of [</a:t>
            </a:r>
            <a:r>
              <a:rPr lang="en-US" sz="2000" dirty="0" err="1" smtClean="0">
                <a:latin typeface="Helvetica Neue Light"/>
                <a:cs typeface="Helvetica Neue Light"/>
              </a:rPr>
              <a:t>Attiya</a:t>
            </a:r>
            <a:r>
              <a:rPr lang="en-US" sz="2000" dirty="0" smtClean="0">
                <a:latin typeface="Helvetica Neue Light"/>
                <a:cs typeface="Helvetica Neue Light"/>
              </a:rPr>
              <a:t> Bar-</a:t>
            </a:r>
            <a:r>
              <a:rPr lang="en-US" sz="2000" dirty="0" err="1" smtClean="0">
                <a:latin typeface="Helvetica Neue Light"/>
                <a:cs typeface="Helvetica Neue Light"/>
              </a:rPr>
              <a:t>Noy</a:t>
            </a:r>
            <a:r>
              <a:rPr lang="en-US" sz="2000" dirty="0" smtClean="0">
                <a:latin typeface="Helvetica Neue Light"/>
                <a:cs typeface="Helvetica Neue Light"/>
              </a:rPr>
              <a:t> </a:t>
            </a:r>
            <a:r>
              <a:rPr lang="en-US" sz="2000" dirty="0" err="1" smtClean="0">
                <a:latin typeface="Helvetica Neue Light"/>
                <a:cs typeface="Helvetica Neue Light"/>
              </a:rPr>
              <a:t>Dolev</a:t>
            </a:r>
            <a:r>
              <a:rPr lang="en-US" sz="2000" dirty="0" smtClean="0">
                <a:latin typeface="Helvetica Neue Light"/>
                <a:cs typeface="Helvetica Neue Light"/>
              </a:rPr>
              <a:t> 95]</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Erasure </a:t>
            </a:r>
            <a:r>
              <a:rPr lang="en-US" sz="2400" dirty="0">
                <a:latin typeface="Helvetica Neue Light"/>
                <a:cs typeface="Helvetica Neue Light"/>
              </a:rPr>
              <a:t>c</a:t>
            </a:r>
            <a:r>
              <a:rPr lang="en-US" sz="2400" dirty="0" smtClean="0">
                <a:latin typeface="Helvetica Neue Light"/>
                <a:cs typeface="Helvetica Neue Light"/>
              </a:rPr>
              <a:t>oding </a:t>
            </a:r>
            <a:r>
              <a:rPr lang="en-US" sz="2400" dirty="0">
                <a:latin typeface="Helvetica Neue Light"/>
                <a:cs typeface="Helvetica Neue Light"/>
              </a:rPr>
              <a:t>b</a:t>
            </a:r>
            <a:r>
              <a:rPr lang="en-US" sz="2400" dirty="0" smtClean="0">
                <a:latin typeface="Helvetica Neue Light"/>
                <a:cs typeface="Helvetica Neue Light"/>
              </a:rPr>
              <a:t>ased algorithms – main challenges</a:t>
            </a:r>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6" name="Rectangle 5"/>
          <p:cNvSpPr/>
          <p:nvPr/>
        </p:nvSpPr>
        <p:spPr>
          <a:xfrm>
            <a:off x="226299" y="2610556"/>
            <a:ext cx="7125590" cy="141111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631732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421" y="63053"/>
            <a:ext cx="5606458" cy="646331"/>
          </a:xfrm>
          <a:prstGeom prst="rect">
            <a:avLst/>
          </a:prstGeom>
          <a:noFill/>
        </p:spPr>
        <p:txBody>
          <a:bodyPr wrap="none" rtlCol="0">
            <a:spAutoFit/>
          </a:bodyPr>
          <a:lstStyle/>
          <a:p>
            <a:r>
              <a:rPr lang="en-US" sz="3600" dirty="0" smtClean="0">
                <a:latin typeface="Helvetica Neue Light"/>
                <a:cs typeface="Helvetica Neue Light"/>
              </a:rPr>
              <a:t>The ABD algorithm (sketch)</a:t>
            </a:r>
            <a:endParaRPr lang="en-US" sz="3600" dirty="0">
              <a:latin typeface="Helvetica Neue Light"/>
              <a:cs typeface="Helvetica Neue Light"/>
            </a:endParaRPr>
          </a:p>
        </p:txBody>
      </p:sp>
      <p:sp>
        <p:nvSpPr>
          <p:cNvPr id="17" name="Slide Number Placeholder 16"/>
          <p:cNvSpPr>
            <a:spLocks noGrp="1"/>
          </p:cNvSpPr>
          <p:nvPr>
            <p:ph type="sldNum" sz="quarter" idx="12"/>
          </p:nvPr>
        </p:nvSpPr>
        <p:spPr/>
        <p:txBody>
          <a:bodyPr/>
          <a:lstStyle/>
          <a:p>
            <a:fld id="{2BAAB71D-D585-B642-9E27-EE5DC697D035}" type="slidenum">
              <a:rPr lang="en-US" smtClean="0"/>
              <a:t>59</a:t>
            </a:fld>
            <a:endParaRPr lang="en-US"/>
          </a:p>
        </p:txBody>
      </p:sp>
      <p:pic>
        <p:nvPicPr>
          <p:cNvPr id="430" name="Picture 429"/>
          <p:cNvPicPr>
            <a:picLocks noChangeAspect="1"/>
          </p:cNvPicPr>
          <p:nvPr/>
        </p:nvPicPr>
        <p:blipFill>
          <a:blip r:embed="rId2"/>
          <a:stretch>
            <a:fillRect/>
          </a:stretch>
        </p:blipFill>
        <p:spPr>
          <a:xfrm>
            <a:off x="874665" y="3165478"/>
            <a:ext cx="793749" cy="793749"/>
          </a:xfrm>
          <a:prstGeom prst="rect">
            <a:avLst/>
          </a:prstGeom>
        </p:spPr>
      </p:pic>
      <p:pic>
        <p:nvPicPr>
          <p:cNvPr id="431" name="Picture 430"/>
          <p:cNvPicPr>
            <a:picLocks noChangeAspect="1"/>
          </p:cNvPicPr>
          <p:nvPr/>
        </p:nvPicPr>
        <p:blipFill>
          <a:blip r:embed="rId2"/>
          <a:stretch>
            <a:fillRect/>
          </a:stretch>
        </p:blipFill>
        <p:spPr>
          <a:xfrm>
            <a:off x="874665" y="656481"/>
            <a:ext cx="777553" cy="777553"/>
          </a:xfrm>
          <a:prstGeom prst="rect">
            <a:avLst/>
          </a:prstGeom>
        </p:spPr>
      </p:pic>
      <p:pic>
        <p:nvPicPr>
          <p:cNvPr id="432" name="Picture 431"/>
          <p:cNvPicPr>
            <a:picLocks noChangeAspect="1"/>
          </p:cNvPicPr>
          <p:nvPr/>
        </p:nvPicPr>
        <p:blipFill>
          <a:blip r:embed="rId2"/>
          <a:stretch>
            <a:fillRect/>
          </a:stretch>
        </p:blipFill>
        <p:spPr>
          <a:xfrm>
            <a:off x="7813464" y="507007"/>
            <a:ext cx="777553" cy="777553"/>
          </a:xfrm>
          <a:prstGeom prst="rect">
            <a:avLst/>
          </a:prstGeom>
        </p:spPr>
      </p:pic>
      <p:pic>
        <p:nvPicPr>
          <p:cNvPr id="433" name="Picture 432"/>
          <p:cNvPicPr>
            <a:picLocks noChangeAspect="1"/>
          </p:cNvPicPr>
          <p:nvPr/>
        </p:nvPicPr>
        <p:blipFill>
          <a:blip r:embed="rId2"/>
          <a:stretch>
            <a:fillRect/>
          </a:stretch>
        </p:blipFill>
        <p:spPr>
          <a:xfrm>
            <a:off x="7797268" y="3165478"/>
            <a:ext cx="793749" cy="793749"/>
          </a:xfrm>
          <a:prstGeom prst="rect">
            <a:avLst/>
          </a:prstGeom>
        </p:spPr>
      </p:pic>
      <p:cxnSp>
        <p:nvCxnSpPr>
          <p:cNvPr id="434" name="Straight Arrow Connector 433"/>
          <p:cNvCxnSpPr>
            <a:stCxn id="431" idx="3"/>
          </p:cNvCxnSpPr>
          <p:nvPr/>
        </p:nvCxnSpPr>
        <p:spPr>
          <a:xfrm>
            <a:off x="1652218" y="104525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31" idx="3"/>
          </p:cNvCxnSpPr>
          <p:nvPr/>
        </p:nvCxnSpPr>
        <p:spPr>
          <a:xfrm>
            <a:off x="1652218" y="1045258"/>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33" idx="1"/>
          </p:cNvCxnSpPr>
          <p:nvPr/>
        </p:nvCxnSpPr>
        <p:spPr>
          <a:xfrm flipH="1" flipV="1">
            <a:off x="4838700" y="1828803"/>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32" idx="1"/>
          </p:cNvCxnSpPr>
          <p:nvPr/>
        </p:nvCxnSpPr>
        <p:spPr>
          <a:xfrm flipH="1">
            <a:off x="5194300" y="895784"/>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30" idx="3"/>
          </p:cNvCxnSpPr>
          <p:nvPr/>
        </p:nvCxnSpPr>
        <p:spPr>
          <a:xfrm flipV="1">
            <a:off x="1668414" y="1828803"/>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32" idx="1"/>
          </p:cNvCxnSpPr>
          <p:nvPr/>
        </p:nvCxnSpPr>
        <p:spPr>
          <a:xfrm flipH="1">
            <a:off x="3438525" y="895784"/>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32" idx="1"/>
          </p:cNvCxnSpPr>
          <p:nvPr/>
        </p:nvCxnSpPr>
        <p:spPr>
          <a:xfrm flipH="1">
            <a:off x="5194300" y="895784"/>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1" name="Straight Arrow Connector 440"/>
          <p:cNvCxnSpPr>
            <a:stCxn id="431" idx="3"/>
          </p:cNvCxnSpPr>
          <p:nvPr/>
        </p:nvCxnSpPr>
        <p:spPr>
          <a:xfrm>
            <a:off x="1652218" y="1045258"/>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2" name="Straight Arrow Connector 441"/>
          <p:cNvCxnSpPr>
            <a:stCxn id="432" idx="1"/>
          </p:cNvCxnSpPr>
          <p:nvPr/>
        </p:nvCxnSpPr>
        <p:spPr>
          <a:xfrm flipH="1">
            <a:off x="6848475" y="895784"/>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3" name="Straight Arrow Connector 442"/>
          <p:cNvCxnSpPr>
            <a:stCxn id="433" idx="1"/>
          </p:cNvCxnSpPr>
          <p:nvPr/>
        </p:nvCxnSpPr>
        <p:spPr>
          <a:xfrm flipH="1" flipV="1">
            <a:off x="3438525" y="3067053"/>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4" name="Straight Arrow Connector 443"/>
          <p:cNvCxnSpPr>
            <a:stCxn id="433" idx="1"/>
          </p:cNvCxnSpPr>
          <p:nvPr/>
        </p:nvCxnSpPr>
        <p:spPr>
          <a:xfrm flipH="1" flipV="1">
            <a:off x="5194300" y="3219453"/>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5" name="Straight Arrow Connector 444"/>
          <p:cNvCxnSpPr>
            <a:stCxn id="433" idx="1"/>
          </p:cNvCxnSpPr>
          <p:nvPr/>
        </p:nvCxnSpPr>
        <p:spPr>
          <a:xfrm flipH="1" flipV="1">
            <a:off x="6848475" y="1981203"/>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a:stCxn id="433" idx="1"/>
          </p:cNvCxnSpPr>
          <p:nvPr/>
        </p:nvCxnSpPr>
        <p:spPr>
          <a:xfrm flipH="1" flipV="1">
            <a:off x="3438525" y="1485903"/>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7" name="Straight Arrow Connector 446"/>
          <p:cNvCxnSpPr>
            <a:stCxn id="430" idx="3"/>
          </p:cNvCxnSpPr>
          <p:nvPr/>
        </p:nvCxnSpPr>
        <p:spPr>
          <a:xfrm flipV="1">
            <a:off x="1668414" y="1828803"/>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8" name="Straight Arrow Connector 447"/>
          <p:cNvCxnSpPr>
            <a:stCxn id="430" idx="3"/>
          </p:cNvCxnSpPr>
          <p:nvPr/>
        </p:nvCxnSpPr>
        <p:spPr>
          <a:xfrm flipV="1">
            <a:off x="1668414" y="1981203"/>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9" name="Straight Arrow Connector 448"/>
          <p:cNvCxnSpPr>
            <a:stCxn id="430" idx="3"/>
          </p:cNvCxnSpPr>
          <p:nvPr/>
        </p:nvCxnSpPr>
        <p:spPr>
          <a:xfrm flipV="1">
            <a:off x="1668414" y="3219453"/>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50" name="TextBox 449"/>
          <p:cNvSpPr txBox="1"/>
          <p:nvPr/>
        </p:nvSpPr>
        <p:spPr>
          <a:xfrm>
            <a:off x="4114800" y="378142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69" name="Straight Arrow Connector 468"/>
          <p:cNvCxnSpPr>
            <a:stCxn id="431" idx="3"/>
          </p:cNvCxnSpPr>
          <p:nvPr/>
        </p:nvCxnSpPr>
        <p:spPr>
          <a:xfrm>
            <a:off x="1652218" y="1045258"/>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76" name="Straight Arrow Connector 475"/>
          <p:cNvCxnSpPr/>
          <p:nvPr/>
        </p:nvCxnSpPr>
        <p:spPr>
          <a:xfrm flipH="1">
            <a:off x="3438525" y="895784"/>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369648" y="21753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78" name="TextBox 477"/>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
        <p:nvSpPr>
          <p:cNvPr id="60" name="TextBox 59"/>
          <p:cNvSpPr txBox="1"/>
          <p:nvPr/>
        </p:nvSpPr>
        <p:spPr>
          <a:xfrm>
            <a:off x="-301935" y="4079052"/>
            <a:ext cx="9203184" cy="1661993"/>
          </a:xfrm>
          <a:prstGeom prst="rect">
            <a:avLst/>
          </a:prstGeom>
          <a:noFill/>
        </p:spPr>
        <p:txBody>
          <a:bodyPr wrap="none" rtlCol="0">
            <a:spAutoFit/>
          </a:bodyPr>
          <a:lstStyle/>
          <a:p>
            <a:r>
              <a:rPr lang="en-US" sz="2800" dirty="0" smtClean="0">
                <a:latin typeface="Helvetica Neue Light"/>
                <a:cs typeface="Helvetica Neue Light"/>
              </a:rPr>
              <a:t>							</a:t>
            </a:r>
            <a:endParaRPr lang="en-US" dirty="0" smtClean="0">
              <a:latin typeface="Helvetica Neue Light"/>
              <a:cs typeface="Helvetica Neue Light"/>
            </a:endParaRPr>
          </a:p>
          <a:p>
            <a:r>
              <a:rPr lang="en-US" sz="2800" dirty="0" smtClean="0">
                <a:latin typeface="Helvetica Neue Light"/>
                <a:cs typeface="Helvetica Neue Light"/>
              </a:rPr>
              <a:t>		Idea: Write and read from a majority of server nodes. </a:t>
            </a:r>
          </a:p>
          <a:p>
            <a:r>
              <a:rPr lang="en-US" sz="2800" dirty="0">
                <a:latin typeface="Helvetica Neue Light"/>
                <a:cs typeface="Helvetica Neue Light"/>
              </a:rPr>
              <a:t>	</a:t>
            </a:r>
            <a:r>
              <a:rPr lang="en-US" sz="2800" dirty="0" smtClean="0">
                <a:latin typeface="Helvetica Neue Light"/>
                <a:cs typeface="Helvetica Neue Light"/>
              </a:rPr>
              <a:t>	</a:t>
            </a:r>
            <a:r>
              <a:rPr lang="en-US" dirty="0" smtClean="0">
                <a:latin typeface="Helvetica Neue Light"/>
                <a:cs typeface="Helvetica Neue Light"/>
              </a:rPr>
              <a:t>Any pair of write and read operations intersect at at least one server</a:t>
            </a:r>
          </a:p>
          <a:p>
            <a:r>
              <a:rPr lang="en-US" dirty="0">
                <a:latin typeface="Helvetica Neue Light"/>
                <a:cs typeface="Helvetica Neue Light"/>
              </a:rPr>
              <a:t>		</a:t>
            </a:r>
            <a:r>
              <a:rPr lang="en-US" dirty="0" smtClean="0">
                <a:latin typeface="Helvetica Neue Light"/>
                <a:cs typeface="Helvetica Neue Light"/>
              </a:rPr>
              <a:t>Algorithm works if a minority of server nodes do not fail.</a:t>
            </a:r>
          </a:p>
        </p:txBody>
      </p:sp>
      <p:pic>
        <p:nvPicPr>
          <p:cNvPr id="37" name="Picture 36"/>
          <p:cNvPicPr>
            <a:picLocks noChangeAspect="1"/>
          </p:cNvPicPr>
          <p:nvPr/>
        </p:nvPicPr>
        <p:blipFill>
          <a:blip r:embed="rId3"/>
          <a:stretch>
            <a:fillRect/>
          </a:stretch>
        </p:blipFill>
        <p:spPr>
          <a:xfrm>
            <a:off x="2834095" y="1068306"/>
            <a:ext cx="491309" cy="757322"/>
          </a:xfrm>
          <a:prstGeom prst="rect">
            <a:avLst/>
          </a:prstGeom>
        </p:spPr>
      </p:pic>
      <p:pic>
        <p:nvPicPr>
          <p:cNvPr id="38" name="Picture 37"/>
          <p:cNvPicPr>
            <a:picLocks noChangeAspect="1"/>
          </p:cNvPicPr>
          <p:nvPr/>
        </p:nvPicPr>
        <p:blipFill>
          <a:blip r:embed="rId3"/>
          <a:stretch>
            <a:fillRect/>
          </a:stretch>
        </p:blipFill>
        <p:spPr>
          <a:xfrm>
            <a:off x="4561599" y="1104067"/>
            <a:ext cx="491309" cy="757322"/>
          </a:xfrm>
          <a:prstGeom prst="rect">
            <a:avLst/>
          </a:prstGeom>
        </p:spPr>
      </p:pic>
      <p:pic>
        <p:nvPicPr>
          <p:cNvPr id="39" name="Picture 38"/>
          <p:cNvPicPr>
            <a:picLocks noChangeAspect="1"/>
          </p:cNvPicPr>
          <p:nvPr/>
        </p:nvPicPr>
        <p:blipFill>
          <a:blip r:embed="rId3"/>
          <a:stretch>
            <a:fillRect/>
          </a:stretch>
        </p:blipFill>
        <p:spPr>
          <a:xfrm>
            <a:off x="6553200" y="1128725"/>
            <a:ext cx="491309" cy="757322"/>
          </a:xfrm>
          <a:prstGeom prst="rect">
            <a:avLst/>
          </a:prstGeom>
        </p:spPr>
      </p:pic>
      <p:pic>
        <p:nvPicPr>
          <p:cNvPr id="40" name="Picture 39"/>
          <p:cNvPicPr>
            <a:picLocks noChangeAspect="1"/>
          </p:cNvPicPr>
          <p:nvPr/>
        </p:nvPicPr>
        <p:blipFill>
          <a:blip r:embed="rId3"/>
          <a:stretch>
            <a:fillRect/>
          </a:stretch>
        </p:blipFill>
        <p:spPr>
          <a:xfrm>
            <a:off x="6489700" y="2952753"/>
            <a:ext cx="491309" cy="757322"/>
          </a:xfrm>
          <a:prstGeom prst="rect">
            <a:avLst/>
          </a:prstGeom>
        </p:spPr>
      </p:pic>
      <p:pic>
        <p:nvPicPr>
          <p:cNvPr id="41" name="Picture 40"/>
          <p:cNvPicPr>
            <a:picLocks noChangeAspect="1"/>
          </p:cNvPicPr>
          <p:nvPr/>
        </p:nvPicPr>
        <p:blipFill>
          <a:blip r:embed="rId3"/>
          <a:stretch>
            <a:fillRect/>
          </a:stretch>
        </p:blipFill>
        <p:spPr>
          <a:xfrm>
            <a:off x="4699816" y="2868926"/>
            <a:ext cx="491309" cy="757322"/>
          </a:xfrm>
          <a:prstGeom prst="rect">
            <a:avLst/>
          </a:prstGeom>
        </p:spPr>
      </p:pic>
      <p:pic>
        <p:nvPicPr>
          <p:cNvPr id="42" name="Picture 41"/>
          <p:cNvPicPr>
            <a:picLocks noChangeAspect="1"/>
          </p:cNvPicPr>
          <p:nvPr/>
        </p:nvPicPr>
        <p:blipFill>
          <a:blip r:embed="rId3"/>
          <a:stretch>
            <a:fillRect/>
          </a:stretch>
        </p:blipFill>
        <p:spPr>
          <a:xfrm>
            <a:off x="2863782" y="2868926"/>
            <a:ext cx="491309" cy="757322"/>
          </a:xfrm>
          <a:prstGeom prst="rect">
            <a:avLst/>
          </a:prstGeom>
        </p:spPr>
      </p:pic>
    </p:spTree>
    <p:extLst>
      <p:ext uri="{BB962C8B-B14F-4D97-AF65-F5344CB8AC3E}">
        <p14:creationId xmlns:p14="http://schemas.microsoft.com/office/powerpoint/2010/main" val="11429155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77800"/>
            <a:ext cx="8716596" cy="1057275"/>
          </a:xfrm>
        </p:spPr>
        <p:txBody>
          <a:bodyPr/>
          <a:lstStyle/>
          <a:p>
            <a:pPr>
              <a:defRPr/>
            </a:pPr>
            <a:r>
              <a:rPr lang="en-US" sz="3200" dirty="0" smtClean="0">
                <a:solidFill>
                  <a:srgbClr val="0000FF"/>
                </a:solidFill>
                <a:latin typeface="Helvetica Neue Light"/>
                <a:cs typeface="Helvetica Neue Light"/>
              </a:rPr>
              <a:t>Challenges</a:t>
            </a:r>
            <a:endParaRPr sz="3200" dirty="0">
              <a:latin typeface="Arial" panose="020B0604020202020204" pitchFamily="34" charset="0"/>
              <a:cs typeface="Arial" panose="020B0604020202020204" pitchFamily="34" charset="0"/>
            </a:endParaRPr>
          </a:p>
        </p:txBody>
      </p:sp>
      <p:sp>
        <p:nvSpPr>
          <p:cNvPr id="7" name="TextBox 6"/>
          <p:cNvSpPr txBox="1"/>
          <p:nvPr/>
        </p:nvSpPr>
        <p:spPr>
          <a:xfrm>
            <a:off x="152400" y="1203866"/>
            <a:ext cx="8763000" cy="4339650"/>
          </a:xfrm>
          <a:prstGeom prst="rect">
            <a:avLst/>
          </a:prstGeom>
          <a:noFill/>
        </p:spPr>
        <p:txBody>
          <a:bodyPr wrap="square" rtlCol="0">
            <a:spAutoFit/>
          </a:bodyPr>
          <a:lstStyle/>
          <a:p>
            <a:pPr marL="285750" indent="-285750">
              <a:buFont typeface="Arial"/>
              <a:buChar char="•"/>
            </a:pPr>
            <a:r>
              <a:rPr lang="en-US" sz="2200" dirty="0" smtClean="0">
                <a:latin typeface="Helvetica Neue Light"/>
                <a:cs typeface="Helvetica Neue Light"/>
              </a:rPr>
              <a:t>Computing components can </a:t>
            </a:r>
            <a:r>
              <a:rPr lang="en-US" sz="2200" i="1" dirty="0" smtClean="0">
                <a:solidFill>
                  <a:srgbClr val="FF0000"/>
                </a:solidFill>
                <a:latin typeface="Helvetica Neue Light"/>
                <a:cs typeface="Helvetica Neue Light"/>
              </a:rPr>
              <a:t>straggle</a:t>
            </a:r>
            <a:r>
              <a:rPr lang="en-US" sz="2200" dirty="0" smtClean="0">
                <a:latin typeface="Helvetica Neue Light"/>
                <a:cs typeface="Helvetica Neue Light"/>
              </a:rPr>
              <a:t>, i.e., they can be slow</a:t>
            </a:r>
          </a:p>
          <a:p>
            <a:pPr marL="742950" lvl="1" indent="-285750">
              <a:buFont typeface="Arial"/>
              <a:buChar char="•"/>
            </a:pPr>
            <a:r>
              <a:rPr lang="en-US" sz="1600" dirty="0">
                <a:solidFill>
                  <a:schemeClr val="tx1">
                    <a:lumMod val="65000"/>
                    <a:lumOff val="35000"/>
                  </a:schemeClr>
                </a:solidFill>
                <a:latin typeface="Helvetica Neue Light"/>
                <a:cs typeface="Helvetica Neue Light"/>
              </a:rPr>
              <a:t>“Map-reduce: simplified data processing on large clusters”, Dean-</a:t>
            </a:r>
            <a:r>
              <a:rPr lang="en-US" sz="1600" dirty="0" err="1">
                <a:solidFill>
                  <a:schemeClr val="tx1">
                    <a:lumMod val="65000"/>
                    <a:lumOff val="35000"/>
                  </a:schemeClr>
                </a:solidFill>
                <a:latin typeface="Helvetica Neue Light"/>
                <a:cs typeface="Helvetica Neue Light"/>
              </a:rPr>
              <a:t>Ghemawat</a:t>
            </a:r>
            <a:r>
              <a:rPr lang="en-US" sz="1600" dirty="0">
                <a:solidFill>
                  <a:schemeClr val="tx1">
                    <a:lumMod val="65000"/>
                    <a:lumOff val="35000"/>
                  </a:schemeClr>
                </a:solidFill>
                <a:latin typeface="Helvetica Neue Light"/>
                <a:cs typeface="Helvetica Neue Light"/>
              </a:rPr>
              <a:t> 08</a:t>
            </a:r>
          </a:p>
          <a:p>
            <a:pPr marL="742950" lvl="1" indent="-285750">
              <a:buFont typeface="Arial"/>
              <a:buChar char="•"/>
            </a:pPr>
            <a:r>
              <a:rPr lang="en-US" sz="1600" dirty="0">
                <a:solidFill>
                  <a:schemeClr val="tx1">
                    <a:lumMod val="65000"/>
                    <a:lumOff val="35000"/>
                  </a:schemeClr>
                </a:solidFill>
                <a:latin typeface="Helvetica Neue Light"/>
                <a:cs typeface="Helvetica Neue Light"/>
              </a:rPr>
              <a:t>“The tail at scale” Dean-</a:t>
            </a:r>
            <a:r>
              <a:rPr lang="en-US" sz="1600" dirty="0" err="1">
                <a:solidFill>
                  <a:schemeClr val="tx1">
                    <a:lumMod val="65000"/>
                    <a:lumOff val="35000"/>
                  </a:schemeClr>
                </a:solidFill>
                <a:latin typeface="Helvetica Neue Light"/>
                <a:cs typeface="Helvetica Neue Light"/>
              </a:rPr>
              <a:t>Barroso</a:t>
            </a:r>
            <a:r>
              <a:rPr lang="en-US" sz="1600" dirty="0">
                <a:solidFill>
                  <a:schemeClr val="tx1">
                    <a:lumMod val="65000"/>
                    <a:lumOff val="35000"/>
                  </a:schemeClr>
                </a:solidFill>
                <a:latin typeface="Helvetica Neue Light"/>
                <a:cs typeface="Helvetica Neue Light"/>
              </a:rPr>
              <a:t> </a:t>
            </a:r>
            <a:r>
              <a:rPr lang="en-US" sz="1600" dirty="0" smtClean="0">
                <a:solidFill>
                  <a:schemeClr val="tx1">
                    <a:lumMod val="65000"/>
                    <a:lumOff val="35000"/>
                  </a:schemeClr>
                </a:solidFill>
                <a:latin typeface="Helvetica Neue Light"/>
                <a:cs typeface="Helvetica Neue Light"/>
              </a:rPr>
              <a:t>13</a:t>
            </a:r>
            <a:endParaRPr lang="en-US" sz="2200" dirty="0" smtClean="0">
              <a:solidFill>
                <a:schemeClr val="tx1">
                  <a:lumMod val="65000"/>
                  <a:lumOff val="35000"/>
                </a:schemeClr>
              </a:solidFill>
              <a:latin typeface="Helvetica Neue Light"/>
              <a:cs typeface="Helvetica Neue Light"/>
            </a:endParaRP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latin typeface="Helvetica Neue Light"/>
                <a:cs typeface="Helvetica Neue Light"/>
              </a:rPr>
              <a:t>Components can be </a:t>
            </a:r>
            <a:r>
              <a:rPr lang="en-US" sz="2200" i="1" dirty="0" smtClean="0">
                <a:solidFill>
                  <a:srgbClr val="FF0000"/>
                </a:solidFill>
                <a:latin typeface="Helvetica Neue Light"/>
                <a:cs typeface="Helvetica Neue Light"/>
              </a:rPr>
              <a:t>erroneous or fail</a:t>
            </a:r>
            <a:endParaRPr lang="en-US" i="1" dirty="0" smtClean="0">
              <a:solidFill>
                <a:srgbClr val="FF0000"/>
              </a:solidFill>
              <a:latin typeface="Helvetica Neue Light"/>
              <a:cs typeface="Helvetica Neue Light"/>
            </a:endParaRPr>
          </a:p>
          <a:p>
            <a:pPr marL="742950" lvl="1" indent="-285750">
              <a:buFont typeface="Arial"/>
              <a:buChar char="•"/>
            </a:pPr>
            <a:endParaRPr lang="en-US" sz="1600" dirty="0" smtClean="0">
              <a:solidFill>
                <a:srgbClr val="595959"/>
              </a:solidFill>
              <a:latin typeface="Helvetica Neue Light"/>
              <a:cs typeface="Helvetica Neue Light"/>
            </a:endParaRPr>
          </a:p>
          <a:p>
            <a:pPr marL="742950" lvl="1" indent="-285750">
              <a:buFont typeface="Arial"/>
              <a:buChar char="•"/>
            </a:pPr>
            <a:r>
              <a:rPr lang="en-US" sz="1600" dirty="0" smtClean="0">
                <a:solidFill>
                  <a:srgbClr val="595959"/>
                </a:solidFill>
                <a:latin typeface="Helvetica Neue Light"/>
                <a:cs typeface="Helvetica Neue Light"/>
              </a:rPr>
              <a:t>“10 </a:t>
            </a:r>
            <a:r>
              <a:rPr lang="en-US" sz="1600" dirty="0">
                <a:solidFill>
                  <a:srgbClr val="595959"/>
                </a:solidFill>
                <a:latin typeface="Helvetica Neue Light"/>
                <a:cs typeface="Helvetica Neue Light"/>
              </a:rPr>
              <a:t>challenges towards </a:t>
            </a:r>
            <a:r>
              <a:rPr lang="en-US" sz="1600" dirty="0" err="1">
                <a:solidFill>
                  <a:srgbClr val="595959"/>
                </a:solidFill>
                <a:latin typeface="Helvetica Neue Light"/>
                <a:cs typeface="Helvetica Neue Light"/>
              </a:rPr>
              <a:t>exascale</a:t>
            </a:r>
            <a:r>
              <a:rPr lang="en-US" sz="1600" dirty="0">
                <a:solidFill>
                  <a:srgbClr val="595959"/>
                </a:solidFill>
                <a:latin typeface="Helvetica Neue Light"/>
                <a:cs typeface="Helvetica Neue Light"/>
              </a:rPr>
              <a:t> </a:t>
            </a:r>
            <a:r>
              <a:rPr lang="en-US" sz="1600" dirty="0" smtClean="0">
                <a:solidFill>
                  <a:srgbClr val="595959"/>
                </a:solidFill>
                <a:latin typeface="Helvetica Neue Light"/>
                <a:cs typeface="Helvetica Neue Light"/>
              </a:rPr>
              <a:t>computing”: </a:t>
            </a:r>
            <a:r>
              <a:rPr lang="en-US" sz="1600" dirty="0">
                <a:solidFill>
                  <a:srgbClr val="595959"/>
                </a:solidFill>
                <a:latin typeface="Helvetica Neue Light"/>
                <a:cs typeface="Helvetica Neue Light"/>
              </a:rPr>
              <a:t>DOE ASCAC report 2014;  Fault tolerance techniques for high performance computing – </a:t>
            </a:r>
            <a:r>
              <a:rPr lang="en-US" sz="1600" dirty="0" err="1">
                <a:solidFill>
                  <a:srgbClr val="595959"/>
                </a:solidFill>
                <a:latin typeface="Helvetica Neue Light"/>
                <a:cs typeface="Helvetica Neue Light"/>
              </a:rPr>
              <a:t>Herault</a:t>
            </a:r>
            <a:r>
              <a:rPr lang="en-US" sz="1600" dirty="0">
                <a:solidFill>
                  <a:srgbClr val="595959"/>
                </a:solidFill>
                <a:latin typeface="Helvetica Neue Light"/>
                <a:cs typeface="Helvetica Neue Light"/>
              </a:rPr>
              <a:t>/</a:t>
            </a:r>
            <a:r>
              <a:rPr lang="en-US" sz="1600" dirty="0" smtClean="0">
                <a:solidFill>
                  <a:srgbClr val="595959"/>
                </a:solidFill>
                <a:latin typeface="Helvetica Neue Light"/>
                <a:cs typeface="Helvetica Neue Light"/>
              </a:rPr>
              <a:t>Roberts</a:t>
            </a:r>
          </a:p>
          <a:p>
            <a:pPr marL="742950" lvl="1" indent="-285750">
              <a:buFont typeface="Arial"/>
              <a:buChar char="•"/>
            </a:pPr>
            <a:r>
              <a:rPr lang="en-US" sz="1600" dirty="0">
                <a:solidFill>
                  <a:schemeClr val="tx1">
                    <a:lumMod val="50000"/>
                    <a:lumOff val="50000"/>
                  </a:schemeClr>
                </a:solidFill>
                <a:latin typeface="Helvetica Neue Light"/>
                <a:cs typeface="Helvetica Neue Light"/>
              </a:rPr>
              <a:t>“... since data of value is never just on one disk, the BER for a single disk could actually be orders of magnitude higher than the current target of </a:t>
            </a:r>
            <a:r>
              <a:rPr lang="en-US" sz="1600" dirty="0" smtClean="0">
                <a:solidFill>
                  <a:schemeClr val="tx1">
                    <a:lumMod val="50000"/>
                    <a:lumOff val="50000"/>
                  </a:schemeClr>
                </a:solidFill>
                <a:latin typeface="Helvetica Neue Light"/>
                <a:cs typeface="Helvetica Neue Light"/>
              </a:rPr>
              <a:t>10</a:t>
            </a:r>
            <a:r>
              <a:rPr lang="en-US" sz="1600" baseline="30000" dirty="0" smtClean="0">
                <a:solidFill>
                  <a:schemeClr val="tx1">
                    <a:lumMod val="65000"/>
                    <a:lumOff val="35000"/>
                  </a:schemeClr>
                </a:solidFill>
                <a:latin typeface="Helvetica Neue Light"/>
                <a:cs typeface="Helvetica Neue Light"/>
              </a:rPr>
              <a:t>-15</a:t>
            </a:r>
            <a:r>
              <a:rPr lang="en-US" sz="1600" dirty="0" smtClean="0">
                <a:solidFill>
                  <a:schemeClr val="tx1">
                    <a:lumMod val="50000"/>
                    <a:lumOff val="50000"/>
                  </a:schemeClr>
                </a:solidFill>
                <a:latin typeface="Helvetica Neue Light"/>
                <a:cs typeface="Helvetica Neue Light"/>
              </a:rPr>
              <a:t>.</a:t>
            </a:r>
            <a:r>
              <a:rPr lang="en-US" sz="1600" dirty="0">
                <a:solidFill>
                  <a:schemeClr val="tx1">
                    <a:lumMod val="50000"/>
                    <a:lumOff val="50000"/>
                  </a:schemeClr>
                </a:solidFill>
                <a:latin typeface="Helvetica Neue Light"/>
                <a:cs typeface="Helvetica Neue Light"/>
              </a:rPr>
              <a:t>” </a:t>
            </a:r>
          </a:p>
          <a:p>
            <a:r>
              <a:rPr lang="en-US" sz="1600" dirty="0" smtClean="0">
                <a:solidFill>
                  <a:schemeClr val="tx1">
                    <a:lumMod val="50000"/>
                    <a:lumOff val="50000"/>
                  </a:schemeClr>
                </a:solidFill>
                <a:latin typeface="Helvetica Neue Light"/>
                <a:cs typeface="Helvetica Neue Light"/>
              </a:rPr>
              <a:t>		[</a:t>
            </a:r>
            <a:r>
              <a:rPr lang="en-US" sz="1600" dirty="0">
                <a:solidFill>
                  <a:schemeClr val="tx1">
                    <a:lumMod val="50000"/>
                    <a:lumOff val="50000"/>
                  </a:schemeClr>
                </a:solidFill>
                <a:latin typeface="Helvetica Neue Light"/>
                <a:cs typeface="Helvetica Neue Light"/>
              </a:rPr>
              <a:t>Brewer et al., Google white paper, ‘16] </a:t>
            </a:r>
            <a:endParaRPr lang="en-US" sz="1600" dirty="0" smtClean="0">
              <a:solidFill>
                <a:schemeClr val="tx1">
                  <a:lumMod val="50000"/>
                  <a:lumOff val="50000"/>
                </a:schemeClr>
              </a:solidFill>
              <a:effectLst/>
              <a:latin typeface="Helvetica Neue Light"/>
              <a:cs typeface="Helvetica Neue Light"/>
            </a:endParaRPr>
          </a:p>
          <a:p>
            <a:pPr marL="742950" lvl="1" indent="-285750">
              <a:buFont typeface="Arial"/>
              <a:buChar char="•"/>
            </a:pPr>
            <a:endParaRPr lang="en-US" sz="1600" dirty="0" smtClean="0">
              <a:solidFill>
                <a:srgbClr val="595959"/>
              </a:solidFill>
              <a:latin typeface="Helvetica Neue Light"/>
              <a:cs typeface="Helvetica Neue Light"/>
            </a:endParaRPr>
          </a:p>
          <a:p>
            <a:pPr marL="742950" lvl="1" indent="-285750">
              <a:buFont typeface="Arial"/>
              <a:buChar char="•"/>
            </a:pPr>
            <a:endParaRPr lang="en-US" sz="1600" dirty="0" smtClean="0">
              <a:solidFill>
                <a:schemeClr val="bg2">
                  <a:lumMod val="75000"/>
                </a:schemeClr>
              </a:solidFill>
              <a:latin typeface="Helvetica Neue Light"/>
              <a:cs typeface="Helvetica Neue Light"/>
            </a:endParaRPr>
          </a:p>
          <a:p>
            <a:pPr marL="285750" indent="-285750">
              <a:buFont typeface="Arial"/>
              <a:buChar char="•"/>
            </a:pPr>
            <a:r>
              <a:rPr lang="en-US" sz="2200" dirty="0" smtClean="0">
                <a:solidFill>
                  <a:srgbClr val="000000"/>
                </a:solidFill>
                <a:latin typeface="Helvetica Neue Light"/>
                <a:cs typeface="Helvetica Neue Light"/>
              </a:rPr>
              <a:t>Data transfer cost/time an important component of computing performance</a:t>
            </a:r>
            <a:endParaRPr lang="en-US" dirty="0">
              <a:latin typeface="Helvetica Neue Light"/>
              <a:cs typeface="Helvetica Neue Light"/>
            </a:endParaRPr>
          </a:p>
        </p:txBody>
      </p:sp>
      <p:sp>
        <p:nvSpPr>
          <p:cNvPr id="3" name="Rectangle 2"/>
          <p:cNvSpPr/>
          <p:nvPr/>
        </p:nvSpPr>
        <p:spPr>
          <a:xfrm>
            <a:off x="1736845" y="5726035"/>
            <a:ext cx="4572000" cy="646331"/>
          </a:xfrm>
          <a:prstGeom prst="rect">
            <a:avLst/>
          </a:prstGeom>
        </p:spPr>
        <p:txBody>
          <a:bodyPr>
            <a:spAutoFit/>
          </a:bodyPr>
          <a:lstStyle/>
          <a:p>
            <a:r>
              <a:rPr lang="en-US" dirty="0" smtClean="0">
                <a:solidFill>
                  <a:srgbClr val="FFFFFF"/>
                </a:solidFill>
                <a:latin typeface="Helvetica Neue Light"/>
                <a:cs typeface="Helvetica Neue Light"/>
              </a:rPr>
              <a:t>Redundancy in data storage, computation can significantly improve performance!</a:t>
            </a:r>
          </a:p>
        </p:txBody>
      </p:sp>
    </p:spTree>
    <p:extLst>
      <p:ext uri="{BB962C8B-B14F-4D97-AF65-F5344CB8AC3E}">
        <p14:creationId xmlns:p14="http://schemas.microsoft.com/office/powerpoint/2010/main" val="47054225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421" y="63053"/>
            <a:ext cx="5606458" cy="646331"/>
          </a:xfrm>
          <a:prstGeom prst="rect">
            <a:avLst/>
          </a:prstGeom>
          <a:noFill/>
        </p:spPr>
        <p:txBody>
          <a:bodyPr wrap="none" rtlCol="0">
            <a:spAutoFit/>
          </a:bodyPr>
          <a:lstStyle/>
          <a:p>
            <a:r>
              <a:rPr lang="en-US" sz="3600" dirty="0" smtClean="0">
                <a:latin typeface="Helvetica Neue Light"/>
                <a:cs typeface="Helvetica Neue Light"/>
              </a:rPr>
              <a:t>The ABD algorithm (sketch)</a:t>
            </a:r>
            <a:endParaRPr lang="en-US" sz="3600" dirty="0">
              <a:latin typeface="Helvetica Neue Light"/>
              <a:cs typeface="Helvetica Neue Light"/>
            </a:endParaRPr>
          </a:p>
        </p:txBody>
      </p:sp>
      <p:sp>
        <p:nvSpPr>
          <p:cNvPr id="17" name="Slide Number Placeholder 16"/>
          <p:cNvSpPr>
            <a:spLocks noGrp="1"/>
          </p:cNvSpPr>
          <p:nvPr>
            <p:ph type="sldNum" sz="quarter" idx="12"/>
          </p:nvPr>
        </p:nvSpPr>
        <p:spPr/>
        <p:txBody>
          <a:bodyPr/>
          <a:lstStyle/>
          <a:p>
            <a:fld id="{2BAAB71D-D585-B642-9E27-EE5DC697D035}" type="slidenum">
              <a:rPr lang="en-US" smtClean="0"/>
              <a:t>60</a:t>
            </a:fld>
            <a:endParaRPr lang="en-US"/>
          </a:p>
        </p:txBody>
      </p:sp>
      <p:sp>
        <p:nvSpPr>
          <p:cNvPr id="69" name="TextBox 68"/>
          <p:cNvSpPr txBox="1"/>
          <p:nvPr/>
        </p:nvSpPr>
        <p:spPr>
          <a:xfrm>
            <a:off x="423686" y="4333875"/>
            <a:ext cx="8326015" cy="2585323"/>
          </a:xfrm>
          <a:prstGeom prst="rect">
            <a:avLst/>
          </a:prstGeom>
          <a:noFill/>
        </p:spPr>
        <p:txBody>
          <a:bodyPr wrap="none" rtlCol="0">
            <a:spAutoFit/>
          </a:bodyPr>
          <a:lstStyle/>
          <a:p>
            <a:r>
              <a:rPr lang="en-US" dirty="0" smtClean="0">
                <a:latin typeface="Helvetica Neue Light"/>
                <a:cs typeface="Helvetica Neue Light"/>
              </a:rPr>
              <a:t>Write protocol:</a:t>
            </a:r>
          </a:p>
          <a:p>
            <a:r>
              <a:rPr lang="en-US" dirty="0" smtClean="0">
                <a:latin typeface="Helvetica Neue Light"/>
                <a:cs typeface="Helvetica Neue Light"/>
              </a:rPr>
              <a:t>Send time-stamped value to every server; </a:t>
            </a:r>
            <a:r>
              <a:rPr lang="en-US" dirty="0" smtClean="0">
                <a:solidFill>
                  <a:schemeClr val="bg1">
                    <a:lumMod val="85000"/>
                  </a:schemeClr>
                </a:solidFill>
                <a:latin typeface="Helvetica Neue Light"/>
                <a:cs typeface="Helvetica Neue Light"/>
              </a:rPr>
              <a:t>return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majority.</a:t>
            </a:r>
          </a:p>
          <a:p>
            <a:endParaRPr lang="en-US" dirty="0" smtClean="0">
              <a:solidFill>
                <a:schemeClr val="bg1">
                  <a:lumMod val="85000"/>
                </a:schemeClr>
              </a:solidFill>
              <a:latin typeface="Helvetica Neue Light"/>
              <a:cs typeface="Helvetica Neue Light"/>
            </a:endParaRPr>
          </a:p>
          <a:p>
            <a:r>
              <a:rPr lang="en-US" dirty="0" smtClean="0">
                <a:solidFill>
                  <a:schemeClr val="bg1">
                    <a:lumMod val="85000"/>
                  </a:schemeClr>
                </a:solidFill>
                <a:latin typeface="Helvetica Neue Light"/>
                <a:cs typeface="Helvetica Neue Light"/>
              </a:rPr>
              <a:t>Read protocol: </a:t>
            </a:r>
          </a:p>
          <a:p>
            <a:r>
              <a:rPr lang="en-US" dirty="0" smtClean="0">
                <a:solidFill>
                  <a:schemeClr val="bg1"/>
                </a:solidFill>
                <a:latin typeface="Helvetica Neue Light"/>
                <a:cs typeface="Helvetica Neue Light"/>
              </a:rPr>
              <a:t>Send read query; wait for responses from majority; and return with latest value.</a:t>
            </a:r>
          </a:p>
          <a:p>
            <a:endParaRPr lang="en-US" dirty="0" smtClean="0">
              <a:solidFill>
                <a:schemeClr val="bg1">
                  <a:lumMod val="85000"/>
                </a:schemeClr>
              </a:solidFill>
              <a:latin typeface="Helvetica Neue Light"/>
              <a:cs typeface="Helvetica Neue Light"/>
            </a:endParaRPr>
          </a:p>
          <a:p>
            <a:r>
              <a:rPr lang="en-US" dirty="0" smtClean="0">
                <a:solidFill>
                  <a:schemeClr val="bg1">
                    <a:lumMod val="85000"/>
                  </a:schemeClr>
                </a:solidFill>
                <a:latin typeface="Helvetica Neue Light"/>
                <a:cs typeface="Helvetica Neue Light"/>
              </a:rPr>
              <a:t>Server protocol:</a:t>
            </a:r>
          </a:p>
          <a:p>
            <a:r>
              <a:rPr lang="en-US" dirty="0" smtClean="0">
                <a:solidFill>
                  <a:srgbClr val="FFFFFF"/>
                </a:solidFill>
                <a:latin typeface="Helvetica Neue Light"/>
                <a:cs typeface="Helvetica Neue Light"/>
              </a:rPr>
              <a:t>Store latest value from server; send </a:t>
            </a:r>
            <a:r>
              <a:rPr lang="en-US" dirty="0" err="1" smtClean="0">
                <a:solidFill>
                  <a:srgbClr val="FFFFFF"/>
                </a:solidFill>
                <a:latin typeface="Helvetica Neue Light"/>
                <a:cs typeface="Helvetica Neue Light"/>
              </a:rPr>
              <a:t>ack</a:t>
            </a:r>
            <a:endParaRPr lang="en-US" dirty="0" smtClean="0">
              <a:solidFill>
                <a:srgbClr val="FFFFFF"/>
              </a:solidFill>
              <a:latin typeface="Helvetica Neue Light"/>
              <a:cs typeface="Helvetica Neue Light"/>
            </a:endParaRPr>
          </a:p>
          <a:p>
            <a:r>
              <a:rPr lang="en-US" dirty="0" smtClean="0">
                <a:solidFill>
                  <a:srgbClr val="FFFFFF"/>
                </a:solidFill>
                <a:latin typeface="Helvetica Neue Light"/>
                <a:cs typeface="Helvetica Neue Light"/>
              </a:rPr>
              <a:t>Respond to read request with value</a:t>
            </a:r>
            <a:endParaRPr lang="en-US" dirty="0">
              <a:solidFill>
                <a:srgbClr val="FFFFFF"/>
              </a:solidFill>
              <a:latin typeface="Helvetica Neue Light"/>
              <a:cs typeface="Helvetica Neue Light"/>
            </a:endParaRPr>
          </a:p>
        </p:txBody>
      </p:sp>
      <p:pic>
        <p:nvPicPr>
          <p:cNvPr id="430" name="Picture 429"/>
          <p:cNvPicPr>
            <a:picLocks noChangeAspect="1"/>
          </p:cNvPicPr>
          <p:nvPr/>
        </p:nvPicPr>
        <p:blipFill>
          <a:blip r:embed="rId2"/>
          <a:stretch>
            <a:fillRect/>
          </a:stretch>
        </p:blipFill>
        <p:spPr>
          <a:xfrm>
            <a:off x="874665" y="3165478"/>
            <a:ext cx="793749" cy="793749"/>
          </a:xfrm>
          <a:prstGeom prst="rect">
            <a:avLst/>
          </a:prstGeom>
        </p:spPr>
      </p:pic>
      <p:pic>
        <p:nvPicPr>
          <p:cNvPr id="431" name="Picture 430"/>
          <p:cNvPicPr>
            <a:picLocks noChangeAspect="1"/>
          </p:cNvPicPr>
          <p:nvPr/>
        </p:nvPicPr>
        <p:blipFill>
          <a:blip r:embed="rId2"/>
          <a:stretch>
            <a:fillRect/>
          </a:stretch>
        </p:blipFill>
        <p:spPr>
          <a:xfrm>
            <a:off x="874665" y="656481"/>
            <a:ext cx="777553" cy="777553"/>
          </a:xfrm>
          <a:prstGeom prst="rect">
            <a:avLst/>
          </a:prstGeom>
        </p:spPr>
      </p:pic>
      <p:pic>
        <p:nvPicPr>
          <p:cNvPr id="432" name="Picture 431"/>
          <p:cNvPicPr>
            <a:picLocks noChangeAspect="1"/>
          </p:cNvPicPr>
          <p:nvPr/>
        </p:nvPicPr>
        <p:blipFill>
          <a:blip r:embed="rId2"/>
          <a:stretch>
            <a:fillRect/>
          </a:stretch>
        </p:blipFill>
        <p:spPr>
          <a:xfrm>
            <a:off x="7813464" y="507007"/>
            <a:ext cx="777553" cy="777553"/>
          </a:xfrm>
          <a:prstGeom prst="rect">
            <a:avLst/>
          </a:prstGeom>
        </p:spPr>
      </p:pic>
      <p:pic>
        <p:nvPicPr>
          <p:cNvPr id="433" name="Picture 432"/>
          <p:cNvPicPr>
            <a:picLocks noChangeAspect="1"/>
          </p:cNvPicPr>
          <p:nvPr/>
        </p:nvPicPr>
        <p:blipFill>
          <a:blip r:embed="rId2"/>
          <a:stretch>
            <a:fillRect/>
          </a:stretch>
        </p:blipFill>
        <p:spPr>
          <a:xfrm>
            <a:off x="7797268" y="3165478"/>
            <a:ext cx="793749" cy="793749"/>
          </a:xfrm>
          <a:prstGeom prst="rect">
            <a:avLst/>
          </a:prstGeom>
        </p:spPr>
      </p:pic>
      <p:cxnSp>
        <p:nvCxnSpPr>
          <p:cNvPr id="434" name="Straight Arrow Connector 433"/>
          <p:cNvCxnSpPr>
            <a:stCxn id="431" idx="3"/>
          </p:cNvCxnSpPr>
          <p:nvPr/>
        </p:nvCxnSpPr>
        <p:spPr>
          <a:xfrm>
            <a:off x="1652218" y="104525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31" idx="3"/>
          </p:cNvCxnSpPr>
          <p:nvPr/>
        </p:nvCxnSpPr>
        <p:spPr>
          <a:xfrm>
            <a:off x="1652218" y="1045258"/>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33" idx="1"/>
          </p:cNvCxnSpPr>
          <p:nvPr/>
        </p:nvCxnSpPr>
        <p:spPr>
          <a:xfrm flipH="1" flipV="1">
            <a:off x="4838700" y="1828803"/>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32" idx="1"/>
          </p:cNvCxnSpPr>
          <p:nvPr/>
        </p:nvCxnSpPr>
        <p:spPr>
          <a:xfrm flipH="1">
            <a:off x="5194300" y="895784"/>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30" idx="3"/>
          </p:cNvCxnSpPr>
          <p:nvPr/>
        </p:nvCxnSpPr>
        <p:spPr>
          <a:xfrm flipV="1">
            <a:off x="1668414" y="1828803"/>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32" idx="1"/>
          </p:cNvCxnSpPr>
          <p:nvPr/>
        </p:nvCxnSpPr>
        <p:spPr>
          <a:xfrm flipH="1">
            <a:off x="3438525" y="895784"/>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32" idx="1"/>
          </p:cNvCxnSpPr>
          <p:nvPr/>
        </p:nvCxnSpPr>
        <p:spPr>
          <a:xfrm flipH="1">
            <a:off x="5194300" y="895784"/>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1" name="Straight Arrow Connector 440"/>
          <p:cNvCxnSpPr>
            <a:stCxn id="431" idx="3"/>
          </p:cNvCxnSpPr>
          <p:nvPr/>
        </p:nvCxnSpPr>
        <p:spPr>
          <a:xfrm>
            <a:off x="1652218" y="1045258"/>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2" name="Straight Arrow Connector 441"/>
          <p:cNvCxnSpPr>
            <a:stCxn id="432" idx="1"/>
          </p:cNvCxnSpPr>
          <p:nvPr/>
        </p:nvCxnSpPr>
        <p:spPr>
          <a:xfrm flipH="1">
            <a:off x="6848475" y="895784"/>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3" name="Straight Arrow Connector 442"/>
          <p:cNvCxnSpPr>
            <a:stCxn id="433" idx="1"/>
          </p:cNvCxnSpPr>
          <p:nvPr/>
        </p:nvCxnSpPr>
        <p:spPr>
          <a:xfrm flipH="1" flipV="1">
            <a:off x="3438525" y="3067053"/>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4" name="Straight Arrow Connector 443"/>
          <p:cNvCxnSpPr>
            <a:stCxn id="433" idx="1"/>
          </p:cNvCxnSpPr>
          <p:nvPr/>
        </p:nvCxnSpPr>
        <p:spPr>
          <a:xfrm flipH="1" flipV="1">
            <a:off x="5194300" y="3219453"/>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5" name="Straight Arrow Connector 444"/>
          <p:cNvCxnSpPr>
            <a:stCxn id="433" idx="1"/>
          </p:cNvCxnSpPr>
          <p:nvPr/>
        </p:nvCxnSpPr>
        <p:spPr>
          <a:xfrm flipH="1" flipV="1">
            <a:off x="6848475" y="1981203"/>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6" name="Straight Arrow Connector 445"/>
          <p:cNvCxnSpPr>
            <a:stCxn id="433" idx="1"/>
          </p:cNvCxnSpPr>
          <p:nvPr/>
        </p:nvCxnSpPr>
        <p:spPr>
          <a:xfrm flipH="1" flipV="1">
            <a:off x="3438525" y="1485903"/>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7" name="Straight Arrow Connector 446"/>
          <p:cNvCxnSpPr>
            <a:stCxn id="430" idx="3"/>
          </p:cNvCxnSpPr>
          <p:nvPr/>
        </p:nvCxnSpPr>
        <p:spPr>
          <a:xfrm flipV="1">
            <a:off x="1668414" y="1828803"/>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8" name="Straight Arrow Connector 447"/>
          <p:cNvCxnSpPr>
            <a:stCxn id="430" idx="3"/>
          </p:cNvCxnSpPr>
          <p:nvPr/>
        </p:nvCxnSpPr>
        <p:spPr>
          <a:xfrm flipV="1">
            <a:off x="1668414" y="1981203"/>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9" name="Straight Arrow Connector 448"/>
          <p:cNvCxnSpPr>
            <a:stCxn id="430" idx="3"/>
          </p:cNvCxnSpPr>
          <p:nvPr/>
        </p:nvCxnSpPr>
        <p:spPr>
          <a:xfrm flipV="1">
            <a:off x="1668414" y="3219453"/>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50" name="TextBox 449"/>
          <p:cNvSpPr txBox="1"/>
          <p:nvPr/>
        </p:nvSpPr>
        <p:spPr>
          <a:xfrm>
            <a:off x="4114800" y="378142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grpSp>
        <p:nvGrpSpPr>
          <p:cNvPr id="451" name="Group 450"/>
          <p:cNvGrpSpPr/>
          <p:nvPr/>
        </p:nvGrpSpPr>
        <p:grpSpPr>
          <a:xfrm>
            <a:off x="161925" y="895783"/>
            <a:ext cx="712740" cy="399619"/>
            <a:chOff x="142875" y="860858"/>
            <a:chExt cx="712740" cy="399619"/>
          </a:xfrm>
        </p:grpSpPr>
        <p:sp>
          <p:nvSpPr>
            <p:cNvPr id="452" name="Rectangle 451"/>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453" name="Picture 452"/>
            <p:cNvPicPr>
              <a:picLocks noChangeAspect="1"/>
            </p:cNvPicPr>
            <p:nvPr/>
          </p:nvPicPr>
          <p:blipFill>
            <a:blip r:embed="rId3"/>
            <a:stretch>
              <a:fillRect/>
            </a:stretch>
          </p:blipFill>
          <p:spPr>
            <a:xfrm>
              <a:off x="210194" y="860859"/>
              <a:ext cx="550171" cy="339272"/>
            </a:xfrm>
            <a:prstGeom prst="rect">
              <a:avLst/>
            </a:prstGeom>
          </p:spPr>
        </p:pic>
      </p:grpSp>
      <p:grpSp>
        <p:nvGrpSpPr>
          <p:cNvPr id="454" name="Group 453"/>
          <p:cNvGrpSpPr/>
          <p:nvPr/>
        </p:nvGrpSpPr>
        <p:grpSpPr>
          <a:xfrm>
            <a:off x="169815" y="888255"/>
            <a:ext cx="712740" cy="399619"/>
            <a:chOff x="142875" y="860858"/>
            <a:chExt cx="712740" cy="399619"/>
          </a:xfrm>
        </p:grpSpPr>
        <p:sp>
          <p:nvSpPr>
            <p:cNvPr id="455" name="Rectangle 454"/>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456" name="Picture 455"/>
            <p:cNvPicPr>
              <a:picLocks noChangeAspect="1"/>
            </p:cNvPicPr>
            <p:nvPr/>
          </p:nvPicPr>
          <p:blipFill>
            <a:blip r:embed="rId3"/>
            <a:stretch>
              <a:fillRect/>
            </a:stretch>
          </p:blipFill>
          <p:spPr>
            <a:xfrm>
              <a:off x="210194" y="860859"/>
              <a:ext cx="550171" cy="339272"/>
            </a:xfrm>
            <a:prstGeom prst="rect">
              <a:avLst/>
            </a:prstGeom>
          </p:spPr>
        </p:pic>
      </p:grpSp>
      <p:grpSp>
        <p:nvGrpSpPr>
          <p:cNvPr id="457" name="Group 456"/>
          <p:cNvGrpSpPr/>
          <p:nvPr/>
        </p:nvGrpSpPr>
        <p:grpSpPr>
          <a:xfrm>
            <a:off x="165100" y="895785"/>
            <a:ext cx="712740" cy="399619"/>
            <a:chOff x="142875" y="860858"/>
            <a:chExt cx="712740" cy="399619"/>
          </a:xfrm>
        </p:grpSpPr>
        <p:sp>
          <p:nvSpPr>
            <p:cNvPr id="458" name="Rectangle 457"/>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459" name="Picture 458"/>
            <p:cNvPicPr>
              <a:picLocks noChangeAspect="1"/>
            </p:cNvPicPr>
            <p:nvPr/>
          </p:nvPicPr>
          <p:blipFill>
            <a:blip r:embed="rId3"/>
            <a:stretch>
              <a:fillRect/>
            </a:stretch>
          </p:blipFill>
          <p:spPr>
            <a:xfrm>
              <a:off x="210194" y="860859"/>
              <a:ext cx="550171" cy="339272"/>
            </a:xfrm>
            <a:prstGeom prst="rect">
              <a:avLst/>
            </a:prstGeom>
          </p:spPr>
        </p:pic>
      </p:grpSp>
      <p:grpSp>
        <p:nvGrpSpPr>
          <p:cNvPr id="460" name="Group 459"/>
          <p:cNvGrpSpPr/>
          <p:nvPr/>
        </p:nvGrpSpPr>
        <p:grpSpPr>
          <a:xfrm>
            <a:off x="169815" y="892534"/>
            <a:ext cx="712740" cy="399619"/>
            <a:chOff x="142875" y="860858"/>
            <a:chExt cx="712740" cy="399619"/>
          </a:xfrm>
        </p:grpSpPr>
        <p:sp>
          <p:nvSpPr>
            <p:cNvPr id="461" name="Rectangle 460"/>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462" name="Picture 461"/>
            <p:cNvPicPr>
              <a:picLocks noChangeAspect="1"/>
            </p:cNvPicPr>
            <p:nvPr/>
          </p:nvPicPr>
          <p:blipFill>
            <a:blip r:embed="rId3"/>
            <a:stretch>
              <a:fillRect/>
            </a:stretch>
          </p:blipFill>
          <p:spPr>
            <a:xfrm>
              <a:off x="210194" y="860859"/>
              <a:ext cx="550171" cy="339272"/>
            </a:xfrm>
            <a:prstGeom prst="rect">
              <a:avLst/>
            </a:prstGeom>
          </p:spPr>
        </p:pic>
      </p:grpSp>
      <p:grpSp>
        <p:nvGrpSpPr>
          <p:cNvPr id="463" name="Group 462"/>
          <p:cNvGrpSpPr/>
          <p:nvPr/>
        </p:nvGrpSpPr>
        <p:grpSpPr>
          <a:xfrm>
            <a:off x="150708" y="895784"/>
            <a:ext cx="712740" cy="399619"/>
            <a:chOff x="142875" y="860858"/>
            <a:chExt cx="712740" cy="399619"/>
          </a:xfrm>
        </p:grpSpPr>
        <p:sp>
          <p:nvSpPr>
            <p:cNvPr id="464" name="Rectangle 463"/>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465" name="Picture 464"/>
            <p:cNvPicPr>
              <a:picLocks noChangeAspect="1"/>
            </p:cNvPicPr>
            <p:nvPr/>
          </p:nvPicPr>
          <p:blipFill>
            <a:blip r:embed="rId3"/>
            <a:stretch>
              <a:fillRect/>
            </a:stretch>
          </p:blipFill>
          <p:spPr>
            <a:xfrm>
              <a:off x="210194" y="860859"/>
              <a:ext cx="550171" cy="339272"/>
            </a:xfrm>
            <a:prstGeom prst="rect">
              <a:avLst/>
            </a:prstGeom>
          </p:spPr>
        </p:pic>
      </p:grpSp>
      <p:grpSp>
        <p:nvGrpSpPr>
          <p:cNvPr id="466" name="Group 465"/>
          <p:cNvGrpSpPr/>
          <p:nvPr/>
        </p:nvGrpSpPr>
        <p:grpSpPr>
          <a:xfrm>
            <a:off x="161925" y="895783"/>
            <a:ext cx="712740" cy="399619"/>
            <a:chOff x="142875" y="860858"/>
            <a:chExt cx="712740" cy="399619"/>
          </a:xfrm>
        </p:grpSpPr>
        <p:sp>
          <p:nvSpPr>
            <p:cNvPr id="467" name="Rectangle 466"/>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468" name="Picture 467"/>
            <p:cNvPicPr>
              <a:picLocks noChangeAspect="1"/>
            </p:cNvPicPr>
            <p:nvPr/>
          </p:nvPicPr>
          <p:blipFill>
            <a:blip r:embed="rId3"/>
            <a:stretch>
              <a:fillRect/>
            </a:stretch>
          </p:blipFill>
          <p:spPr>
            <a:xfrm>
              <a:off x="210194" y="860859"/>
              <a:ext cx="550171" cy="339272"/>
            </a:xfrm>
            <a:prstGeom prst="rect">
              <a:avLst/>
            </a:prstGeom>
          </p:spPr>
        </p:pic>
      </p:grpSp>
      <p:cxnSp>
        <p:nvCxnSpPr>
          <p:cNvPr id="469" name="Straight Arrow Connector 468"/>
          <p:cNvCxnSpPr>
            <a:stCxn id="431" idx="3"/>
          </p:cNvCxnSpPr>
          <p:nvPr/>
        </p:nvCxnSpPr>
        <p:spPr>
          <a:xfrm>
            <a:off x="1652218" y="1045258"/>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70" name="Straight Arrow Connector 469"/>
          <p:cNvCxnSpPr/>
          <p:nvPr/>
        </p:nvCxnSpPr>
        <p:spPr>
          <a:xfrm>
            <a:off x="1652218" y="1045258"/>
            <a:ext cx="1075107" cy="20217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1" name="Straight Arrow Connector 470"/>
          <p:cNvCxnSpPr/>
          <p:nvPr/>
        </p:nvCxnSpPr>
        <p:spPr>
          <a:xfrm>
            <a:off x="1652218" y="1045258"/>
            <a:ext cx="3186482" cy="183129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2" name="Straight Arrow Connector 471"/>
          <p:cNvCxnSpPr/>
          <p:nvPr/>
        </p:nvCxnSpPr>
        <p:spPr>
          <a:xfrm>
            <a:off x="1725243" y="1045258"/>
            <a:ext cx="4767632" cy="2253570"/>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3" name="Straight Arrow Connector 472"/>
          <p:cNvCxnSpPr/>
          <p:nvPr/>
        </p:nvCxnSpPr>
        <p:spPr>
          <a:xfrm>
            <a:off x="1652218" y="1045258"/>
            <a:ext cx="2830882" cy="440645"/>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4" name="Straight Arrow Connector 473"/>
          <p:cNvCxnSpPr/>
          <p:nvPr/>
        </p:nvCxnSpPr>
        <p:spPr>
          <a:xfrm>
            <a:off x="1652218" y="1057961"/>
            <a:ext cx="4840657" cy="593045"/>
          </a:xfrm>
          <a:prstGeom prst="straightConnector1">
            <a:avLst/>
          </a:prstGeom>
          <a:ln w="1270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5" name="Straight Arrow Connector 474"/>
          <p:cNvCxnSpPr/>
          <p:nvPr/>
        </p:nvCxnSpPr>
        <p:spPr>
          <a:xfrm>
            <a:off x="1725243" y="1080189"/>
            <a:ext cx="1002082" cy="405714"/>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476" name="Straight Arrow Connector 475"/>
          <p:cNvCxnSpPr/>
          <p:nvPr/>
        </p:nvCxnSpPr>
        <p:spPr>
          <a:xfrm flipH="1">
            <a:off x="3438525" y="895784"/>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77" name="TextBox 476"/>
          <p:cNvSpPr txBox="1"/>
          <p:nvPr/>
        </p:nvSpPr>
        <p:spPr>
          <a:xfrm>
            <a:off x="369648" y="21753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78" name="TextBox 477"/>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pic>
        <p:nvPicPr>
          <p:cNvPr id="60" name="Picture 59"/>
          <p:cNvPicPr>
            <a:picLocks noChangeAspect="1"/>
          </p:cNvPicPr>
          <p:nvPr/>
        </p:nvPicPr>
        <p:blipFill>
          <a:blip r:embed="rId4"/>
          <a:stretch>
            <a:fillRect/>
          </a:stretch>
        </p:blipFill>
        <p:spPr>
          <a:xfrm>
            <a:off x="2834095" y="1068306"/>
            <a:ext cx="491309" cy="757322"/>
          </a:xfrm>
          <a:prstGeom prst="rect">
            <a:avLst/>
          </a:prstGeom>
        </p:spPr>
      </p:pic>
      <p:pic>
        <p:nvPicPr>
          <p:cNvPr id="61" name="Picture 60"/>
          <p:cNvPicPr>
            <a:picLocks noChangeAspect="1"/>
          </p:cNvPicPr>
          <p:nvPr/>
        </p:nvPicPr>
        <p:blipFill>
          <a:blip r:embed="rId4"/>
          <a:stretch>
            <a:fillRect/>
          </a:stretch>
        </p:blipFill>
        <p:spPr>
          <a:xfrm>
            <a:off x="4561599" y="1104067"/>
            <a:ext cx="491309" cy="757322"/>
          </a:xfrm>
          <a:prstGeom prst="rect">
            <a:avLst/>
          </a:prstGeom>
        </p:spPr>
      </p:pic>
      <p:pic>
        <p:nvPicPr>
          <p:cNvPr id="62" name="Picture 61"/>
          <p:cNvPicPr>
            <a:picLocks noChangeAspect="1"/>
          </p:cNvPicPr>
          <p:nvPr/>
        </p:nvPicPr>
        <p:blipFill>
          <a:blip r:embed="rId4"/>
          <a:stretch>
            <a:fillRect/>
          </a:stretch>
        </p:blipFill>
        <p:spPr>
          <a:xfrm>
            <a:off x="6553200" y="1128725"/>
            <a:ext cx="491309" cy="757322"/>
          </a:xfrm>
          <a:prstGeom prst="rect">
            <a:avLst/>
          </a:prstGeom>
        </p:spPr>
      </p:pic>
      <p:pic>
        <p:nvPicPr>
          <p:cNvPr id="63" name="Picture 62"/>
          <p:cNvPicPr>
            <a:picLocks noChangeAspect="1"/>
          </p:cNvPicPr>
          <p:nvPr/>
        </p:nvPicPr>
        <p:blipFill>
          <a:blip r:embed="rId4"/>
          <a:stretch>
            <a:fillRect/>
          </a:stretch>
        </p:blipFill>
        <p:spPr>
          <a:xfrm>
            <a:off x="6489700" y="2952753"/>
            <a:ext cx="491309" cy="757322"/>
          </a:xfrm>
          <a:prstGeom prst="rect">
            <a:avLst/>
          </a:prstGeom>
        </p:spPr>
      </p:pic>
      <p:pic>
        <p:nvPicPr>
          <p:cNvPr id="64" name="Picture 63"/>
          <p:cNvPicPr>
            <a:picLocks noChangeAspect="1"/>
          </p:cNvPicPr>
          <p:nvPr/>
        </p:nvPicPr>
        <p:blipFill>
          <a:blip r:embed="rId4"/>
          <a:stretch>
            <a:fillRect/>
          </a:stretch>
        </p:blipFill>
        <p:spPr>
          <a:xfrm>
            <a:off x="4699816" y="2868926"/>
            <a:ext cx="491309" cy="757322"/>
          </a:xfrm>
          <a:prstGeom prst="rect">
            <a:avLst/>
          </a:prstGeom>
        </p:spPr>
      </p:pic>
      <p:pic>
        <p:nvPicPr>
          <p:cNvPr id="65" name="Picture 64"/>
          <p:cNvPicPr>
            <a:picLocks noChangeAspect="1"/>
          </p:cNvPicPr>
          <p:nvPr/>
        </p:nvPicPr>
        <p:blipFill>
          <a:blip r:embed="rId4"/>
          <a:stretch>
            <a:fillRect/>
          </a:stretch>
        </p:blipFill>
        <p:spPr>
          <a:xfrm>
            <a:off x="2863782" y="2868926"/>
            <a:ext cx="491309" cy="757322"/>
          </a:xfrm>
          <a:prstGeom prst="rect">
            <a:avLst/>
          </a:prstGeom>
        </p:spPr>
      </p:pic>
    </p:spTree>
    <p:extLst>
      <p:ext uri="{BB962C8B-B14F-4D97-AF65-F5344CB8AC3E}">
        <p14:creationId xmlns:p14="http://schemas.microsoft.com/office/powerpoint/2010/main" val="3268199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3386 -0.0081 L 0.21354 0.03565 " pathEditMode="fixed" rAng="0" ptsTypes="AA">
                                      <p:cBhvr>
                                        <p:cTn id="6" dur="1200" fill="hold"/>
                                        <p:tgtEl>
                                          <p:spTgt spid="454"/>
                                        </p:tgtEl>
                                        <p:attrNameLst>
                                          <p:attrName>ppt_x</p:attrName>
                                          <p:attrName>ppt_y</p:attrName>
                                        </p:attrNameLst>
                                      </p:cBhvr>
                                      <p:rCtr x="3976" y="2176"/>
                                    </p:animMotion>
                                  </p:childTnLst>
                                </p:cTn>
                              </p:par>
                            </p:childTnLst>
                          </p:cTn>
                        </p:par>
                        <p:par>
                          <p:cTn id="7" fill="hold">
                            <p:stCondLst>
                              <p:cond delay="1200"/>
                            </p:stCondLst>
                            <p:childTnLst>
                              <p:par>
                                <p:cTn id="8" presetID="0" presetClass="path" presetSubtype="0" accel="50000" decel="50000" fill="hold" nodeType="afterEffect">
                                  <p:stCondLst>
                                    <p:cond delay="0"/>
                                  </p:stCondLst>
                                  <p:childTnLst>
                                    <p:animMotion origin="layout" path="M 0.13438 -0.00926 L 0.23646 0.23681 " pathEditMode="relative" rAng="0" ptsTypes="AA">
                                      <p:cBhvr>
                                        <p:cTn id="9" dur="1200" fill="hold"/>
                                        <p:tgtEl>
                                          <p:spTgt spid="451"/>
                                        </p:tgtEl>
                                        <p:attrNameLst>
                                          <p:attrName>ppt_x</p:attrName>
                                          <p:attrName>ppt_y</p:attrName>
                                        </p:attrNameLst>
                                      </p:cBhvr>
                                      <p:rCtr x="5104" y="12292"/>
                                    </p:animMotion>
                                  </p:childTnLst>
                                </p:cTn>
                              </p:par>
                            </p:childTnLst>
                          </p:cTn>
                        </p:par>
                        <p:par>
                          <p:cTn id="10" fill="hold">
                            <p:stCondLst>
                              <p:cond delay="2400"/>
                            </p:stCondLst>
                            <p:childTnLst>
                              <p:par>
                                <p:cTn id="11" presetID="0" presetClass="path" presetSubtype="0" accel="50000" decel="50000" fill="hold" nodeType="afterEffect">
                                  <p:stCondLst>
                                    <p:cond delay="0"/>
                                  </p:stCondLst>
                                  <p:childTnLst>
                                    <p:animMotion origin="layout" path="M 0.13438 -0.02338 L 0.6033 0.29282 " pathEditMode="fixed" rAng="0" ptsTypes="AA">
                                      <p:cBhvr>
                                        <p:cTn id="12" dur="1200" fill="hold"/>
                                        <p:tgtEl>
                                          <p:spTgt spid="457"/>
                                        </p:tgtEl>
                                        <p:attrNameLst>
                                          <p:attrName>ppt_x</p:attrName>
                                          <p:attrName>ppt_y</p:attrName>
                                        </p:attrNameLst>
                                      </p:cBhvr>
                                      <p:rCtr x="23438" y="15810"/>
                                    </p:animMotion>
                                  </p:childTnLst>
                                </p:cTn>
                              </p:par>
                              <p:par>
                                <p:cTn id="13" presetID="0" presetClass="path" presetSubtype="0" accel="50000" decel="50000" fill="hold" nodeType="withEffect">
                                  <p:stCondLst>
                                    <p:cond delay="0"/>
                                  </p:stCondLst>
                                  <p:childTnLst>
                                    <p:animMotion origin="layout" path="M 0.13368 -0.0088 L 0.62813 0.07824 " pathEditMode="fixed" rAng="0" ptsTypes="AA">
                                      <p:cBhvr>
                                        <p:cTn id="14" dur="1200" fill="hold"/>
                                        <p:tgtEl>
                                          <p:spTgt spid="460"/>
                                        </p:tgtEl>
                                        <p:attrNameLst>
                                          <p:attrName>ppt_x</p:attrName>
                                          <p:attrName>ppt_y</p:attrName>
                                        </p:attrNameLst>
                                      </p:cBhvr>
                                      <p:rCtr x="24722" y="4352"/>
                                    </p:animMotion>
                                  </p:childTnLst>
                                </p:cTn>
                              </p:par>
                              <p:par>
                                <p:cTn id="15" presetID="0" presetClass="path" presetSubtype="0" accel="50000" decel="50000" fill="hold" nodeType="withEffect">
                                  <p:stCondLst>
                                    <p:cond delay="0"/>
                                  </p:stCondLst>
                                  <p:childTnLst>
                                    <p:animMotion origin="layout" path="M 0.13576 0.00486 L 0.4309 0.23657 " pathEditMode="fixed" rAng="0" ptsTypes="AA">
                                      <p:cBhvr>
                                        <p:cTn id="16" dur="1200" fill="hold"/>
                                        <p:tgtEl>
                                          <p:spTgt spid="463"/>
                                        </p:tgtEl>
                                        <p:attrNameLst>
                                          <p:attrName>ppt_x</p:attrName>
                                          <p:attrName>ppt_y</p:attrName>
                                        </p:attrNameLst>
                                      </p:cBhvr>
                                      <p:rCtr x="14757" y="11574"/>
                                    </p:animMotion>
                                  </p:childTnLst>
                                </p:cTn>
                              </p:par>
                              <p:par>
                                <p:cTn id="17" presetID="0" presetClass="path" presetSubtype="0" accel="50000" decel="50000" fill="hold" nodeType="withEffect">
                                  <p:stCondLst>
                                    <p:cond delay="0"/>
                                  </p:stCondLst>
                                  <p:childTnLst>
                                    <p:animMotion origin="layout" path="M 0.13473 -0.00949 L 0.40556 0.03472 " pathEditMode="fixed" rAng="0" ptsTypes="AA">
                                      <p:cBhvr>
                                        <p:cTn id="18" dur="1200" fill="hold"/>
                                        <p:tgtEl>
                                          <p:spTgt spid="466"/>
                                        </p:tgtEl>
                                        <p:attrNameLst>
                                          <p:attrName>ppt_x</p:attrName>
                                          <p:attrName>ppt_y</p:attrName>
                                        </p:attrNameLst>
                                      </p:cBhvr>
                                      <p:rCtr x="13542"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421" y="63053"/>
            <a:ext cx="5606458" cy="646331"/>
          </a:xfrm>
          <a:prstGeom prst="rect">
            <a:avLst/>
          </a:prstGeom>
          <a:noFill/>
        </p:spPr>
        <p:txBody>
          <a:bodyPr wrap="none" rtlCol="0">
            <a:spAutoFit/>
          </a:bodyPr>
          <a:lstStyle/>
          <a:p>
            <a:r>
              <a:rPr lang="en-US" sz="3600" dirty="0" smtClean="0">
                <a:latin typeface="Helvetica Neue Light"/>
                <a:cs typeface="Helvetica Neue Light"/>
              </a:rPr>
              <a:t>The ABD algorithm (sketch)</a:t>
            </a:r>
            <a:endParaRPr lang="en-US" sz="3600" dirty="0">
              <a:latin typeface="Helvetica Neue Light"/>
              <a:cs typeface="Helvetica Neue Light"/>
            </a:endParaRPr>
          </a:p>
        </p:txBody>
      </p:sp>
      <p:sp>
        <p:nvSpPr>
          <p:cNvPr id="17" name="Slide Number Placeholder 16"/>
          <p:cNvSpPr>
            <a:spLocks noGrp="1"/>
          </p:cNvSpPr>
          <p:nvPr>
            <p:ph type="sldNum" sz="quarter" idx="12"/>
          </p:nvPr>
        </p:nvSpPr>
        <p:spPr/>
        <p:txBody>
          <a:bodyPr/>
          <a:lstStyle/>
          <a:p>
            <a:fld id="{2BAAB71D-D585-B642-9E27-EE5DC697D035}" type="slidenum">
              <a:rPr lang="en-US" smtClean="0"/>
              <a:t>61</a:t>
            </a:fld>
            <a:endParaRPr lang="en-US"/>
          </a:p>
        </p:txBody>
      </p:sp>
      <p:sp>
        <p:nvSpPr>
          <p:cNvPr id="174" name="TextBox 173"/>
          <p:cNvSpPr txBox="1"/>
          <p:nvPr/>
        </p:nvSpPr>
        <p:spPr>
          <a:xfrm>
            <a:off x="423686" y="4333875"/>
            <a:ext cx="8326015" cy="2585323"/>
          </a:xfrm>
          <a:prstGeom prst="rect">
            <a:avLst/>
          </a:prstGeom>
          <a:noFill/>
        </p:spPr>
        <p:txBody>
          <a:bodyPr wrap="none" rtlCol="0">
            <a:spAutoFit/>
          </a:bodyPr>
          <a:lstStyle/>
          <a:p>
            <a:r>
              <a:rPr lang="en-US" dirty="0" smtClean="0">
                <a:latin typeface="Helvetica Neue Light"/>
                <a:cs typeface="Helvetica Neue Light"/>
              </a:rPr>
              <a:t>Write protocol:</a:t>
            </a:r>
          </a:p>
          <a:p>
            <a:r>
              <a:rPr lang="en-US" dirty="0" smtClean="0">
                <a:solidFill>
                  <a:srgbClr val="D9D9D9"/>
                </a:solidFill>
                <a:latin typeface="Helvetica Neue Light"/>
                <a:cs typeface="Helvetica Neue Light"/>
              </a:rPr>
              <a:t>Send time-stamped value to every server; </a:t>
            </a:r>
            <a:r>
              <a:rPr lang="en-US" dirty="0">
                <a:latin typeface="Helvetica Neue Light"/>
                <a:cs typeface="Helvetica Neue Light"/>
              </a:rPr>
              <a:t>r</a:t>
            </a:r>
            <a:r>
              <a:rPr lang="en-US" dirty="0" smtClean="0">
                <a:latin typeface="Helvetica Neue Light"/>
                <a:cs typeface="Helvetica Neue Light"/>
              </a:rPr>
              <a:t>eturn after receiving </a:t>
            </a:r>
            <a:r>
              <a:rPr lang="en-US" dirty="0" err="1" smtClean="0">
                <a:latin typeface="Helvetica Neue Light"/>
                <a:cs typeface="Helvetica Neue Light"/>
              </a:rPr>
              <a:t>acks</a:t>
            </a:r>
            <a:r>
              <a:rPr lang="en-US" dirty="0" smtClean="0">
                <a:latin typeface="Helvetica Neue Light"/>
                <a:cs typeface="Helvetica Neue Light"/>
              </a:rPr>
              <a:t> from majority.</a:t>
            </a:r>
          </a:p>
          <a:p>
            <a:endParaRPr lang="en-US" dirty="0" smtClean="0">
              <a:solidFill>
                <a:schemeClr val="bg1">
                  <a:lumMod val="85000"/>
                </a:schemeClr>
              </a:solidFill>
              <a:latin typeface="Helvetica Neue Light"/>
              <a:cs typeface="Helvetica Neue Light"/>
            </a:endParaRPr>
          </a:p>
          <a:p>
            <a:r>
              <a:rPr lang="en-US" dirty="0" smtClean="0">
                <a:solidFill>
                  <a:srgbClr val="000000"/>
                </a:solidFill>
                <a:latin typeface="Helvetica Neue Light"/>
                <a:cs typeface="Helvetica Neue Light"/>
              </a:rPr>
              <a:t>Read protocol:</a:t>
            </a:r>
            <a:r>
              <a:rPr lang="en-US" dirty="0" smtClean="0">
                <a:solidFill>
                  <a:schemeClr val="bg1">
                    <a:lumMod val="85000"/>
                  </a:schemeClr>
                </a:solidFill>
                <a:latin typeface="Helvetica Neue Light"/>
                <a:cs typeface="Helvetica Neue Light"/>
              </a:rPr>
              <a:t>: </a:t>
            </a:r>
          </a:p>
          <a:p>
            <a:r>
              <a:rPr lang="en-US" dirty="0" smtClean="0">
                <a:solidFill>
                  <a:srgbClr val="FFFFFF"/>
                </a:solidFill>
                <a:latin typeface="Helvetica Neue Light"/>
                <a:cs typeface="Helvetica Neue Light"/>
              </a:rPr>
              <a:t>Send read query; wait for sufficient responses and return with latest value.</a:t>
            </a:r>
          </a:p>
          <a:p>
            <a:endParaRPr lang="en-US" dirty="0" smtClean="0">
              <a:latin typeface="Helvetica Neue Light"/>
              <a:cs typeface="Helvetica Neue Light"/>
            </a:endParaRPr>
          </a:p>
          <a:p>
            <a:r>
              <a:rPr lang="en-US" dirty="0" smtClean="0">
                <a:latin typeface="Helvetica Neue Light"/>
                <a:cs typeface="Helvetica Neue Light"/>
              </a:rPr>
              <a:t>Server protocol:</a:t>
            </a:r>
          </a:p>
          <a:p>
            <a:r>
              <a:rPr lang="en-US" dirty="0" smtClean="0">
                <a:latin typeface="Helvetica Neue Light"/>
                <a:cs typeface="Helvetica Neue Light"/>
              </a:rPr>
              <a:t>Store latest value; send </a:t>
            </a:r>
            <a:r>
              <a:rPr lang="en-US" dirty="0" err="1" smtClean="0">
                <a:latin typeface="Helvetica Neue Light"/>
                <a:cs typeface="Helvetica Neue Light"/>
              </a:rPr>
              <a:t>ack</a:t>
            </a:r>
            <a:endParaRPr lang="en-US" dirty="0" smtClean="0">
              <a:latin typeface="Helvetica Neue Light"/>
              <a:cs typeface="Helvetica Neue Light"/>
            </a:endParaRPr>
          </a:p>
          <a:p>
            <a:r>
              <a:rPr lang="en-US" dirty="0" smtClean="0">
                <a:solidFill>
                  <a:srgbClr val="FFFFFF"/>
                </a:solidFill>
                <a:latin typeface="Helvetica Neue Light"/>
                <a:cs typeface="Helvetica Neue Light"/>
              </a:rPr>
              <a:t>Respond to read request with value</a:t>
            </a:r>
            <a:endParaRPr lang="en-US" dirty="0">
              <a:solidFill>
                <a:srgbClr val="FFFFFF"/>
              </a:solidFill>
              <a:latin typeface="Helvetica Neue Light"/>
              <a:cs typeface="Helvetica Neue Light"/>
            </a:endParaRPr>
          </a:p>
        </p:txBody>
      </p:sp>
      <p:pic>
        <p:nvPicPr>
          <p:cNvPr id="420" name="Picture 419"/>
          <p:cNvPicPr>
            <a:picLocks noChangeAspect="1"/>
          </p:cNvPicPr>
          <p:nvPr/>
        </p:nvPicPr>
        <p:blipFill>
          <a:blip r:embed="rId2"/>
          <a:stretch>
            <a:fillRect/>
          </a:stretch>
        </p:blipFill>
        <p:spPr>
          <a:xfrm>
            <a:off x="871490" y="3162303"/>
            <a:ext cx="793749" cy="793749"/>
          </a:xfrm>
          <a:prstGeom prst="rect">
            <a:avLst/>
          </a:prstGeom>
        </p:spPr>
      </p:pic>
      <p:pic>
        <p:nvPicPr>
          <p:cNvPr id="421" name="Picture 420"/>
          <p:cNvPicPr>
            <a:picLocks noChangeAspect="1"/>
          </p:cNvPicPr>
          <p:nvPr/>
        </p:nvPicPr>
        <p:blipFill>
          <a:blip r:embed="rId2"/>
          <a:stretch>
            <a:fillRect/>
          </a:stretch>
        </p:blipFill>
        <p:spPr>
          <a:xfrm>
            <a:off x="871490" y="653306"/>
            <a:ext cx="777553" cy="777553"/>
          </a:xfrm>
          <a:prstGeom prst="rect">
            <a:avLst/>
          </a:prstGeom>
        </p:spPr>
      </p:pic>
      <p:pic>
        <p:nvPicPr>
          <p:cNvPr id="422" name="Picture 421"/>
          <p:cNvPicPr>
            <a:picLocks noChangeAspect="1"/>
          </p:cNvPicPr>
          <p:nvPr/>
        </p:nvPicPr>
        <p:blipFill>
          <a:blip r:embed="rId2"/>
          <a:stretch>
            <a:fillRect/>
          </a:stretch>
        </p:blipFill>
        <p:spPr>
          <a:xfrm>
            <a:off x="7810289" y="503832"/>
            <a:ext cx="777553" cy="777553"/>
          </a:xfrm>
          <a:prstGeom prst="rect">
            <a:avLst/>
          </a:prstGeom>
        </p:spPr>
      </p:pic>
      <p:pic>
        <p:nvPicPr>
          <p:cNvPr id="423" name="Picture 422"/>
          <p:cNvPicPr>
            <a:picLocks noChangeAspect="1"/>
          </p:cNvPicPr>
          <p:nvPr/>
        </p:nvPicPr>
        <p:blipFill>
          <a:blip r:embed="rId2"/>
          <a:stretch>
            <a:fillRect/>
          </a:stretch>
        </p:blipFill>
        <p:spPr>
          <a:xfrm>
            <a:off x="7794093" y="3162303"/>
            <a:ext cx="793749" cy="793749"/>
          </a:xfrm>
          <a:prstGeom prst="rect">
            <a:avLst/>
          </a:prstGeom>
        </p:spPr>
      </p:pic>
      <p:cxnSp>
        <p:nvCxnSpPr>
          <p:cNvPr id="424" name="Straight Arrow Connector 423"/>
          <p:cNvCxnSpPr>
            <a:stCxn id="421"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5" name="Straight Arrow Connector 424"/>
          <p:cNvCxnSpPr>
            <a:stCxn id="421"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6" name="Straight Arrow Connector 425"/>
          <p:cNvCxnSpPr>
            <a:stCxn id="423"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7" name="Straight Arrow Connector 426"/>
          <p:cNvCxnSpPr>
            <a:stCxn id="422"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8" name="Straight Arrow Connector 427"/>
          <p:cNvCxnSpPr>
            <a:stCxn id="420"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29" name="Straight Arrow Connector 428"/>
          <p:cNvCxnSpPr>
            <a:stCxn id="422"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0" name="Straight Arrow Connector 429"/>
          <p:cNvCxnSpPr>
            <a:stCxn id="422"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1" name="Straight Arrow Connector 430"/>
          <p:cNvCxnSpPr>
            <a:stCxn id="421"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2" name="Straight Arrow Connector 431"/>
          <p:cNvCxnSpPr>
            <a:stCxn id="422"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3" name="Straight Arrow Connector 43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4" name="Straight Arrow Connector 433"/>
          <p:cNvCxnSpPr>
            <a:stCxn id="423"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5" name="Straight Arrow Connector 434"/>
          <p:cNvCxnSpPr>
            <a:stCxn id="423"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6" name="Straight Arrow Connector 435"/>
          <p:cNvCxnSpPr>
            <a:stCxn id="423"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7" name="Straight Arrow Connector 436"/>
          <p:cNvCxnSpPr>
            <a:stCxn id="423"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8" name="Straight Arrow Connector 437"/>
          <p:cNvCxnSpPr>
            <a:stCxn id="420"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39" name="Straight Arrow Connector 438"/>
          <p:cNvCxnSpPr>
            <a:stCxn id="420"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40" name="Straight Arrow Connector 439"/>
          <p:cNvCxnSpPr>
            <a:stCxn id="420" idx="3"/>
          </p:cNvCxnSpPr>
          <p:nvPr/>
        </p:nvCxnSpPr>
        <p:spPr>
          <a:xfrm flipV="1">
            <a:off x="1665239" y="321627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441" name="TextBox 440"/>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442" name="Straight Arrow Connector 441"/>
          <p:cNvCxnSpPr>
            <a:stCxn id="421"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443" name="Group 442"/>
          <p:cNvGrpSpPr/>
          <p:nvPr/>
        </p:nvGrpSpPr>
        <p:grpSpPr>
          <a:xfrm>
            <a:off x="4126815" y="1144035"/>
            <a:ext cx="676275" cy="444500"/>
            <a:chOff x="4110940" y="1112285"/>
            <a:chExt cx="676275" cy="444500"/>
          </a:xfrm>
        </p:grpSpPr>
        <p:sp>
          <p:nvSpPr>
            <p:cNvPr id="444" name="Rectangle 443"/>
            <p:cNvSpPr/>
            <p:nvPr/>
          </p:nvSpPr>
          <p:spPr>
            <a:xfrm>
              <a:off x="4110940" y="11122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445" name="TextBox 444"/>
            <p:cNvSpPr txBox="1"/>
            <p:nvPr/>
          </p:nvSpPr>
          <p:spPr>
            <a:xfrm>
              <a:off x="4140884" y="1143005"/>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46" name="Group 445"/>
          <p:cNvGrpSpPr/>
          <p:nvPr/>
        </p:nvGrpSpPr>
        <p:grpSpPr>
          <a:xfrm>
            <a:off x="5922593" y="3036335"/>
            <a:ext cx="676275" cy="444500"/>
            <a:chOff x="5906718" y="3004585"/>
            <a:chExt cx="676275" cy="444500"/>
          </a:xfrm>
        </p:grpSpPr>
        <p:sp>
          <p:nvSpPr>
            <p:cNvPr id="447" name="Rectangle 446"/>
            <p:cNvSpPr/>
            <p:nvPr/>
          </p:nvSpPr>
          <p:spPr>
            <a:xfrm>
              <a:off x="5906718" y="30045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448" name="TextBox 447"/>
            <p:cNvSpPr txBox="1"/>
            <p:nvPr/>
          </p:nvSpPr>
          <p:spPr>
            <a:xfrm>
              <a:off x="5906718" y="3032128"/>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49" name="Group 448"/>
          <p:cNvGrpSpPr/>
          <p:nvPr/>
        </p:nvGrpSpPr>
        <p:grpSpPr>
          <a:xfrm>
            <a:off x="5999114" y="1403353"/>
            <a:ext cx="676275" cy="444500"/>
            <a:chOff x="5983239" y="1371603"/>
            <a:chExt cx="676275" cy="444500"/>
          </a:xfrm>
        </p:grpSpPr>
        <p:sp>
          <p:nvSpPr>
            <p:cNvPr id="450" name="Rectangle 449"/>
            <p:cNvSpPr/>
            <p:nvPr/>
          </p:nvSpPr>
          <p:spPr>
            <a:xfrm>
              <a:off x="5983239" y="1371603"/>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451" name="TextBox 450"/>
            <p:cNvSpPr txBox="1"/>
            <p:nvPr/>
          </p:nvSpPr>
          <p:spPr>
            <a:xfrm>
              <a:off x="5990637" y="1446771"/>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2" name="Group 451"/>
          <p:cNvGrpSpPr/>
          <p:nvPr/>
        </p:nvGrpSpPr>
        <p:grpSpPr>
          <a:xfrm>
            <a:off x="4126815" y="2639460"/>
            <a:ext cx="676275" cy="444500"/>
            <a:chOff x="4110940" y="2607710"/>
            <a:chExt cx="676275" cy="444500"/>
          </a:xfrm>
        </p:grpSpPr>
        <p:sp>
          <p:nvSpPr>
            <p:cNvPr id="453" name="Rectangle 452"/>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454" name="TextBox 453"/>
            <p:cNvSpPr txBox="1"/>
            <p:nvPr/>
          </p:nvSpPr>
          <p:spPr>
            <a:xfrm>
              <a:off x="4110940" y="2635253"/>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5" name="Group 454"/>
          <p:cNvGrpSpPr/>
          <p:nvPr/>
        </p:nvGrpSpPr>
        <p:grpSpPr>
          <a:xfrm>
            <a:off x="2215465" y="1296435"/>
            <a:ext cx="676275" cy="444500"/>
            <a:chOff x="2199590" y="1264685"/>
            <a:chExt cx="676275" cy="444500"/>
          </a:xfrm>
        </p:grpSpPr>
        <p:sp>
          <p:nvSpPr>
            <p:cNvPr id="456" name="Rectangle 455"/>
            <p:cNvSpPr/>
            <p:nvPr/>
          </p:nvSpPr>
          <p:spPr>
            <a:xfrm>
              <a:off x="2199590" y="12646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457" name="TextBox 456"/>
            <p:cNvSpPr txBox="1"/>
            <p:nvPr/>
          </p:nvSpPr>
          <p:spPr>
            <a:xfrm>
              <a:off x="2229534" y="1295405"/>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458" name="Group 457"/>
          <p:cNvGrpSpPr/>
          <p:nvPr/>
        </p:nvGrpSpPr>
        <p:grpSpPr>
          <a:xfrm>
            <a:off x="2233830" y="2611920"/>
            <a:ext cx="676275" cy="444500"/>
            <a:chOff x="2217955" y="2580170"/>
            <a:chExt cx="676275" cy="444500"/>
          </a:xfrm>
        </p:grpSpPr>
        <p:sp>
          <p:nvSpPr>
            <p:cNvPr id="459" name="Rectangle 458"/>
            <p:cNvSpPr/>
            <p:nvPr/>
          </p:nvSpPr>
          <p:spPr>
            <a:xfrm>
              <a:off x="2217955" y="258017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460" name="TextBox 459"/>
            <p:cNvSpPr txBox="1"/>
            <p:nvPr/>
          </p:nvSpPr>
          <p:spPr>
            <a:xfrm>
              <a:off x="2247899" y="2610890"/>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cxnSp>
        <p:nvCxnSpPr>
          <p:cNvPr id="461" name="Straight Arrow Connector 460"/>
          <p:cNvCxnSpPr/>
          <p:nvPr/>
        </p:nvCxnSpPr>
        <p:spPr>
          <a:xfrm>
            <a:off x="1649043" y="1042083"/>
            <a:ext cx="1075107" cy="202179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2" name="Straight Arrow Connector 461"/>
          <p:cNvCxnSpPr/>
          <p:nvPr/>
        </p:nvCxnSpPr>
        <p:spPr>
          <a:xfrm>
            <a:off x="1649043" y="1042083"/>
            <a:ext cx="3186482" cy="183129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3" name="Straight Arrow Connector 462"/>
          <p:cNvCxnSpPr/>
          <p:nvPr/>
        </p:nvCxnSpPr>
        <p:spPr>
          <a:xfrm>
            <a:off x="1665239" y="1042083"/>
            <a:ext cx="4824461" cy="2225567"/>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cxnSp>
        <p:nvCxnSpPr>
          <p:cNvPr id="464" name="Straight Arrow Connector 463"/>
          <p:cNvCxnSpPr/>
          <p:nvPr/>
        </p:nvCxnSpPr>
        <p:spPr>
          <a:xfrm>
            <a:off x="1691296" y="1121461"/>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465" name="Straight Arrow Connector 464"/>
          <p:cNvCxnSpPr/>
          <p:nvPr/>
        </p:nvCxnSpPr>
        <p:spPr>
          <a:xfrm>
            <a:off x="1737943" y="1098127"/>
            <a:ext cx="1075107" cy="440645"/>
          </a:xfrm>
          <a:prstGeom prst="straightConnector1">
            <a:avLst/>
          </a:prstGeom>
          <a:ln w="6350" cmpd="sng">
            <a:solidFill>
              <a:srgbClr val="FF0000"/>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6" name="Straight Arrow Connector 465"/>
          <p:cNvCxnSpPr>
            <a:stCxn id="421" idx="3"/>
            <a:endCxn id="457" idx="3"/>
          </p:cNvCxnSpPr>
          <p:nvPr/>
        </p:nvCxnSpPr>
        <p:spPr>
          <a:xfrm>
            <a:off x="1649043" y="1042083"/>
            <a:ext cx="1242697" cy="469738"/>
          </a:xfrm>
          <a:prstGeom prst="straightConnector1">
            <a:avLst/>
          </a:prstGeom>
          <a:ln w="6350" cmpd="sng">
            <a:solidFill>
              <a:srgbClr val="FF0000"/>
            </a:solidFill>
            <a:prstDash val="solid"/>
            <a:headEnd type="triangle"/>
            <a:tailEnd type="none"/>
          </a:ln>
        </p:spPr>
        <p:style>
          <a:lnRef idx="2">
            <a:schemeClr val="accent1"/>
          </a:lnRef>
          <a:fillRef idx="0">
            <a:schemeClr val="accent1"/>
          </a:fillRef>
          <a:effectRef idx="1">
            <a:schemeClr val="accent1"/>
          </a:effectRef>
          <a:fontRef idx="minor">
            <a:schemeClr val="tx1"/>
          </a:fontRef>
        </p:style>
      </p:cxnSp>
      <p:cxnSp>
        <p:nvCxnSpPr>
          <p:cNvPr id="467" name="Straight Arrow Connector 466"/>
          <p:cNvCxnSpPr>
            <a:stCxn id="421" idx="3"/>
          </p:cNvCxnSpPr>
          <p:nvPr/>
        </p:nvCxnSpPr>
        <p:spPr>
          <a:xfrm>
            <a:off x="1649043" y="1042083"/>
            <a:ext cx="2983282" cy="593045"/>
          </a:xfrm>
          <a:prstGeom prst="straightConnector1">
            <a:avLst/>
          </a:prstGeom>
          <a:ln w="6350" cmpd="sng">
            <a:solidFill>
              <a:srgbClr val="FF0000"/>
            </a:solidFill>
            <a:prstDash val="solid"/>
            <a:headEnd type="triangle" w="lg" len="lg"/>
            <a:tailEnd type="none"/>
          </a:ln>
        </p:spPr>
        <p:style>
          <a:lnRef idx="2">
            <a:schemeClr val="accent1"/>
          </a:lnRef>
          <a:fillRef idx="0">
            <a:schemeClr val="accent1"/>
          </a:fillRef>
          <a:effectRef idx="1">
            <a:schemeClr val="accent1"/>
          </a:effectRef>
          <a:fontRef idx="minor">
            <a:schemeClr val="tx1"/>
          </a:fontRef>
        </p:style>
      </p:cxnSp>
      <p:sp>
        <p:nvSpPr>
          <p:cNvPr id="468" name="TextBox 467"/>
          <p:cNvSpPr txBox="1"/>
          <p:nvPr/>
        </p:nvSpPr>
        <p:spPr>
          <a:xfrm>
            <a:off x="360123" y="218174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469" name="TextBox 468"/>
          <p:cNvSpPr txBox="1"/>
          <p:nvPr/>
        </p:nvSpPr>
        <p:spPr>
          <a:xfrm>
            <a:off x="7661181" y="210820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pic>
        <p:nvPicPr>
          <p:cNvPr id="61" name="Picture 60"/>
          <p:cNvPicPr>
            <a:picLocks noChangeAspect="1"/>
          </p:cNvPicPr>
          <p:nvPr/>
        </p:nvPicPr>
        <p:blipFill>
          <a:blip r:embed="rId3"/>
          <a:stretch>
            <a:fillRect/>
          </a:stretch>
        </p:blipFill>
        <p:spPr>
          <a:xfrm>
            <a:off x="2834095" y="1068306"/>
            <a:ext cx="491309" cy="757322"/>
          </a:xfrm>
          <a:prstGeom prst="rect">
            <a:avLst/>
          </a:prstGeom>
        </p:spPr>
      </p:pic>
      <p:pic>
        <p:nvPicPr>
          <p:cNvPr id="62" name="Picture 61"/>
          <p:cNvPicPr>
            <a:picLocks noChangeAspect="1"/>
          </p:cNvPicPr>
          <p:nvPr/>
        </p:nvPicPr>
        <p:blipFill>
          <a:blip r:embed="rId3"/>
          <a:stretch>
            <a:fillRect/>
          </a:stretch>
        </p:blipFill>
        <p:spPr>
          <a:xfrm>
            <a:off x="4561599" y="1104067"/>
            <a:ext cx="491309" cy="757322"/>
          </a:xfrm>
          <a:prstGeom prst="rect">
            <a:avLst/>
          </a:prstGeom>
        </p:spPr>
      </p:pic>
      <p:pic>
        <p:nvPicPr>
          <p:cNvPr id="63" name="Picture 62"/>
          <p:cNvPicPr>
            <a:picLocks noChangeAspect="1"/>
          </p:cNvPicPr>
          <p:nvPr/>
        </p:nvPicPr>
        <p:blipFill>
          <a:blip r:embed="rId3"/>
          <a:stretch>
            <a:fillRect/>
          </a:stretch>
        </p:blipFill>
        <p:spPr>
          <a:xfrm>
            <a:off x="6553200" y="1128725"/>
            <a:ext cx="491309" cy="757322"/>
          </a:xfrm>
          <a:prstGeom prst="rect">
            <a:avLst/>
          </a:prstGeom>
        </p:spPr>
      </p:pic>
      <p:pic>
        <p:nvPicPr>
          <p:cNvPr id="64" name="Picture 63"/>
          <p:cNvPicPr>
            <a:picLocks noChangeAspect="1"/>
          </p:cNvPicPr>
          <p:nvPr/>
        </p:nvPicPr>
        <p:blipFill>
          <a:blip r:embed="rId3"/>
          <a:stretch>
            <a:fillRect/>
          </a:stretch>
        </p:blipFill>
        <p:spPr>
          <a:xfrm>
            <a:off x="6489700" y="2952753"/>
            <a:ext cx="491309" cy="757322"/>
          </a:xfrm>
          <a:prstGeom prst="rect">
            <a:avLst/>
          </a:prstGeom>
        </p:spPr>
      </p:pic>
      <p:pic>
        <p:nvPicPr>
          <p:cNvPr id="65" name="Picture 64"/>
          <p:cNvPicPr>
            <a:picLocks noChangeAspect="1"/>
          </p:cNvPicPr>
          <p:nvPr/>
        </p:nvPicPr>
        <p:blipFill>
          <a:blip r:embed="rId3"/>
          <a:stretch>
            <a:fillRect/>
          </a:stretch>
        </p:blipFill>
        <p:spPr>
          <a:xfrm>
            <a:off x="4699816" y="2868926"/>
            <a:ext cx="491309" cy="757322"/>
          </a:xfrm>
          <a:prstGeom prst="rect">
            <a:avLst/>
          </a:prstGeom>
        </p:spPr>
      </p:pic>
      <p:pic>
        <p:nvPicPr>
          <p:cNvPr id="66" name="Picture 65"/>
          <p:cNvPicPr>
            <a:picLocks noChangeAspect="1"/>
          </p:cNvPicPr>
          <p:nvPr/>
        </p:nvPicPr>
        <p:blipFill>
          <a:blip r:embed="rId3"/>
          <a:stretch>
            <a:fillRect/>
          </a:stretch>
        </p:blipFill>
        <p:spPr>
          <a:xfrm>
            <a:off x="2863782" y="2868926"/>
            <a:ext cx="491309" cy="757322"/>
          </a:xfrm>
          <a:prstGeom prst="rect">
            <a:avLst/>
          </a:prstGeom>
        </p:spPr>
      </p:pic>
    </p:spTree>
    <p:extLst>
      <p:ext uri="{BB962C8B-B14F-4D97-AF65-F5344CB8AC3E}">
        <p14:creationId xmlns:p14="http://schemas.microsoft.com/office/powerpoint/2010/main" val="563595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6 5.18519E-6 L -0.09027 -0.22221 " pathEditMode="relative" ptsTypes="AA">
                                      <p:cBhvr>
                                        <p:cTn id="6" dur="1500" fill="hold"/>
                                        <p:tgtEl>
                                          <p:spTgt spid="458"/>
                                        </p:tgtEl>
                                        <p:attrNameLst>
                                          <p:attrName>ppt_x</p:attrName>
                                          <p:attrName>ppt_y</p:attrName>
                                        </p:attrNameLst>
                                      </p:cBhvr>
                                    </p:animMotion>
                                  </p:childTnLst>
                                </p:cTn>
                              </p:par>
                            </p:childTnLst>
                          </p:cTn>
                        </p:par>
                        <p:par>
                          <p:cTn id="7" fill="hold">
                            <p:stCondLst>
                              <p:cond delay="1500"/>
                            </p:stCondLst>
                            <p:childTnLst>
                              <p:par>
                                <p:cTn id="8" presetID="0" presetClass="path" presetSubtype="0" accel="50000" decel="50000" fill="hold" nodeType="afterEffect">
                                  <p:stCondLst>
                                    <p:cond delay="0"/>
                                  </p:stCondLst>
                                  <p:childTnLst>
                                    <p:animMotion origin="layout" path="M 8.33333E-7 -4.07407E-6 L -0.11284 -0.06944 " pathEditMode="relative" ptsTypes="AA">
                                      <p:cBhvr>
                                        <p:cTn id="9" dur="1500" fill="hold"/>
                                        <p:tgtEl>
                                          <p:spTgt spid="455"/>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2.77778E-6 -2.59259E-6 L -0.29166 -0.03889 " pathEditMode="relative" rAng="0" ptsTypes="AA">
                                      <p:cBhvr>
                                        <p:cTn id="11" dur="1500" fill="hold"/>
                                        <p:tgtEl>
                                          <p:spTgt spid="443"/>
                                        </p:tgtEl>
                                        <p:attrNameLst>
                                          <p:attrName>ppt_x</p:attrName>
                                          <p:attrName>ppt_y</p:attrName>
                                        </p:attrNameLst>
                                      </p:cBhvr>
                                      <p:rCtr x="-14583" y="-1944"/>
                                    </p:animMotion>
                                  </p:childTnLst>
                                </p:cTn>
                              </p:par>
                              <p:par>
                                <p:cTn id="12" presetID="0" presetClass="path" presetSubtype="0" accel="50000" decel="50000" fill="hold" nodeType="withEffect">
                                  <p:stCondLst>
                                    <p:cond delay="0"/>
                                  </p:stCondLst>
                                  <p:childTnLst>
                                    <p:animMotion origin="layout" path="M 5.55556E-7 2.59259E-6 L -0.07656 -0.01528 " pathEditMode="relative" rAng="0" ptsTypes="AA">
                                      <p:cBhvr>
                                        <p:cTn id="13" dur="1500" fill="hold"/>
                                        <p:tgtEl>
                                          <p:spTgt spid="449"/>
                                        </p:tgtEl>
                                        <p:attrNameLst>
                                          <p:attrName>ppt_x</p:attrName>
                                          <p:attrName>ppt_y</p:attrName>
                                        </p:attrNameLst>
                                      </p:cBhvr>
                                      <p:rCtr x="-3837" y="-764"/>
                                    </p:animMotion>
                                  </p:childTnLst>
                                </p:cTn>
                              </p:par>
                              <p:par>
                                <p:cTn id="14" presetID="0" presetClass="path" presetSubtype="0" accel="50000" decel="50000" fill="hold" nodeType="withEffect">
                                  <p:stCondLst>
                                    <p:cond delay="0"/>
                                  </p:stCondLst>
                                  <p:childTnLst>
                                    <p:animMotion origin="layout" path="M -7.77778E-6 -1.48148E-6 L -0.46841 -0.30254 " pathEditMode="relative" ptsTypes="AA">
                                      <p:cBhvr>
                                        <p:cTn id="15" dur="1500" fill="hold"/>
                                        <p:tgtEl>
                                          <p:spTgt spid="446"/>
                                        </p:tgtEl>
                                        <p:attrNameLst>
                                          <p:attrName>ppt_x</p:attrName>
                                          <p:attrName>ppt_y</p:attrName>
                                        </p:attrNameLst>
                                      </p:cBhvr>
                                    </p:animMotion>
                                  </p:childTnLst>
                                </p:cTn>
                              </p:par>
                              <p:par>
                                <p:cTn id="16" presetID="0" presetClass="path" presetSubtype="0" accel="50000" decel="50000" fill="hold" nodeType="withEffect">
                                  <p:stCondLst>
                                    <p:cond delay="0"/>
                                  </p:stCondLst>
                                  <p:childTnLst>
                                    <p:animMotion origin="layout" path="M 6.38889E-6 5.18519E-6 L -0.30069 -0.253 " pathEditMode="relative" ptsTypes="AA">
                                      <p:cBhvr>
                                        <p:cTn id="17" dur="1500" fill="hold"/>
                                        <p:tgtEl>
                                          <p:spTgt spid="452"/>
                                        </p:tgtEl>
                                        <p:attrNameLst>
                                          <p:attrName>ppt_x</p:attrName>
                                          <p:attrName>ppt_y</p:attrName>
                                        </p:attrNameLst>
                                      </p:cBhvr>
                                    </p:animMotion>
                                  </p:childTnLst>
                                </p:cTn>
                              </p:par>
                            </p:childTnLst>
                          </p:cTn>
                        </p:par>
                        <p:par>
                          <p:cTn id="18" fill="hold">
                            <p:stCondLst>
                              <p:cond delay="3000"/>
                            </p:stCondLst>
                            <p:childTnLst>
                              <p:par>
                                <p:cTn id="19" presetID="5" presetClass="exit" presetSubtype="10" fill="hold" nodeType="afterEffect">
                                  <p:stCondLst>
                                    <p:cond delay="0"/>
                                  </p:stCondLst>
                                  <p:childTnLst>
                                    <p:animEffect transition="out" filter="checkerboard(across)">
                                      <p:cBhvr>
                                        <p:cTn id="20" dur="800"/>
                                        <p:tgtEl>
                                          <p:spTgt spid="455"/>
                                        </p:tgtEl>
                                      </p:cBhvr>
                                    </p:animEffect>
                                    <p:set>
                                      <p:cBhvr>
                                        <p:cTn id="21" dur="1" fill="hold">
                                          <p:stCondLst>
                                            <p:cond delay="799"/>
                                          </p:stCondLst>
                                        </p:cTn>
                                        <p:tgtEl>
                                          <p:spTgt spid="455"/>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800"/>
                                        <p:tgtEl>
                                          <p:spTgt spid="443"/>
                                        </p:tgtEl>
                                      </p:cBhvr>
                                    </p:animEffect>
                                    <p:set>
                                      <p:cBhvr>
                                        <p:cTn id="24" dur="1" fill="hold">
                                          <p:stCondLst>
                                            <p:cond delay="799"/>
                                          </p:stCondLst>
                                        </p:cTn>
                                        <p:tgtEl>
                                          <p:spTgt spid="443"/>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800"/>
                                        <p:tgtEl>
                                          <p:spTgt spid="446"/>
                                        </p:tgtEl>
                                      </p:cBhvr>
                                    </p:animEffect>
                                    <p:set>
                                      <p:cBhvr>
                                        <p:cTn id="27" dur="1" fill="hold">
                                          <p:stCondLst>
                                            <p:cond delay="799"/>
                                          </p:stCondLst>
                                        </p:cTn>
                                        <p:tgtEl>
                                          <p:spTgt spid="446"/>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800"/>
                                        <p:tgtEl>
                                          <p:spTgt spid="452"/>
                                        </p:tgtEl>
                                      </p:cBhvr>
                                    </p:animEffect>
                                    <p:set>
                                      <p:cBhvr>
                                        <p:cTn id="30" dur="1" fill="hold">
                                          <p:stCondLst>
                                            <p:cond delay="799"/>
                                          </p:stCondLst>
                                        </p:cTn>
                                        <p:tgtEl>
                                          <p:spTgt spid="452"/>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800"/>
                                        <p:tgtEl>
                                          <p:spTgt spid="458"/>
                                        </p:tgtEl>
                                      </p:cBhvr>
                                    </p:animEffect>
                                    <p:set>
                                      <p:cBhvr>
                                        <p:cTn id="33" dur="1" fill="hold">
                                          <p:stCondLst>
                                            <p:cond delay="799"/>
                                          </p:stCondLst>
                                        </p:cTn>
                                        <p:tgtEl>
                                          <p:spTgt spid="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421" y="63053"/>
            <a:ext cx="5606458" cy="646331"/>
          </a:xfrm>
          <a:prstGeom prst="rect">
            <a:avLst/>
          </a:prstGeom>
          <a:noFill/>
        </p:spPr>
        <p:txBody>
          <a:bodyPr wrap="none" rtlCol="0">
            <a:spAutoFit/>
          </a:bodyPr>
          <a:lstStyle/>
          <a:p>
            <a:r>
              <a:rPr lang="en-US" sz="3600" dirty="0" smtClean="0">
                <a:latin typeface="Helvetica Neue Light"/>
                <a:cs typeface="Helvetica Neue Light"/>
              </a:rPr>
              <a:t>The ABD algorithm (sketch)</a:t>
            </a:r>
            <a:endParaRPr lang="en-US" sz="3600" dirty="0">
              <a:latin typeface="Helvetica Neue Light"/>
              <a:cs typeface="Helvetica Neue Light"/>
            </a:endParaRPr>
          </a:p>
        </p:txBody>
      </p:sp>
      <p:sp>
        <p:nvSpPr>
          <p:cNvPr id="5" name="Slide Number Placeholder 4"/>
          <p:cNvSpPr>
            <a:spLocks noGrp="1"/>
          </p:cNvSpPr>
          <p:nvPr>
            <p:ph type="sldNum" sz="quarter" idx="12"/>
          </p:nvPr>
        </p:nvSpPr>
        <p:spPr/>
        <p:txBody>
          <a:bodyPr/>
          <a:lstStyle/>
          <a:p>
            <a:fld id="{2BAAB71D-D585-B642-9E27-EE5DC697D035}" type="slidenum">
              <a:rPr lang="en-US" smtClean="0"/>
              <a:t>62</a:t>
            </a:fld>
            <a:endParaRPr lang="en-US"/>
          </a:p>
        </p:txBody>
      </p:sp>
      <p:pic>
        <p:nvPicPr>
          <p:cNvPr id="275" name="Picture 274"/>
          <p:cNvPicPr>
            <a:picLocks noChangeAspect="1"/>
          </p:cNvPicPr>
          <p:nvPr/>
        </p:nvPicPr>
        <p:blipFill>
          <a:blip r:embed="rId3"/>
          <a:stretch>
            <a:fillRect/>
          </a:stretch>
        </p:blipFill>
        <p:spPr>
          <a:xfrm>
            <a:off x="871490" y="3162303"/>
            <a:ext cx="793749" cy="793749"/>
          </a:xfrm>
          <a:prstGeom prst="rect">
            <a:avLst/>
          </a:prstGeom>
        </p:spPr>
      </p:pic>
      <p:pic>
        <p:nvPicPr>
          <p:cNvPr id="276" name="Picture 275"/>
          <p:cNvPicPr>
            <a:picLocks noChangeAspect="1"/>
          </p:cNvPicPr>
          <p:nvPr/>
        </p:nvPicPr>
        <p:blipFill>
          <a:blip r:embed="rId3"/>
          <a:stretch>
            <a:fillRect/>
          </a:stretch>
        </p:blipFill>
        <p:spPr>
          <a:xfrm>
            <a:off x="871490" y="653306"/>
            <a:ext cx="777553" cy="777553"/>
          </a:xfrm>
          <a:prstGeom prst="rect">
            <a:avLst/>
          </a:prstGeom>
        </p:spPr>
      </p:pic>
      <p:pic>
        <p:nvPicPr>
          <p:cNvPr id="277" name="Picture 276"/>
          <p:cNvPicPr>
            <a:picLocks noChangeAspect="1"/>
          </p:cNvPicPr>
          <p:nvPr/>
        </p:nvPicPr>
        <p:blipFill>
          <a:blip r:embed="rId3"/>
          <a:stretch>
            <a:fillRect/>
          </a:stretch>
        </p:blipFill>
        <p:spPr>
          <a:xfrm>
            <a:off x="7810289" y="503832"/>
            <a:ext cx="777553" cy="777553"/>
          </a:xfrm>
          <a:prstGeom prst="rect">
            <a:avLst/>
          </a:prstGeom>
        </p:spPr>
      </p:pic>
      <p:pic>
        <p:nvPicPr>
          <p:cNvPr id="278" name="Picture 277"/>
          <p:cNvPicPr>
            <a:picLocks noChangeAspect="1"/>
          </p:cNvPicPr>
          <p:nvPr/>
        </p:nvPicPr>
        <p:blipFill>
          <a:blip r:embed="rId3"/>
          <a:stretch>
            <a:fillRect/>
          </a:stretch>
        </p:blipFill>
        <p:spPr>
          <a:xfrm>
            <a:off x="7794093" y="3162303"/>
            <a:ext cx="793749" cy="793749"/>
          </a:xfrm>
          <a:prstGeom prst="rect">
            <a:avLst/>
          </a:prstGeom>
        </p:spPr>
      </p:pic>
      <p:cxnSp>
        <p:nvCxnSpPr>
          <p:cNvPr id="279" name="Straight Arrow Connector 278"/>
          <p:cNvCxnSpPr>
            <a:stCxn id="276"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0" name="Straight Arrow Connector 279"/>
          <p:cNvCxnSpPr>
            <a:stCxn id="276"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1" name="Straight Arrow Connector 280"/>
          <p:cNvCxnSpPr>
            <a:stCxn id="278"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2" name="Straight Arrow Connector 281"/>
          <p:cNvCxnSpPr>
            <a:stCxn id="277"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3" name="Straight Arrow Connector 282"/>
          <p:cNvCxnSpPr>
            <a:stCxn id="275"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4" name="Straight Arrow Connector 283"/>
          <p:cNvCxnSpPr>
            <a:stCxn id="277"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5" name="Straight Arrow Connector 284"/>
          <p:cNvCxnSpPr>
            <a:stCxn id="277"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6" name="Straight Arrow Connector 285"/>
          <p:cNvCxnSpPr>
            <a:stCxn id="276"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7" name="Straight Arrow Connector 286"/>
          <p:cNvCxnSpPr>
            <a:stCxn id="277"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8" name="Straight Arrow Connector 287"/>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89" name="Straight Arrow Connector 288"/>
          <p:cNvCxnSpPr>
            <a:stCxn id="278"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0" name="Straight Arrow Connector 289"/>
          <p:cNvCxnSpPr>
            <a:stCxn id="278"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a:stCxn id="278"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a:stCxn id="278"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3" name="Straight Arrow Connector 292"/>
          <p:cNvCxnSpPr>
            <a:stCxn id="275"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4" name="Straight Arrow Connector 293"/>
          <p:cNvCxnSpPr>
            <a:stCxn id="275"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5" name="Straight Arrow Connector 294"/>
          <p:cNvCxnSpPr>
            <a:stCxn id="275" idx="3"/>
          </p:cNvCxnSpPr>
          <p:nvPr/>
        </p:nvCxnSpPr>
        <p:spPr>
          <a:xfrm flipV="1">
            <a:off x="1665239" y="321627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6" name="Straight Arrow Connector 295"/>
          <p:cNvCxnSpPr>
            <a:stCxn id="276" idx="3"/>
          </p:cNvCxnSpPr>
          <p:nvPr/>
        </p:nvCxnSpPr>
        <p:spPr>
          <a:xfrm>
            <a:off x="1649043" y="1042083"/>
            <a:ext cx="4812082" cy="55804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297" name="Straight Arrow Connector 296"/>
          <p:cNvCxnSpPr>
            <a:stCxn id="276"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298" name="Group 297"/>
          <p:cNvGrpSpPr/>
          <p:nvPr/>
        </p:nvGrpSpPr>
        <p:grpSpPr>
          <a:xfrm>
            <a:off x="7264189" y="815698"/>
            <a:ext cx="808402" cy="444500"/>
            <a:chOff x="3978813" y="2607710"/>
            <a:chExt cx="808402" cy="444500"/>
          </a:xfrm>
        </p:grpSpPr>
        <p:sp>
          <p:nvSpPr>
            <p:cNvPr id="299" name="Rectangle 298"/>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300" name="TextBox 299"/>
            <p:cNvSpPr txBox="1"/>
            <p:nvPr/>
          </p:nvSpPr>
          <p:spPr>
            <a:xfrm>
              <a:off x="3978813" y="2635253"/>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301" name="Group 300"/>
          <p:cNvGrpSpPr/>
          <p:nvPr/>
        </p:nvGrpSpPr>
        <p:grpSpPr>
          <a:xfrm>
            <a:off x="7284179" y="836885"/>
            <a:ext cx="808402" cy="444500"/>
            <a:chOff x="3978813" y="2607710"/>
            <a:chExt cx="808402" cy="444500"/>
          </a:xfrm>
        </p:grpSpPr>
        <p:sp>
          <p:nvSpPr>
            <p:cNvPr id="302" name="Rectangle 301"/>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303" name="TextBox 302"/>
            <p:cNvSpPr txBox="1"/>
            <p:nvPr/>
          </p:nvSpPr>
          <p:spPr>
            <a:xfrm>
              <a:off x="3978813" y="2635253"/>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304" name="Group 303"/>
          <p:cNvGrpSpPr/>
          <p:nvPr/>
        </p:nvGrpSpPr>
        <p:grpSpPr>
          <a:xfrm>
            <a:off x="7332535" y="864428"/>
            <a:ext cx="808402" cy="444500"/>
            <a:chOff x="3978813" y="2607710"/>
            <a:chExt cx="808402" cy="444500"/>
          </a:xfrm>
        </p:grpSpPr>
        <p:sp>
          <p:nvSpPr>
            <p:cNvPr id="305" name="Rectangle 304"/>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306" name="TextBox 305"/>
            <p:cNvSpPr txBox="1"/>
            <p:nvPr/>
          </p:nvSpPr>
          <p:spPr>
            <a:xfrm>
              <a:off x="3978813" y="2635253"/>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307" name="Group 306"/>
          <p:cNvGrpSpPr/>
          <p:nvPr/>
        </p:nvGrpSpPr>
        <p:grpSpPr>
          <a:xfrm>
            <a:off x="7332535" y="850030"/>
            <a:ext cx="808402" cy="444500"/>
            <a:chOff x="3978813" y="2607710"/>
            <a:chExt cx="808402" cy="444500"/>
          </a:xfrm>
        </p:grpSpPr>
        <p:sp>
          <p:nvSpPr>
            <p:cNvPr id="308" name="Rectangle 307"/>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309" name="TextBox 308"/>
            <p:cNvSpPr txBox="1"/>
            <p:nvPr/>
          </p:nvSpPr>
          <p:spPr>
            <a:xfrm>
              <a:off x="3978813" y="2635253"/>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310" name="Group 309"/>
          <p:cNvGrpSpPr/>
          <p:nvPr/>
        </p:nvGrpSpPr>
        <p:grpSpPr>
          <a:xfrm>
            <a:off x="7264189" y="836885"/>
            <a:ext cx="808402" cy="444500"/>
            <a:chOff x="3978813" y="2607710"/>
            <a:chExt cx="808402" cy="444500"/>
          </a:xfrm>
        </p:grpSpPr>
        <p:sp>
          <p:nvSpPr>
            <p:cNvPr id="311" name="Rectangle 310"/>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312" name="TextBox 311"/>
            <p:cNvSpPr txBox="1"/>
            <p:nvPr/>
          </p:nvSpPr>
          <p:spPr>
            <a:xfrm>
              <a:off x="3978813" y="2635253"/>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313" name="Group 312"/>
          <p:cNvGrpSpPr/>
          <p:nvPr/>
        </p:nvGrpSpPr>
        <p:grpSpPr>
          <a:xfrm>
            <a:off x="7295003" y="834804"/>
            <a:ext cx="808402" cy="444500"/>
            <a:chOff x="3978813" y="2607710"/>
            <a:chExt cx="808402" cy="444500"/>
          </a:xfrm>
        </p:grpSpPr>
        <p:sp>
          <p:nvSpPr>
            <p:cNvPr id="314" name="Rectangle 313"/>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315" name="TextBox 314"/>
            <p:cNvSpPr txBox="1"/>
            <p:nvPr/>
          </p:nvSpPr>
          <p:spPr>
            <a:xfrm>
              <a:off x="3978813" y="2635253"/>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316" name="Group 315"/>
          <p:cNvGrpSpPr/>
          <p:nvPr/>
        </p:nvGrpSpPr>
        <p:grpSpPr>
          <a:xfrm>
            <a:off x="8032544" y="2358152"/>
            <a:ext cx="808402" cy="444500"/>
            <a:chOff x="3978813" y="2607710"/>
            <a:chExt cx="808402" cy="444500"/>
          </a:xfrm>
        </p:grpSpPr>
        <p:sp>
          <p:nvSpPr>
            <p:cNvPr id="317" name="Rectangle 316"/>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sp>
          <p:nvSpPr>
            <p:cNvPr id="318" name="TextBox 317"/>
            <p:cNvSpPr txBox="1"/>
            <p:nvPr/>
          </p:nvSpPr>
          <p:spPr>
            <a:xfrm>
              <a:off x="3978813" y="2635253"/>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cxnSp>
        <p:nvCxnSpPr>
          <p:cNvPr id="319" name="Straight Arrow Connector 318"/>
          <p:cNvCxnSpPr/>
          <p:nvPr/>
        </p:nvCxnSpPr>
        <p:spPr>
          <a:xfrm flipH="1">
            <a:off x="5191125" y="892609"/>
            <a:ext cx="2619164" cy="590119"/>
          </a:xfrm>
          <a:prstGeom prst="straightConnector1">
            <a:avLst/>
          </a:prstGeom>
          <a:ln w="3175"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0" name="Straight Arrow Connector 319"/>
          <p:cNvCxnSpPr/>
          <p:nvPr/>
        </p:nvCxnSpPr>
        <p:spPr>
          <a:xfrm flipH="1">
            <a:off x="3435350" y="892609"/>
            <a:ext cx="4374939" cy="2171269"/>
          </a:xfrm>
          <a:prstGeom prst="straightConnector1">
            <a:avLst/>
          </a:prstGeom>
          <a:ln w="6350"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1" name="Straight Arrow Connector 320"/>
          <p:cNvCxnSpPr/>
          <p:nvPr/>
        </p:nvCxnSpPr>
        <p:spPr>
          <a:xfrm flipH="1">
            <a:off x="5191125" y="892609"/>
            <a:ext cx="2619164" cy="2323669"/>
          </a:xfrm>
          <a:prstGeom prst="straightConnector1">
            <a:avLst/>
          </a:prstGeom>
          <a:ln w="3175"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2" name="Straight Arrow Connector 321"/>
          <p:cNvCxnSpPr/>
          <p:nvPr/>
        </p:nvCxnSpPr>
        <p:spPr>
          <a:xfrm flipH="1">
            <a:off x="6845300" y="892609"/>
            <a:ext cx="964989" cy="2060144"/>
          </a:xfrm>
          <a:prstGeom prst="straightConnector1">
            <a:avLst/>
          </a:prstGeom>
          <a:ln w="3175"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323" name="Straight Arrow Connector 322"/>
          <p:cNvCxnSpPr/>
          <p:nvPr/>
        </p:nvCxnSpPr>
        <p:spPr>
          <a:xfrm flipH="1">
            <a:off x="3435350" y="892609"/>
            <a:ext cx="4374939" cy="590119"/>
          </a:xfrm>
          <a:prstGeom prst="straightConnector1">
            <a:avLst/>
          </a:prstGeom>
          <a:ln w="3175" cmpd="sng">
            <a:solidFill>
              <a:srgbClr val="FF0000"/>
            </a:solidFill>
            <a:prstDash val="solid"/>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24" name="TextBox 323"/>
          <p:cNvSpPr txBox="1"/>
          <p:nvPr/>
        </p:nvSpPr>
        <p:spPr>
          <a:xfrm>
            <a:off x="360123" y="2197619"/>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325" name="TextBox 324"/>
          <p:cNvSpPr txBox="1"/>
          <p:nvPr/>
        </p:nvSpPr>
        <p:spPr>
          <a:xfrm>
            <a:off x="7661181" y="2124078"/>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
        <p:nvSpPr>
          <p:cNvPr id="381" name="TextBox 380"/>
          <p:cNvSpPr txBox="1"/>
          <p:nvPr/>
        </p:nvSpPr>
        <p:spPr>
          <a:xfrm>
            <a:off x="423686" y="4333875"/>
            <a:ext cx="8326015" cy="2585323"/>
          </a:xfrm>
          <a:prstGeom prst="rect">
            <a:avLst/>
          </a:prstGeom>
          <a:noFill/>
        </p:spPr>
        <p:txBody>
          <a:bodyPr wrap="none" rtlCol="0">
            <a:spAutoFit/>
          </a:bodyPr>
          <a:lstStyle/>
          <a:p>
            <a:r>
              <a:rPr lang="en-US" dirty="0" smtClean="0">
                <a:solidFill>
                  <a:srgbClr val="D9D9D9"/>
                </a:solidFill>
                <a:latin typeface="Helvetica Neue Light"/>
                <a:cs typeface="Helvetica Neue Light"/>
              </a:rPr>
              <a:t>Write protocol:</a:t>
            </a:r>
          </a:p>
          <a:p>
            <a:r>
              <a:rPr lang="en-US" dirty="0" smtClean="0">
                <a:solidFill>
                  <a:schemeClr val="bg1">
                    <a:lumMod val="85000"/>
                  </a:schemeClr>
                </a:solidFill>
                <a:latin typeface="Helvetica Neue Light"/>
                <a:cs typeface="Helvetica Neue Light"/>
              </a:rPr>
              <a:t>Send time-stamped value to every server; return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majority.</a:t>
            </a:r>
          </a:p>
          <a:p>
            <a:endParaRPr lang="en-US" dirty="0" smtClean="0">
              <a:solidFill>
                <a:schemeClr val="bg1">
                  <a:lumMod val="85000"/>
                </a:schemeClr>
              </a:solidFill>
              <a:latin typeface="Helvetica Neue Light"/>
              <a:cs typeface="Helvetica Neue Light"/>
            </a:endParaRPr>
          </a:p>
          <a:p>
            <a:r>
              <a:rPr lang="en-US" dirty="0" smtClean="0">
                <a:latin typeface="Helvetica Neue Light"/>
                <a:cs typeface="Helvetica Neue Light"/>
              </a:rPr>
              <a:t>Read protocol: </a:t>
            </a:r>
          </a:p>
          <a:p>
            <a:r>
              <a:rPr lang="en-US" dirty="0" smtClean="0">
                <a:solidFill>
                  <a:srgbClr val="000000"/>
                </a:solidFill>
                <a:latin typeface="Helvetica Neue Light"/>
                <a:cs typeface="Helvetica Neue Light"/>
              </a:rPr>
              <a:t>Send read query; </a:t>
            </a:r>
            <a:r>
              <a:rPr lang="en-US" dirty="0" smtClean="0">
                <a:solidFill>
                  <a:srgbClr val="FFFFFF"/>
                </a:solidFill>
                <a:latin typeface="Helvetica Neue Light"/>
                <a:cs typeface="Helvetica Neue Light"/>
              </a:rPr>
              <a:t>wait for sufficient responses and return with latest value.</a:t>
            </a:r>
          </a:p>
          <a:p>
            <a:endParaRPr lang="en-US" dirty="0" smtClean="0">
              <a:solidFill>
                <a:schemeClr val="bg1">
                  <a:lumMod val="85000"/>
                </a:schemeClr>
              </a:solidFill>
              <a:latin typeface="Helvetica Neue Light"/>
              <a:cs typeface="Helvetica Neue Light"/>
            </a:endParaRPr>
          </a:p>
          <a:p>
            <a:r>
              <a:rPr lang="en-US" dirty="0" smtClean="0">
                <a:solidFill>
                  <a:schemeClr val="bg1">
                    <a:lumMod val="85000"/>
                  </a:schemeClr>
                </a:solidFill>
                <a:latin typeface="Helvetica Neue Light"/>
                <a:cs typeface="Helvetica Neue Light"/>
              </a:rPr>
              <a:t>Server protocol:</a:t>
            </a:r>
          </a:p>
          <a:p>
            <a:r>
              <a:rPr lang="en-US" dirty="0" smtClean="0">
                <a:solidFill>
                  <a:schemeClr val="bg1">
                    <a:lumMod val="85000"/>
                  </a:schemeClr>
                </a:solidFill>
                <a:latin typeface="Helvetica Neue Light"/>
                <a:cs typeface="Helvetica Neue Light"/>
              </a:rPr>
              <a:t>Store latest value from server; send </a:t>
            </a:r>
            <a:r>
              <a:rPr lang="en-US" dirty="0" err="1" smtClean="0">
                <a:solidFill>
                  <a:schemeClr val="bg1">
                    <a:lumMod val="85000"/>
                  </a:schemeClr>
                </a:solidFill>
                <a:latin typeface="Helvetica Neue Light"/>
                <a:cs typeface="Helvetica Neue Light"/>
              </a:rPr>
              <a:t>ack</a:t>
            </a:r>
            <a:endParaRPr lang="en-US" dirty="0" smtClean="0">
              <a:solidFill>
                <a:schemeClr val="bg1">
                  <a:lumMod val="85000"/>
                </a:schemeClr>
              </a:solidFill>
              <a:latin typeface="Helvetica Neue Light"/>
              <a:cs typeface="Helvetica Neue Light"/>
            </a:endParaRPr>
          </a:p>
          <a:p>
            <a:r>
              <a:rPr lang="en-US" dirty="0" smtClean="0">
                <a:solidFill>
                  <a:srgbClr val="FFFFFF"/>
                </a:solidFill>
                <a:latin typeface="Helvetica Neue Light"/>
                <a:cs typeface="Helvetica Neue Light"/>
              </a:rPr>
              <a:t>Respond to read request with value</a:t>
            </a:r>
            <a:endParaRPr lang="en-US" dirty="0">
              <a:solidFill>
                <a:srgbClr val="FFFFFF"/>
              </a:solidFill>
              <a:latin typeface="Helvetica Neue Light"/>
              <a:cs typeface="Helvetica Neue Light"/>
            </a:endParaRPr>
          </a:p>
        </p:txBody>
      </p:sp>
      <p:sp>
        <p:nvSpPr>
          <p:cNvPr id="384" name="TextBox 383"/>
          <p:cNvSpPr txBox="1"/>
          <p:nvPr/>
        </p:nvSpPr>
        <p:spPr>
          <a:xfrm>
            <a:off x="4111625" y="3778250"/>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pic>
        <p:nvPicPr>
          <p:cNvPr id="63" name="Picture 62"/>
          <p:cNvPicPr>
            <a:picLocks noChangeAspect="1"/>
          </p:cNvPicPr>
          <p:nvPr/>
        </p:nvPicPr>
        <p:blipFill>
          <a:blip r:embed="rId4"/>
          <a:stretch>
            <a:fillRect/>
          </a:stretch>
        </p:blipFill>
        <p:spPr>
          <a:xfrm>
            <a:off x="2834095" y="1068306"/>
            <a:ext cx="491309" cy="757322"/>
          </a:xfrm>
          <a:prstGeom prst="rect">
            <a:avLst/>
          </a:prstGeom>
        </p:spPr>
      </p:pic>
      <p:pic>
        <p:nvPicPr>
          <p:cNvPr id="64" name="Picture 63"/>
          <p:cNvPicPr>
            <a:picLocks noChangeAspect="1"/>
          </p:cNvPicPr>
          <p:nvPr/>
        </p:nvPicPr>
        <p:blipFill>
          <a:blip r:embed="rId4"/>
          <a:stretch>
            <a:fillRect/>
          </a:stretch>
        </p:blipFill>
        <p:spPr>
          <a:xfrm>
            <a:off x="4561599" y="1104067"/>
            <a:ext cx="491309" cy="757322"/>
          </a:xfrm>
          <a:prstGeom prst="rect">
            <a:avLst/>
          </a:prstGeom>
        </p:spPr>
      </p:pic>
      <p:pic>
        <p:nvPicPr>
          <p:cNvPr id="65" name="Picture 64"/>
          <p:cNvPicPr>
            <a:picLocks noChangeAspect="1"/>
          </p:cNvPicPr>
          <p:nvPr/>
        </p:nvPicPr>
        <p:blipFill>
          <a:blip r:embed="rId4"/>
          <a:stretch>
            <a:fillRect/>
          </a:stretch>
        </p:blipFill>
        <p:spPr>
          <a:xfrm>
            <a:off x="6553200" y="1128725"/>
            <a:ext cx="491309" cy="757322"/>
          </a:xfrm>
          <a:prstGeom prst="rect">
            <a:avLst/>
          </a:prstGeom>
        </p:spPr>
      </p:pic>
      <p:pic>
        <p:nvPicPr>
          <p:cNvPr id="66" name="Picture 65"/>
          <p:cNvPicPr>
            <a:picLocks noChangeAspect="1"/>
          </p:cNvPicPr>
          <p:nvPr/>
        </p:nvPicPr>
        <p:blipFill>
          <a:blip r:embed="rId4"/>
          <a:stretch>
            <a:fillRect/>
          </a:stretch>
        </p:blipFill>
        <p:spPr>
          <a:xfrm>
            <a:off x="6489700" y="2952753"/>
            <a:ext cx="491309" cy="757322"/>
          </a:xfrm>
          <a:prstGeom prst="rect">
            <a:avLst/>
          </a:prstGeom>
        </p:spPr>
      </p:pic>
      <p:pic>
        <p:nvPicPr>
          <p:cNvPr id="67" name="Picture 66"/>
          <p:cNvPicPr>
            <a:picLocks noChangeAspect="1"/>
          </p:cNvPicPr>
          <p:nvPr/>
        </p:nvPicPr>
        <p:blipFill>
          <a:blip r:embed="rId4"/>
          <a:stretch>
            <a:fillRect/>
          </a:stretch>
        </p:blipFill>
        <p:spPr>
          <a:xfrm>
            <a:off x="4699816" y="2868926"/>
            <a:ext cx="491309" cy="757322"/>
          </a:xfrm>
          <a:prstGeom prst="rect">
            <a:avLst/>
          </a:prstGeom>
        </p:spPr>
      </p:pic>
      <p:pic>
        <p:nvPicPr>
          <p:cNvPr id="68" name="Picture 67"/>
          <p:cNvPicPr>
            <a:picLocks noChangeAspect="1"/>
          </p:cNvPicPr>
          <p:nvPr/>
        </p:nvPicPr>
        <p:blipFill>
          <a:blip r:embed="rId4"/>
          <a:stretch>
            <a:fillRect/>
          </a:stretch>
        </p:blipFill>
        <p:spPr>
          <a:xfrm>
            <a:off x="2863782" y="2868926"/>
            <a:ext cx="491309" cy="757322"/>
          </a:xfrm>
          <a:prstGeom prst="rect">
            <a:avLst/>
          </a:prstGeom>
        </p:spPr>
      </p:pic>
    </p:spTree>
    <p:extLst>
      <p:ext uri="{BB962C8B-B14F-4D97-AF65-F5344CB8AC3E}">
        <p14:creationId xmlns:p14="http://schemas.microsoft.com/office/powerpoint/2010/main" val="4280161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566 0.01104 L -0.2324 0.33558 " pathEditMode="fixed" rAng="0" ptsTypes="AA">
                                      <p:cBhvr>
                                        <p:cTn id="6" dur="2000" fill="hold"/>
                                        <p:tgtEl>
                                          <p:spTgt spid="298"/>
                                        </p:tgtEl>
                                        <p:attrNameLst>
                                          <p:attrName>ppt_x</p:attrName>
                                          <p:attrName>ppt_y</p:attrName>
                                        </p:attrNameLst>
                                      </p:cBhvr>
                                      <p:rCtr x="-11337" y="16227"/>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0875 0.03027 L -0.44698 0.3328 " pathEditMode="fixed" rAng="0" ptsTypes="AA">
                                      <p:cBhvr>
                                        <p:cTn id="9" dur="2000" fill="hold"/>
                                        <p:tgtEl>
                                          <p:spTgt spid="301"/>
                                        </p:tgtEl>
                                        <p:attrNameLst>
                                          <p:attrName>ppt_x</p:attrName>
                                          <p:attrName>ppt_y</p:attrName>
                                        </p:attrNameLst>
                                      </p:cBhvr>
                                      <p:rCtr x="-22795" y="15116"/>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00562 0.01289 L -0.45219 0.09298 " pathEditMode="fixed" rAng="0" ptsTypes="AA">
                                      <p:cBhvr>
                                        <p:cTn id="12" dur="2000" fill="hold"/>
                                        <p:tgtEl>
                                          <p:spTgt spid="304"/>
                                        </p:tgtEl>
                                        <p:attrNameLst>
                                          <p:attrName>ppt_x</p:attrName>
                                          <p:attrName>ppt_y</p:attrName>
                                        </p:attrNameLst>
                                      </p:cBhvr>
                                      <p:rCtr x="-22899" y="4005"/>
                                    </p:animMotion>
                                  </p:childTnLst>
                                </p:cTn>
                              </p:par>
                              <p:par>
                                <p:cTn id="13" presetID="0" presetClass="path" presetSubtype="0" accel="50000" decel="50000" fill="hold" nodeType="withEffect">
                                  <p:stCondLst>
                                    <p:cond delay="0"/>
                                  </p:stCondLst>
                                  <p:childTnLst>
                                    <p:animMotion origin="layout" path="M 0.00873 0.00573 L -0.05637 0.29253 " pathEditMode="fixed" rAng="0" ptsTypes="AA">
                                      <p:cBhvr>
                                        <p:cTn id="14" dur="2000" fill="hold"/>
                                        <p:tgtEl>
                                          <p:spTgt spid="310"/>
                                        </p:tgtEl>
                                        <p:attrNameLst>
                                          <p:attrName>ppt_x</p:attrName>
                                          <p:attrName>ppt_y</p:attrName>
                                        </p:attrNameLst>
                                      </p:cBhvr>
                                      <p:rCtr x="-3264" y="14329"/>
                                    </p:animMotion>
                                  </p:childTnLst>
                                </p:cTn>
                              </p:par>
                              <p:par>
                                <p:cTn id="15" presetID="0" presetClass="path" presetSubtype="0" accel="50000" decel="50000" fill="hold" nodeType="withEffect">
                                  <p:stCondLst>
                                    <p:cond delay="0"/>
                                  </p:stCondLst>
                                  <p:childTnLst>
                                    <p:animMotion origin="layout" path="M 0.00944 0.01728 L -0.05984 0.09714 " pathEditMode="fixed" rAng="0" ptsTypes="AA">
                                      <p:cBhvr>
                                        <p:cTn id="16" dur="1500" fill="hold"/>
                                        <p:tgtEl>
                                          <p:spTgt spid="313"/>
                                        </p:tgtEl>
                                        <p:attrNameLst>
                                          <p:attrName>ppt_x</p:attrName>
                                          <p:attrName>ppt_y</p:attrName>
                                        </p:attrNameLst>
                                      </p:cBhvr>
                                      <p:rCtr x="-3472" y="3981"/>
                                    </p:animMotion>
                                  </p:childTnLst>
                                </p:cTn>
                              </p:par>
                              <p:par>
                                <p:cTn id="17" presetID="1" presetClass="entr" presetSubtype="0" fill="hold" nodeType="withEffect">
                                  <p:stCondLst>
                                    <p:cond delay="0"/>
                                  </p:stCondLst>
                                  <p:childTnLst>
                                    <p:set>
                                      <p:cBhvr>
                                        <p:cTn id="18" dur="1" fill="hold">
                                          <p:stCondLst>
                                            <p:cond delay="0"/>
                                          </p:stCondLst>
                                        </p:cTn>
                                        <p:tgtEl>
                                          <p:spTgt spid="316"/>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11632 -0.1922 L -0.36146 -0.12044 " pathEditMode="fixed" rAng="0" ptsTypes="AA">
                                      <p:cBhvr>
                                        <p:cTn id="20" dur="2000" fill="hold"/>
                                        <p:tgtEl>
                                          <p:spTgt spid="316"/>
                                        </p:tgtEl>
                                        <p:attrNameLst>
                                          <p:attrName>ppt_x</p:attrName>
                                          <p:attrName>ppt_y</p:attrName>
                                        </p:attrNameLst>
                                      </p:cBhvr>
                                      <p:rCtr x="-12257" y="3588"/>
                                    </p:animMotion>
                                  </p:childTnLst>
                                </p:cTn>
                              </p:par>
                              <p:par>
                                <p:cTn id="21" presetID="0" presetClass="path" presetSubtype="0" accel="50000" decel="50000" fill="hold" nodeType="withEffect">
                                  <p:stCondLst>
                                    <p:cond delay="0"/>
                                  </p:stCondLst>
                                  <p:childTnLst>
                                    <p:animMotion origin="layout" path="M 0.06441 -0.39329 L -0.16458 -0.3257 " pathEditMode="relative" rAng="0" ptsTypes="AA">
                                      <p:cBhvr>
                                        <p:cTn id="22" dur="2000" fill="hold"/>
                                        <p:tgtEl>
                                          <p:spTgt spid="307"/>
                                        </p:tgtEl>
                                        <p:attrNameLst>
                                          <p:attrName>ppt_x</p:attrName>
                                          <p:attrName>ppt_y</p:attrName>
                                        </p:attrNameLst>
                                      </p:cBhvr>
                                      <p:rCtr x="-11458" y="3380"/>
                                    </p:animMotion>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9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0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0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0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31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1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a:blip r:embed="rId3"/>
          <a:stretch>
            <a:fillRect/>
          </a:stretch>
        </p:blipFill>
        <p:spPr>
          <a:xfrm>
            <a:off x="2834095" y="1068306"/>
            <a:ext cx="491309" cy="757322"/>
          </a:xfrm>
          <a:prstGeom prst="rect">
            <a:avLst/>
          </a:prstGeom>
        </p:spPr>
      </p:pic>
      <p:pic>
        <p:nvPicPr>
          <p:cNvPr id="59" name="Picture 58"/>
          <p:cNvPicPr>
            <a:picLocks noChangeAspect="1"/>
          </p:cNvPicPr>
          <p:nvPr/>
        </p:nvPicPr>
        <p:blipFill>
          <a:blip r:embed="rId3"/>
          <a:stretch>
            <a:fillRect/>
          </a:stretch>
        </p:blipFill>
        <p:spPr>
          <a:xfrm>
            <a:off x="4561599" y="1104067"/>
            <a:ext cx="491309" cy="757322"/>
          </a:xfrm>
          <a:prstGeom prst="rect">
            <a:avLst/>
          </a:prstGeom>
        </p:spPr>
      </p:pic>
      <p:pic>
        <p:nvPicPr>
          <p:cNvPr id="60" name="Picture 59"/>
          <p:cNvPicPr>
            <a:picLocks noChangeAspect="1"/>
          </p:cNvPicPr>
          <p:nvPr/>
        </p:nvPicPr>
        <p:blipFill>
          <a:blip r:embed="rId3"/>
          <a:stretch>
            <a:fillRect/>
          </a:stretch>
        </p:blipFill>
        <p:spPr>
          <a:xfrm>
            <a:off x="6553200" y="1128725"/>
            <a:ext cx="491309" cy="757322"/>
          </a:xfrm>
          <a:prstGeom prst="rect">
            <a:avLst/>
          </a:prstGeom>
        </p:spPr>
      </p:pic>
      <p:pic>
        <p:nvPicPr>
          <p:cNvPr id="61" name="Picture 60"/>
          <p:cNvPicPr>
            <a:picLocks noChangeAspect="1"/>
          </p:cNvPicPr>
          <p:nvPr/>
        </p:nvPicPr>
        <p:blipFill>
          <a:blip r:embed="rId3"/>
          <a:stretch>
            <a:fillRect/>
          </a:stretch>
        </p:blipFill>
        <p:spPr>
          <a:xfrm>
            <a:off x="6489700" y="2952753"/>
            <a:ext cx="491309" cy="757322"/>
          </a:xfrm>
          <a:prstGeom prst="rect">
            <a:avLst/>
          </a:prstGeom>
        </p:spPr>
      </p:pic>
      <p:pic>
        <p:nvPicPr>
          <p:cNvPr id="62" name="Picture 61"/>
          <p:cNvPicPr>
            <a:picLocks noChangeAspect="1"/>
          </p:cNvPicPr>
          <p:nvPr/>
        </p:nvPicPr>
        <p:blipFill>
          <a:blip r:embed="rId3"/>
          <a:stretch>
            <a:fillRect/>
          </a:stretch>
        </p:blipFill>
        <p:spPr>
          <a:xfrm>
            <a:off x="4699816" y="2868926"/>
            <a:ext cx="491309" cy="757322"/>
          </a:xfrm>
          <a:prstGeom prst="rect">
            <a:avLst/>
          </a:prstGeom>
        </p:spPr>
      </p:pic>
      <p:pic>
        <p:nvPicPr>
          <p:cNvPr id="63" name="Picture 62"/>
          <p:cNvPicPr>
            <a:picLocks noChangeAspect="1"/>
          </p:cNvPicPr>
          <p:nvPr/>
        </p:nvPicPr>
        <p:blipFill>
          <a:blip r:embed="rId3"/>
          <a:stretch>
            <a:fillRect/>
          </a:stretch>
        </p:blipFill>
        <p:spPr>
          <a:xfrm>
            <a:off x="2863782" y="2868926"/>
            <a:ext cx="491309" cy="757322"/>
          </a:xfrm>
          <a:prstGeom prst="rect">
            <a:avLst/>
          </a:prstGeom>
        </p:spPr>
      </p:pic>
      <p:sp>
        <p:nvSpPr>
          <p:cNvPr id="4" name="TextBox 3"/>
          <p:cNvSpPr txBox="1"/>
          <p:nvPr/>
        </p:nvSpPr>
        <p:spPr>
          <a:xfrm>
            <a:off x="1889421" y="63053"/>
            <a:ext cx="5606458" cy="646331"/>
          </a:xfrm>
          <a:prstGeom prst="rect">
            <a:avLst/>
          </a:prstGeom>
          <a:noFill/>
        </p:spPr>
        <p:txBody>
          <a:bodyPr wrap="none" rtlCol="0">
            <a:spAutoFit/>
          </a:bodyPr>
          <a:lstStyle/>
          <a:p>
            <a:r>
              <a:rPr lang="en-US" sz="3600" dirty="0" smtClean="0">
                <a:latin typeface="Helvetica Neue Light"/>
                <a:cs typeface="Helvetica Neue Light"/>
              </a:rPr>
              <a:t>The ABD algorithm (sketch)</a:t>
            </a:r>
            <a:endParaRPr lang="en-US" sz="3600" dirty="0">
              <a:latin typeface="Helvetica Neue Light"/>
              <a:cs typeface="Helvetica Neue Light"/>
            </a:endParaRPr>
          </a:p>
        </p:txBody>
      </p:sp>
      <p:sp>
        <p:nvSpPr>
          <p:cNvPr id="5" name="Slide Number Placeholder 4"/>
          <p:cNvSpPr>
            <a:spLocks noGrp="1"/>
          </p:cNvSpPr>
          <p:nvPr>
            <p:ph type="sldNum" sz="quarter" idx="12"/>
          </p:nvPr>
        </p:nvSpPr>
        <p:spPr/>
        <p:txBody>
          <a:bodyPr/>
          <a:lstStyle/>
          <a:p>
            <a:fld id="{2BAAB71D-D585-B642-9E27-EE5DC697D035}" type="slidenum">
              <a:rPr lang="en-US" smtClean="0"/>
              <a:t>63</a:t>
            </a:fld>
            <a:endParaRPr lang="en-US"/>
          </a:p>
        </p:txBody>
      </p:sp>
      <p:sp>
        <p:nvSpPr>
          <p:cNvPr id="114" name="TextBox 113"/>
          <p:cNvSpPr txBox="1"/>
          <p:nvPr/>
        </p:nvSpPr>
        <p:spPr>
          <a:xfrm>
            <a:off x="4286250" y="395287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pic>
        <p:nvPicPr>
          <p:cNvPr id="149" name="Picture 148"/>
          <p:cNvPicPr>
            <a:picLocks noChangeAspect="1"/>
          </p:cNvPicPr>
          <p:nvPr/>
        </p:nvPicPr>
        <p:blipFill>
          <a:blip r:embed="rId4"/>
          <a:stretch>
            <a:fillRect/>
          </a:stretch>
        </p:blipFill>
        <p:spPr>
          <a:xfrm>
            <a:off x="871490" y="3162303"/>
            <a:ext cx="793749" cy="793749"/>
          </a:xfrm>
          <a:prstGeom prst="rect">
            <a:avLst/>
          </a:prstGeom>
        </p:spPr>
      </p:pic>
      <p:pic>
        <p:nvPicPr>
          <p:cNvPr id="150" name="Picture 149"/>
          <p:cNvPicPr>
            <a:picLocks noChangeAspect="1"/>
          </p:cNvPicPr>
          <p:nvPr/>
        </p:nvPicPr>
        <p:blipFill>
          <a:blip r:embed="rId4"/>
          <a:stretch>
            <a:fillRect/>
          </a:stretch>
        </p:blipFill>
        <p:spPr>
          <a:xfrm>
            <a:off x="871490" y="653306"/>
            <a:ext cx="777553" cy="777553"/>
          </a:xfrm>
          <a:prstGeom prst="rect">
            <a:avLst/>
          </a:prstGeom>
        </p:spPr>
      </p:pic>
      <p:pic>
        <p:nvPicPr>
          <p:cNvPr id="151" name="Picture 150"/>
          <p:cNvPicPr>
            <a:picLocks noChangeAspect="1"/>
          </p:cNvPicPr>
          <p:nvPr/>
        </p:nvPicPr>
        <p:blipFill>
          <a:blip r:embed="rId4"/>
          <a:stretch>
            <a:fillRect/>
          </a:stretch>
        </p:blipFill>
        <p:spPr>
          <a:xfrm>
            <a:off x="7810289" y="503832"/>
            <a:ext cx="777553" cy="777553"/>
          </a:xfrm>
          <a:prstGeom prst="rect">
            <a:avLst/>
          </a:prstGeom>
        </p:spPr>
      </p:pic>
      <p:pic>
        <p:nvPicPr>
          <p:cNvPr id="152" name="Picture 151"/>
          <p:cNvPicPr>
            <a:picLocks noChangeAspect="1"/>
          </p:cNvPicPr>
          <p:nvPr/>
        </p:nvPicPr>
        <p:blipFill>
          <a:blip r:embed="rId4"/>
          <a:stretch>
            <a:fillRect/>
          </a:stretch>
        </p:blipFill>
        <p:spPr>
          <a:xfrm>
            <a:off x="7794093" y="3162303"/>
            <a:ext cx="793749" cy="793749"/>
          </a:xfrm>
          <a:prstGeom prst="rect">
            <a:avLst/>
          </a:prstGeom>
        </p:spPr>
      </p:pic>
      <p:cxnSp>
        <p:nvCxnSpPr>
          <p:cNvPr id="153" name="Straight Arrow Connector 152"/>
          <p:cNvCxnSpPr>
            <a:stCxn id="150"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0"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52"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51"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49"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51"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51"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0"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1"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a:stCxn id="152"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2"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152"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52"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149"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149"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a:stCxn id="149" idx="3"/>
          </p:cNvCxnSpPr>
          <p:nvPr/>
        </p:nvCxnSpPr>
        <p:spPr>
          <a:xfrm flipV="1">
            <a:off x="1665239" y="321627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a:stCxn id="150" idx="3"/>
          </p:cNvCxnSpPr>
          <p:nvPr/>
        </p:nvCxnSpPr>
        <p:spPr>
          <a:xfrm>
            <a:off x="1649043" y="1042083"/>
            <a:ext cx="4812082" cy="55804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50"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172" name="Group 171"/>
          <p:cNvGrpSpPr/>
          <p:nvPr/>
        </p:nvGrpSpPr>
        <p:grpSpPr>
          <a:xfrm>
            <a:off x="2717800" y="1414750"/>
            <a:ext cx="717550" cy="399619"/>
            <a:chOff x="5521325" y="3924302"/>
            <a:chExt cx="717550" cy="399619"/>
          </a:xfrm>
        </p:grpSpPr>
        <p:sp>
          <p:nvSpPr>
            <p:cNvPr id="173" name="Rectangle 172"/>
            <p:cNvSpPr/>
            <p:nvPr/>
          </p:nvSpPr>
          <p:spPr>
            <a:xfrm>
              <a:off x="5521325" y="3924302"/>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74" name="Picture 173"/>
            <p:cNvPicPr>
              <a:picLocks noChangeAspect="1"/>
            </p:cNvPicPr>
            <p:nvPr/>
          </p:nvPicPr>
          <p:blipFill>
            <a:blip r:embed="rId5"/>
            <a:stretch>
              <a:fillRect/>
            </a:stretch>
          </p:blipFill>
          <p:spPr>
            <a:xfrm>
              <a:off x="5521325" y="3959230"/>
              <a:ext cx="717550" cy="353991"/>
            </a:xfrm>
            <a:prstGeom prst="rect">
              <a:avLst/>
            </a:prstGeom>
          </p:spPr>
        </p:pic>
      </p:grpSp>
      <p:grpSp>
        <p:nvGrpSpPr>
          <p:cNvPr id="175" name="Group 174"/>
          <p:cNvGrpSpPr/>
          <p:nvPr/>
        </p:nvGrpSpPr>
        <p:grpSpPr>
          <a:xfrm>
            <a:off x="4478385" y="1426009"/>
            <a:ext cx="712740" cy="399619"/>
            <a:chOff x="6722688" y="4092362"/>
            <a:chExt cx="712740" cy="399619"/>
          </a:xfrm>
        </p:grpSpPr>
        <p:sp>
          <p:nvSpPr>
            <p:cNvPr id="176" name="Rectangle 175"/>
            <p:cNvSpPr/>
            <p:nvPr/>
          </p:nvSpPr>
          <p:spPr>
            <a:xfrm>
              <a:off x="6722688" y="4092362"/>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77" name="Picture 176"/>
            <p:cNvPicPr>
              <a:picLocks noChangeAspect="1"/>
            </p:cNvPicPr>
            <p:nvPr/>
          </p:nvPicPr>
          <p:blipFill>
            <a:blip r:embed="rId6"/>
            <a:stretch>
              <a:fillRect/>
            </a:stretch>
          </p:blipFill>
          <p:spPr>
            <a:xfrm>
              <a:off x="6738563" y="4109525"/>
              <a:ext cx="673100" cy="332063"/>
            </a:xfrm>
            <a:prstGeom prst="rect">
              <a:avLst/>
            </a:prstGeom>
          </p:spPr>
        </p:pic>
      </p:grpSp>
      <p:grpSp>
        <p:nvGrpSpPr>
          <p:cNvPr id="178" name="Group 177"/>
          <p:cNvGrpSpPr/>
          <p:nvPr/>
        </p:nvGrpSpPr>
        <p:grpSpPr>
          <a:xfrm>
            <a:off x="6533939" y="1530353"/>
            <a:ext cx="730250" cy="399619"/>
            <a:chOff x="2829020" y="4102315"/>
            <a:chExt cx="730250" cy="399619"/>
          </a:xfrm>
        </p:grpSpPr>
        <p:sp>
          <p:nvSpPr>
            <p:cNvPr id="179" name="Rectangle 178"/>
            <p:cNvSpPr/>
            <p:nvPr/>
          </p:nvSpPr>
          <p:spPr>
            <a:xfrm>
              <a:off x="2829020" y="4102315"/>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80" name="Picture 179"/>
            <p:cNvPicPr>
              <a:picLocks noChangeAspect="1"/>
            </p:cNvPicPr>
            <p:nvPr/>
          </p:nvPicPr>
          <p:blipFill>
            <a:blip r:embed="rId7"/>
            <a:stretch>
              <a:fillRect/>
            </a:stretch>
          </p:blipFill>
          <p:spPr>
            <a:xfrm>
              <a:off x="2829020" y="4131707"/>
              <a:ext cx="730250" cy="360257"/>
            </a:xfrm>
            <a:prstGeom prst="rect">
              <a:avLst/>
            </a:prstGeom>
          </p:spPr>
        </p:pic>
      </p:grpSp>
      <p:grpSp>
        <p:nvGrpSpPr>
          <p:cNvPr id="181" name="Group 180"/>
          <p:cNvGrpSpPr/>
          <p:nvPr/>
        </p:nvGrpSpPr>
        <p:grpSpPr>
          <a:xfrm>
            <a:off x="2717800" y="2916538"/>
            <a:ext cx="712740" cy="399619"/>
            <a:chOff x="1633168" y="4092362"/>
            <a:chExt cx="712740" cy="399619"/>
          </a:xfrm>
        </p:grpSpPr>
        <p:sp>
          <p:nvSpPr>
            <p:cNvPr id="182" name="Rectangle 181"/>
            <p:cNvSpPr/>
            <p:nvPr/>
          </p:nvSpPr>
          <p:spPr>
            <a:xfrm>
              <a:off x="1633168" y="4092362"/>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83" name="Picture 182"/>
            <p:cNvPicPr>
              <a:picLocks noChangeAspect="1"/>
            </p:cNvPicPr>
            <p:nvPr/>
          </p:nvPicPr>
          <p:blipFill>
            <a:blip r:embed="rId8"/>
            <a:stretch>
              <a:fillRect/>
            </a:stretch>
          </p:blipFill>
          <p:spPr>
            <a:xfrm>
              <a:off x="1649364" y="4121997"/>
              <a:ext cx="647821" cy="319592"/>
            </a:xfrm>
            <a:prstGeom prst="rect">
              <a:avLst/>
            </a:prstGeom>
          </p:spPr>
        </p:pic>
      </p:grpSp>
      <p:grpSp>
        <p:nvGrpSpPr>
          <p:cNvPr id="184" name="Group 183"/>
          <p:cNvGrpSpPr/>
          <p:nvPr/>
        </p:nvGrpSpPr>
        <p:grpSpPr>
          <a:xfrm>
            <a:off x="4696538" y="3016468"/>
            <a:ext cx="712740" cy="399619"/>
            <a:chOff x="3383010" y="3257336"/>
            <a:chExt cx="712740" cy="399619"/>
          </a:xfrm>
        </p:grpSpPr>
        <p:sp>
          <p:nvSpPr>
            <p:cNvPr id="185" name="Rectangle 184"/>
            <p:cNvSpPr/>
            <p:nvPr/>
          </p:nvSpPr>
          <p:spPr>
            <a:xfrm>
              <a:off x="3383010" y="3257336"/>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86" name="Picture 185"/>
            <p:cNvPicPr>
              <a:picLocks noChangeAspect="1"/>
            </p:cNvPicPr>
            <p:nvPr/>
          </p:nvPicPr>
          <p:blipFill>
            <a:blip r:embed="rId9"/>
            <a:stretch>
              <a:fillRect/>
            </a:stretch>
          </p:blipFill>
          <p:spPr>
            <a:xfrm>
              <a:off x="3419475" y="3279777"/>
              <a:ext cx="676275" cy="333629"/>
            </a:xfrm>
            <a:prstGeom prst="rect">
              <a:avLst/>
            </a:prstGeom>
          </p:spPr>
        </p:pic>
      </p:grpSp>
      <p:sp>
        <p:nvSpPr>
          <p:cNvPr id="187" name="Rectangle 186"/>
          <p:cNvSpPr/>
          <p:nvPr/>
        </p:nvSpPr>
        <p:spPr>
          <a:xfrm>
            <a:off x="8471468" y="517330"/>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88" name="Picture 187"/>
          <p:cNvPicPr>
            <a:picLocks noChangeAspect="1"/>
          </p:cNvPicPr>
          <p:nvPr/>
        </p:nvPicPr>
        <p:blipFill>
          <a:blip r:embed="rId10"/>
          <a:stretch>
            <a:fillRect/>
          </a:stretch>
        </p:blipFill>
        <p:spPr>
          <a:xfrm>
            <a:off x="8476717" y="562006"/>
            <a:ext cx="639554" cy="307318"/>
          </a:xfrm>
          <a:prstGeom prst="rect">
            <a:avLst/>
          </a:prstGeom>
        </p:spPr>
      </p:pic>
      <p:cxnSp>
        <p:nvCxnSpPr>
          <p:cNvPr id="192" name="Straight Arrow Connector 191"/>
          <p:cNvCxnSpPr/>
          <p:nvPr/>
        </p:nvCxnSpPr>
        <p:spPr>
          <a:xfrm flipH="1">
            <a:off x="5191125" y="892609"/>
            <a:ext cx="2619164" cy="590119"/>
          </a:xfrm>
          <a:prstGeom prst="straightConnector1">
            <a:avLst/>
          </a:prstGeom>
          <a:ln w="3175"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H="1">
            <a:off x="3435350" y="892609"/>
            <a:ext cx="4374939" cy="2171269"/>
          </a:xfrm>
          <a:prstGeom prst="straightConnector1">
            <a:avLst/>
          </a:prstGeom>
          <a:ln w="6350"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H="1">
            <a:off x="5191125" y="892609"/>
            <a:ext cx="2619164" cy="2323669"/>
          </a:xfrm>
          <a:prstGeom prst="straightConnector1">
            <a:avLst/>
          </a:prstGeom>
          <a:ln w="3175"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H="1">
            <a:off x="3435350" y="892609"/>
            <a:ext cx="4374939" cy="590119"/>
          </a:xfrm>
          <a:prstGeom prst="straightConnector1">
            <a:avLst/>
          </a:prstGeom>
          <a:ln w="3175"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423686" y="4333875"/>
            <a:ext cx="8326015" cy="2585323"/>
          </a:xfrm>
          <a:prstGeom prst="rect">
            <a:avLst/>
          </a:prstGeom>
          <a:noFill/>
        </p:spPr>
        <p:txBody>
          <a:bodyPr wrap="none" rtlCol="0">
            <a:spAutoFit/>
          </a:bodyPr>
          <a:lstStyle/>
          <a:p>
            <a:r>
              <a:rPr lang="en-US" dirty="0" smtClean="0">
                <a:solidFill>
                  <a:srgbClr val="D9D9D9"/>
                </a:solidFill>
                <a:latin typeface="Helvetica Neue Light"/>
                <a:cs typeface="Helvetica Neue Light"/>
              </a:rPr>
              <a:t>Write protocol:</a:t>
            </a:r>
          </a:p>
          <a:p>
            <a:r>
              <a:rPr lang="en-US" dirty="0" smtClean="0">
                <a:solidFill>
                  <a:schemeClr val="bg1">
                    <a:lumMod val="85000"/>
                  </a:schemeClr>
                </a:solidFill>
                <a:latin typeface="Helvetica Neue Light"/>
                <a:cs typeface="Helvetica Neue Light"/>
              </a:rPr>
              <a:t>Send time-stamped value to every server; return after receiving </a:t>
            </a:r>
            <a:r>
              <a:rPr lang="en-US" dirty="0" err="1" smtClean="0">
                <a:solidFill>
                  <a:schemeClr val="bg1">
                    <a:lumMod val="85000"/>
                  </a:schemeClr>
                </a:solidFill>
                <a:latin typeface="Helvetica Neue Light"/>
                <a:cs typeface="Helvetica Neue Light"/>
              </a:rPr>
              <a:t>acks</a:t>
            </a:r>
            <a:r>
              <a:rPr lang="en-US" dirty="0" smtClean="0">
                <a:solidFill>
                  <a:schemeClr val="bg1">
                    <a:lumMod val="85000"/>
                  </a:schemeClr>
                </a:solidFill>
                <a:latin typeface="Helvetica Neue Light"/>
                <a:cs typeface="Helvetica Neue Light"/>
              </a:rPr>
              <a:t> from majority.</a:t>
            </a:r>
          </a:p>
          <a:p>
            <a:endParaRPr lang="en-US" dirty="0" smtClean="0">
              <a:solidFill>
                <a:schemeClr val="bg1">
                  <a:lumMod val="85000"/>
                </a:schemeClr>
              </a:solidFill>
              <a:latin typeface="Helvetica Neue Light"/>
              <a:cs typeface="Helvetica Neue Light"/>
            </a:endParaRPr>
          </a:p>
          <a:p>
            <a:r>
              <a:rPr lang="en-US" dirty="0" smtClean="0">
                <a:latin typeface="Helvetica Neue Light"/>
                <a:cs typeface="Helvetica Neue Light"/>
              </a:rPr>
              <a:t>Read protocol: </a:t>
            </a:r>
          </a:p>
          <a:p>
            <a:r>
              <a:rPr lang="en-US" dirty="0" smtClean="0">
                <a:solidFill>
                  <a:schemeClr val="bg1">
                    <a:lumMod val="85000"/>
                  </a:schemeClr>
                </a:solidFill>
                <a:latin typeface="Helvetica Neue Light"/>
                <a:cs typeface="Helvetica Neue Light"/>
              </a:rPr>
              <a:t>Send read query; </a:t>
            </a:r>
            <a:r>
              <a:rPr lang="en-US" dirty="0" smtClean="0">
                <a:latin typeface="Helvetica Neue Light"/>
                <a:cs typeface="Helvetica Neue Light"/>
              </a:rPr>
              <a:t>wait for majority to respond</a:t>
            </a:r>
            <a:r>
              <a:rPr lang="en-US" dirty="0" smtClean="0">
                <a:solidFill>
                  <a:srgbClr val="FFFFFF"/>
                </a:solidFill>
                <a:latin typeface="Helvetica Neue Light"/>
                <a:cs typeface="Helvetica Neue Light"/>
              </a:rPr>
              <a:t>; return with latest value.</a:t>
            </a:r>
          </a:p>
          <a:p>
            <a:endParaRPr lang="en-US" dirty="0" smtClean="0">
              <a:solidFill>
                <a:schemeClr val="bg1">
                  <a:lumMod val="85000"/>
                </a:schemeClr>
              </a:solidFill>
              <a:latin typeface="Helvetica Neue Light"/>
              <a:cs typeface="Helvetica Neue Light"/>
            </a:endParaRPr>
          </a:p>
          <a:p>
            <a:r>
              <a:rPr lang="en-US" dirty="0" smtClean="0">
                <a:solidFill>
                  <a:srgbClr val="000000"/>
                </a:solidFill>
                <a:latin typeface="Helvetica Neue Light"/>
                <a:cs typeface="Helvetica Neue Light"/>
              </a:rPr>
              <a:t>Server protocol:</a:t>
            </a:r>
          </a:p>
          <a:p>
            <a:r>
              <a:rPr lang="en-US" dirty="0" smtClean="0">
                <a:solidFill>
                  <a:schemeClr val="bg1">
                    <a:lumMod val="85000"/>
                  </a:schemeClr>
                </a:solidFill>
                <a:latin typeface="Helvetica Neue Light"/>
                <a:cs typeface="Helvetica Neue Light"/>
              </a:rPr>
              <a:t>Store latest value from server; send </a:t>
            </a:r>
            <a:r>
              <a:rPr lang="en-US" dirty="0" err="1" smtClean="0">
                <a:solidFill>
                  <a:schemeClr val="bg1">
                    <a:lumMod val="85000"/>
                  </a:schemeClr>
                </a:solidFill>
                <a:latin typeface="Helvetica Neue Light"/>
                <a:cs typeface="Helvetica Neue Light"/>
              </a:rPr>
              <a:t>ack</a:t>
            </a:r>
            <a:endParaRPr lang="en-US" dirty="0" smtClean="0">
              <a:solidFill>
                <a:schemeClr val="bg1">
                  <a:lumMod val="85000"/>
                </a:schemeClr>
              </a:solidFill>
              <a:latin typeface="Helvetica Neue Light"/>
              <a:cs typeface="Helvetica Neue Light"/>
            </a:endParaRPr>
          </a:p>
          <a:p>
            <a:r>
              <a:rPr lang="en-US" dirty="0" smtClean="0">
                <a:solidFill>
                  <a:srgbClr val="000000"/>
                </a:solidFill>
                <a:latin typeface="Helvetica Neue Light"/>
                <a:cs typeface="Helvetica Neue Light"/>
              </a:rPr>
              <a:t>Respond to read request with value</a:t>
            </a:r>
            <a:endParaRPr lang="en-US" dirty="0">
              <a:solidFill>
                <a:srgbClr val="000000"/>
              </a:solidFill>
              <a:latin typeface="Helvetica Neue Light"/>
              <a:cs typeface="Helvetica Neue Light"/>
            </a:endParaRPr>
          </a:p>
        </p:txBody>
      </p:sp>
      <p:sp>
        <p:nvSpPr>
          <p:cNvPr id="199" name="TextBox 198"/>
          <p:cNvSpPr txBox="1"/>
          <p:nvPr/>
        </p:nvSpPr>
        <p:spPr>
          <a:xfrm>
            <a:off x="375998" y="2165869"/>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200" name="TextBox 199"/>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Tree>
    <p:extLst>
      <p:ext uri="{BB962C8B-B14F-4D97-AF65-F5344CB8AC3E}">
        <p14:creationId xmlns:p14="http://schemas.microsoft.com/office/powerpoint/2010/main" val="1653286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childTnLst>
                          </p:cTn>
                        </p:par>
                        <p:par>
                          <p:cTn id="15" fill="hold">
                            <p:stCondLst>
                              <p:cond delay="0"/>
                            </p:stCondLst>
                            <p:childTnLst>
                              <p:par>
                                <p:cTn id="16" presetID="0" presetClass="path" presetSubtype="0" accel="50000" decel="50000" fill="hold" nodeType="afterEffect">
                                  <p:stCondLst>
                                    <p:cond delay="0"/>
                                  </p:stCondLst>
                                  <p:childTnLst>
                                    <p:animMotion origin="layout" path="M 8.88889E-6 -4.44444E-6 L 0.46667 -0.30277 " pathEditMode="relative" ptsTypes="AA">
                                      <p:cBhvr>
                                        <p:cTn id="17" dur="2000" fill="hold"/>
                                        <p:tgtEl>
                                          <p:spTgt spid="181"/>
                                        </p:tgtEl>
                                        <p:attrNameLst>
                                          <p:attrName>ppt_x</p:attrName>
                                          <p:attrName>ppt_y</p:attrName>
                                        </p:attrNameLst>
                                      </p:cBhvr>
                                    </p:animMotion>
                                  </p:childTnLst>
                                </p:cTn>
                              </p:par>
                            </p:childTnLst>
                          </p:cTn>
                        </p:par>
                        <p:par>
                          <p:cTn id="18" fill="hold">
                            <p:stCondLst>
                              <p:cond delay="2000"/>
                            </p:stCondLst>
                            <p:childTnLst>
                              <p:par>
                                <p:cTn id="19" presetID="0" presetClass="path" presetSubtype="0" accel="50000" decel="50000" fill="hold" nodeType="afterEffect">
                                  <p:stCondLst>
                                    <p:cond delay="0"/>
                                  </p:stCondLst>
                                  <p:childTnLst>
                                    <p:animMotion origin="layout" path="M 5.55556E-6 -7.40741E-7 L 0.47449 -0.08912 " pathEditMode="relative" ptsTypes="AA">
                                      <p:cBhvr>
                                        <p:cTn id="20" dur="2000" fill="hold"/>
                                        <p:tgtEl>
                                          <p:spTgt spid="172"/>
                                        </p:tgtEl>
                                        <p:attrNameLst>
                                          <p:attrName>ppt_x</p:attrName>
                                          <p:attrName>ppt_y</p:attrName>
                                        </p:attrNameLst>
                                      </p:cBhvr>
                                    </p:animMotion>
                                  </p:childTnLst>
                                </p:cTn>
                              </p:par>
                            </p:childTnLst>
                          </p:cTn>
                        </p:par>
                        <p:par>
                          <p:cTn id="21" fill="hold">
                            <p:stCondLst>
                              <p:cond delay="4000"/>
                            </p:stCondLst>
                            <p:childTnLst>
                              <p:par>
                                <p:cTn id="22" presetID="0" presetClass="path" presetSubtype="0" accel="50000" decel="50000" fill="hold" nodeType="afterEffect">
                                  <p:stCondLst>
                                    <p:cond delay="0"/>
                                  </p:stCondLst>
                                  <p:childTnLst>
                                    <p:animMotion origin="layout" path="M 1.66667E-6 -1.85185E-6 L 0.27274 -0.10486 " pathEditMode="relative" rAng="0" ptsTypes="AA">
                                      <p:cBhvr>
                                        <p:cTn id="23" dur="2000" fill="hold"/>
                                        <p:tgtEl>
                                          <p:spTgt spid="175"/>
                                        </p:tgtEl>
                                        <p:attrNameLst>
                                          <p:attrName>ppt_x</p:attrName>
                                          <p:attrName>ppt_y</p:attrName>
                                        </p:attrNameLst>
                                      </p:cBhvr>
                                      <p:rCtr x="13628" y="-5255"/>
                                    </p:animMotion>
                                  </p:childTnLst>
                                </p:cTn>
                              </p:par>
                              <p:par>
                                <p:cTn id="24" presetID="0" presetClass="path" presetSubtype="0" accel="50000" decel="50000" fill="hold" nodeType="withEffect">
                                  <p:stCondLst>
                                    <p:cond delay="0"/>
                                  </p:stCondLst>
                                  <p:childTnLst>
                                    <p:animMotion origin="layout" path="M 8.33333E-6 -1.11111E-6 L 0.28959 -0.30347 " pathEditMode="relative" ptsTypes="AA">
                                      <p:cBhvr>
                                        <p:cTn id="25" dur="2000" fill="hold"/>
                                        <p:tgtEl>
                                          <p:spTgt spid="184"/>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4.72222E-6 3.7037E-7 L 0.08768 -0.11319 " pathEditMode="relative" rAng="0" ptsTypes="AA">
                                      <p:cBhvr>
                                        <p:cTn id="27" dur="2000" fill="hold"/>
                                        <p:tgtEl>
                                          <p:spTgt spid="178"/>
                                        </p:tgtEl>
                                        <p:attrNameLst>
                                          <p:attrName>ppt_x</p:attrName>
                                          <p:attrName>ppt_y</p:attrName>
                                        </p:attrNameLst>
                                      </p:cBhvr>
                                      <p:rCtr x="4375" y="-5671"/>
                                    </p:animMotion>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dissolve">
                                      <p:cBhvr>
                                        <p:cTn id="31" dur="500"/>
                                        <p:tgtEl>
                                          <p:spTgt spid="187"/>
                                        </p:tgtEl>
                                      </p:cBhvr>
                                    </p:animEffect>
                                  </p:childTnLst>
                                </p:cTn>
                              </p:par>
                              <p:par>
                                <p:cTn id="32" presetID="9" presetClass="exit" presetSubtype="0" fill="hold" nodeType="withEffect">
                                  <p:stCondLst>
                                    <p:cond delay="0"/>
                                  </p:stCondLst>
                                  <p:childTnLst>
                                    <p:animEffect transition="out" filter="dissolve">
                                      <p:cBhvr>
                                        <p:cTn id="33" dur="500"/>
                                        <p:tgtEl>
                                          <p:spTgt spid="175"/>
                                        </p:tgtEl>
                                      </p:cBhvr>
                                    </p:animEffect>
                                    <p:set>
                                      <p:cBhvr>
                                        <p:cTn id="34" dur="1" fill="hold">
                                          <p:stCondLst>
                                            <p:cond delay="499"/>
                                          </p:stCondLst>
                                        </p:cTn>
                                        <p:tgtEl>
                                          <p:spTgt spid="175"/>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72"/>
                                        </p:tgtEl>
                                      </p:cBhvr>
                                    </p:animEffect>
                                    <p:set>
                                      <p:cBhvr>
                                        <p:cTn id="37" dur="1" fill="hold">
                                          <p:stCondLst>
                                            <p:cond delay="499"/>
                                          </p:stCondLst>
                                        </p:cTn>
                                        <p:tgtEl>
                                          <p:spTgt spid="172"/>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81"/>
                                        </p:tgtEl>
                                      </p:cBhvr>
                                    </p:animEffect>
                                    <p:set>
                                      <p:cBhvr>
                                        <p:cTn id="40" dur="1" fill="hold">
                                          <p:stCondLst>
                                            <p:cond delay="499"/>
                                          </p:stCondLst>
                                        </p:cTn>
                                        <p:tgtEl>
                                          <p:spTgt spid="181"/>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84"/>
                                        </p:tgtEl>
                                      </p:cBhvr>
                                    </p:animEffect>
                                    <p:set>
                                      <p:cBhvr>
                                        <p:cTn id="43" dur="1" fill="hold">
                                          <p:stCondLst>
                                            <p:cond delay="499"/>
                                          </p:stCondLst>
                                        </p:cTn>
                                        <p:tgtEl>
                                          <p:spTgt spid="184"/>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78"/>
                                        </p:tgtEl>
                                      </p:cBhvr>
                                    </p:animEffect>
                                    <p:set>
                                      <p:cBhvr>
                                        <p:cTn id="46" dur="1" fill="hold">
                                          <p:stCondLst>
                                            <p:cond delay="499"/>
                                          </p:stCondLst>
                                        </p:cTn>
                                        <p:tgtEl>
                                          <p:spTgt spid="178"/>
                                        </p:tgtEl>
                                        <p:attrNameLst>
                                          <p:attrName>style.visibility</p:attrName>
                                        </p:attrNameLst>
                                      </p:cBhvr>
                                      <p:to>
                                        <p:strVal val="hidden"/>
                                      </p:to>
                                    </p:set>
                                  </p:childTnLst>
                                </p:cTn>
                              </p:par>
                              <p:par>
                                <p:cTn id="47" presetID="9" presetClass="entr" presetSubtype="0" fill="hold" nodeType="with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dissolve">
                                      <p:cBhvr>
                                        <p:cTn id="49"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3"/>
          <a:stretch>
            <a:fillRect/>
          </a:stretch>
        </p:blipFill>
        <p:spPr>
          <a:xfrm>
            <a:off x="2834095" y="1068306"/>
            <a:ext cx="491309" cy="757322"/>
          </a:xfrm>
          <a:prstGeom prst="rect">
            <a:avLst/>
          </a:prstGeom>
        </p:spPr>
      </p:pic>
      <p:pic>
        <p:nvPicPr>
          <p:cNvPr id="63" name="Picture 62"/>
          <p:cNvPicPr>
            <a:picLocks noChangeAspect="1"/>
          </p:cNvPicPr>
          <p:nvPr/>
        </p:nvPicPr>
        <p:blipFill>
          <a:blip r:embed="rId3"/>
          <a:stretch>
            <a:fillRect/>
          </a:stretch>
        </p:blipFill>
        <p:spPr>
          <a:xfrm>
            <a:off x="4561599" y="1104067"/>
            <a:ext cx="491309" cy="757322"/>
          </a:xfrm>
          <a:prstGeom prst="rect">
            <a:avLst/>
          </a:prstGeom>
        </p:spPr>
      </p:pic>
      <p:pic>
        <p:nvPicPr>
          <p:cNvPr id="64" name="Picture 63"/>
          <p:cNvPicPr>
            <a:picLocks noChangeAspect="1"/>
          </p:cNvPicPr>
          <p:nvPr/>
        </p:nvPicPr>
        <p:blipFill>
          <a:blip r:embed="rId3"/>
          <a:stretch>
            <a:fillRect/>
          </a:stretch>
        </p:blipFill>
        <p:spPr>
          <a:xfrm>
            <a:off x="6553200" y="1128725"/>
            <a:ext cx="491309" cy="757322"/>
          </a:xfrm>
          <a:prstGeom prst="rect">
            <a:avLst/>
          </a:prstGeom>
        </p:spPr>
      </p:pic>
      <p:pic>
        <p:nvPicPr>
          <p:cNvPr id="65" name="Picture 64"/>
          <p:cNvPicPr>
            <a:picLocks noChangeAspect="1"/>
          </p:cNvPicPr>
          <p:nvPr/>
        </p:nvPicPr>
        <p:blipFill>
          <a:blip r:embed="rId3"/>
          <a:stretch>
            <a:fillRect/>
          </a:stretch>
        </p:blipFill>
        <p:spPr>
          <a:xfrm>
            <a:off x="6489700" y="2952753"/>
            <a:ext cx="491309" cy="757322"/>
          </a:xfrm>
          <a:prstGeom prst="rect">
            <a:avLst/>
          </a:prstGeom>
        </p:spPr>
      </p:pic>
      <p:pic>
        <p:nvPicPr>
          <p:cNvPr id="66" name="Picture 65"/>
          <p:cNvPicPr>
            <a:picLocks noChangeAspect="1"/>
          </p:cNvPicPr>
          <p:nvPr/>
        </p:nvPicPr>
        <p:blipFill>
          <a:blip r:embed="rId3"/>
          <a:stretch>
            <a:fillRect/>
          </a:stretch>
        </p:blipFill>
        <p:spPr>
          <a:xfrm>
            <a:off x="4699816" y="2868926"/>
            <a:ext cx="491309" cy="757322"/>
          </a:xfrm>
          <a:prstGeom prst="rect">
            <a:avLst/>
          </a:prstGeom>
        </p:spPr>
      </p:pic>
      <p:pic>
        <p:nvPicPr>
          <p:cNvPr id="67" name="Picture 66"/>
          <p:cNvPicPr>
            <a:picLocks noChangeAspect="1"/>
          </p:cNvPicPr>
          <p:nvPr/>
        </p:nvPicPr>
        <p:blipFill>
          <a:blip r:embed="rId3"/>
          <a:stretch>
            <a:fillRect/>
          </a:stretch>
        </p:blipFill>
        <p:spPr>
          <a:xfrm>
            <a:off x="2863782" y="2868926"/>
            <a:ext cx="491309" cy="757322"/>
          </a:xfrm>
          <a:prstGeom prst="rect">
            <a:avLst/>
          </a:prstGeom>
        </p:spPr>
      </p:pic>
      <p:sp>
        <p:nvSpPr>
          <p:cNvPr id="4" name="TextBox 3"/>
          <p:cNvSpPr txBox="1"/>
          <p:nvPr/>
        </p:nvSpPr>
        <p:spPr>
          <a:xfrm>
            <a:off x="1889421" y="63053"/>
            <a:ext cx="5606458" cy="646331"/>
          </a:xfrm>
          <a:prstGeom prst="rect">
            <a:avLst/>
          </a:prstGeom>
          <a:noFill/>
        </p:spPr>
        <p:txBody>
          <a:bodyPr wrap="none" rtlCol="0">
            <a:spAutoFit/>
          </a:bodyPr>
          <a:lstStyle/>
          <a:p>
            <a:r>
              <a:rPr lang="en-US" sz="3600" dirty="0" smtClean="0">
                <a:latin typeface="Helvetica Neue Light"/>
                <a:cs typeface="Helvetica Neue Light"/>
              </a:rPr>
              <a:t>The ABD algorithm (sketch)</a:t>
            </a:r>
            <a:endParaRPr lang="en-US" sz="3600" dirty="0">
              <a:latin typeface="Helvetica Neue Light"/>
              <a:cs typeface="Helvetica Neue Light"/>
            </a:endParaRPr>
          </a:p>
        </p:txBody>
      </p:sp>
      <p:sp>
        <p:nvSpPr>
          <p:cNvPr id="5" name="Slide Number Placeholder 4"/>
          <p:cNvSpPr>
            <a:spLocks noGrp="1"/>
          </p:cNvSpPr>
          <p:nvPr>
            <p:ph type="sldNum" sz="quarter" idx="12"/>
          </p:nvPr>
        </p:nvSpPr>
        <p:spPr/>
        <p:txBody>
          <a:bodyPr/>
          <a:lstStyle/>
          <a:p>
            <a:fld id="{2BAAB71D-D585-B642-9E27-EE5DC697D035}" type="slidenum">
              <a:rPr lang="en-US" smtClean="0"/>
              <a:t>64</a:t>
            </a:fld>
            <a:endParaRPr lang="en-US"/>
          </a:p>
        </p:txBody>
      </p:sp>
      <p:sp>
        <p:nvSpPr>
          <p:cNvPr id="114" name="TextBox 113"/>
          <p:cNvSpPr txBox="1"/>
          <p:nvPr/>
        </p:nvSpPr>
        <p:spPr>
          <a:xfrm>
            <a:off x="4286250" y="395287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pic>
        <p:nvPicPr>
          <p:cNvPr id="149" name="Picture 148"/>
          <p:cNvPicPr>
            <a:picLocks noChangeAspect="1"/>
          </p:cNvPicPr>
          <p:nvPr/>
        </p:nvPicPr>
        <p:blipFill>
          <a:blip r:embed="rId4"/>
          <a:stretch>
            <a:fillRect/>
          </a:stretch>
        </p:blipFill>
        <p:spPr>
          <a:xfrm>
            <a:off x="871490" y="3162303"/>
            <a:ext cx="793749" cy="793749"/>
          </a:xfrm>
          <a:prstGeom prst="rect">
            <a:avLst/>
          </a:prstGeom>
        </p:spPr>
      </p:pic>
      <p:pic>
        <p:nvPicPr>
          <p:cNvPr id="150" name="Picture 149"/>
          <p:cNvPicPr>
            <a:picLocks noChangeAspect="1"/>
          </p:cNvPicPr>
          <p:nvPr/>
        </p:nvPicPr>
        <p:blipFill>
          <a:blip r:embed="rId4"/>
          <a:stretch>
            <a:fillRect/>
          </a:stretch>
        </p:blipFill>
        <p:spPr>
          <a:xfrm>
            <a:off x="871490" y="653306"/>
            <a:ext cx="777553" cy="777553"/>
          </a:xfrm>
          <a:prstGeom prst="rect">
            <a:avLst/>
          </a:prstGeom>
        </p:spPr>
      </p:pic>
      <p:pic>
        <p:nvPicPr>
          <p:cNvPr id="151" name="Picture 150"/>
          <p:cNvPicPr>
            <a:picLocks noChangeAspect="1"/>
          </p:cNvPicPr>
          <p:nvPr/>
        </p:nvPicPr>
        <p:blipFill>
          <a:blip r:embed="rId4"/>
          <a:stretch>
            <a:fillRect/>
          </a:stretch>
        </p:blipFill>
        <p:spPr>
          <a:xfrm>
            <a:off x="7810289" y="503832"/>
            <a:ext cx="777553" cy="777553"/>
          </a:xfrm>
          <a:prstGeom prst="rect">
            <a:avLst/>
          </a:prstGeom>
        </p:spPr>
      </p:pic>
      <p:pic>
        <p:nvPicPr>
          <p:cNvPr id="152" name="Picture 151"/>
          <p:cNvPicPr>
            <a:picLocks noChangeAspect="1"/>
          </p:cNvPicPr>
          <p:nvPr/>
        </p:nvPicPr>
        <p:blipFill>
          <a:blip r:embed="rId4"/>
          <a:stretch>
            <a:fillRect/>
          </a:stretch>
        </p:blipFill>
        <p:spPr>
          <a:xfrm>
            <a:off x="7794093" y="3162303"/>
            <a:ext cx="793749" cy="793749"/>
          </a:xfrm>
          <a:prstGeom prst="rect">
            <a:avLst/>
          </a:prstGeom>
        </p:spPr>
      </p:pic>
      <p:cxnSp>
        <p:nvCxnSpPr>
          <p:cNvPr id="153" name="Straight Arrow Connector 152"/>
          <p:cNvCxnSpPr>
            <a:stCxn id="150"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0"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52"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51"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49"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51"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51"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0"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1"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a:stCxn id="152"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2"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152"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52"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149" idx="3"/>
          </p:cNvCxnSpPr>
          <p:nvPr/>
        </p:nvCxnSpPr>
        <p:spPr>
          <a:xfrm flipV="1">
            <a:off x="1665239" y="1825628"/>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149"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a:stCxn id="149" idx="3"/>
          </p:cNvCxnSpPr>
          <p:nvPr/>
        </p:nvCxnSpPr>
        <p:spPr>
          <a:xfrm flipV="1">
            <a:off x="1665239" y="321627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a:stCxn id="150" idx="3"/>
          </p:cNvCxnSpPr>
          <p:nvPr/>
        </p:nvCxnSpPr>
        <p:spPr>
          <a:xfrm>
            <a:off x="1649043" y="1042083"/>
            <a:ext cx="4812082" cy="55804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50"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87" name="Rectangle 186"/>
          <p:cNvSpPr/>
          <p:nvPr/>
        </p:nvSpPr>
        <p:spPr>
          <a:xfrm>
            <a:off x="8471468" y="517330"/>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8" name="Picture 187"/>
          <p:cNvPicPr>
            <a:picLocks noChangeAspect="1"/>
          </p:cNvPicPr>
          <p:nvPr/>
        </p:nvPicPr>
        <p:blipFill>
          <a:blip r:embed="rId5"/>
          <a:stretch>
            <a:fillRect/>
          </a:stretch>
        </p:blipFill>
        <p:spPr>
          <a:xfrm>
            <a:off x="8476717" y="562006"/>
            <a:ext cx="639554" cy="307318"/>
          </a:xfrm>
          <a:prstGeom prst="rect">
            <a:avLst/>
          </a:prstGeom>
        </p:spPr>
      </p:pic>
      <p:cxnSp>
        <p:nvCxnSpPr>
          <p:cNvPr id="192" name="Straight Arrow Connector 191"/>
          <p:cNvCxnSpPr/>
          <p:nvPr/>
        </p:nvCxnSpPr>
        <p:spPr>
          <a:xfrm flipH="1">
            <a:off x="5191125" y="892609"/>
            <a:ext cx="2619164" cy="590119"/>
          </a:xfrm>
          <a:prstGeom prst="straightConnector1">
            <a:avLst/>
          </a:prstGeom>
          <a:ln w="3175" cmpd="sng">
            <a:solidFill>
              <a:srgbClr val="FF0000"/>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H="1">
            <a:off x="3435350" y="892609"/>
            <a:ext cx="4374939" cy="2171269"/>
          </a:xfrm>
          <a:prstGeom prst="straightConnector1">
            <a:avLst/>
          </a:prstGeom>
          <a:ln w="6350" cmpd="sng">
            <a:solidFill>
              <a:srgbClr val="FF0000"/>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H="1">
            <a:off x="5409278" y="892609"/>
            <a:ext cx="2401011" cy="2146300"/>
          </a:xfrm>
          <a:prstGeom prst="straightConnector1">
            <a:avLst/>
          </a:prstGeom>
          <a:ln w="3175" cmpd="sng">
            <a:solidFill>
              <a:srgbClr val="FF0000"/>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H="1">
            <a:off x="3435350" y="892609"/>
            <a:ext cx="4374939" cy="590119"/>
          </a:xfrm>
          <a:prstGeom prst="straightConnector1">
            <a:avLst/>
          </a:prstGeom>
          <a:ln w="3175" cmpd="sng">
            <a:solidFill>
              <a:srgbClr val="FF0000"/>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59129" y="4346463"/>
            <a:ext cx="9117424" cy="2585323"/>
          </a:xfrm>
          <a:prstGeom prst="rect">
            <a:avLst/>
          </a:prstGeom>
          <a:noFill/>
        </p:spPr>
        <p:txBody>
          <a:bodyPr wrap="none" rtlCol="0">
            <a:spAutoFit/>
          </a:bodyPr>
          <a:lstStyle/>
          <a:p>
            <a:r>
              <a:rPr lang="en-US" dirty="0" smtClean="0">
                <a:solidFill>
                  <a:srgbClr val="D9D9D9"/>
                </a:solidFill>
                <a:latin typeface="Helvetica Neue Light"/>
                <a:cs typeface="Helvetica Neue Light"/>
              </a:rPr>
              <a:t>Write protocol:</a:t>
            </a:r>
          </a:p>
          <a:p>
            <a:r>
              <a:rPr lang="en-US" dirty="0">
                <a:solidFill>
                  <a:srgbClr val="D9D9D9"/>
                </a:solidFill>
                <a:latin typeface="Helvetica Neue Light"/>
                <a:cs typeface="Helvetica Neue Light"/>
              </a:rPr>
              <a:t>Acquire latest tag via query; Send tagged value to every server; return after </a:t>
            </a:r>
            <a:r>
              <a:rPr lang="en-US" dirty="0" err="1">
                <a:solidFill>
                  <a:srgbClr val="D9D9D9"/>
                </a:solidFill>
                <a:latin typeface="Helvetica Neue Light"/>
                <a:cs typeface="Helvetica Neue Light"/>
              </a:rPr>
              <a:t>sufficeint</a:t>
            </a:r>
            <a:r>
              <a:rPr lang="en-US" dirty="0">
                <a:solidFill>
                  <a:srgbClr val="D9D9D9"/>
                </a:solidFill>
                <a:latin typeface="Helvetica Neue Light"/>
                <a:cs typeface="Helvetica Neue Light"/>
              </a:rPr>
              <a:t> </a:t>
            </a:r>
            <a:r>
              <a:rPr lang="en-US" dirty="0" err="1">
                <a:solidFill>
                  <a:srgbClr val="D9D9D9"/>
                </a:solidFill>
                <a:latin typeface="Helvetica Neue Light"/>
                <a:cs typeface="Helvetica Neue Light"/>
              </a:rPr>
              <a:t>acks</a:t>
            </a:r>
            <a:r>
              <a:rPr lang="en-US" dirty="0">
                <a:solidFill>
                  <a:srgbClr val="D9D9D9"/>
                </a:solidFill>
                <a:latin typeface="Helvetica Neue Light"/>
                <a:cs typeface="Helvetica Neue Light"/>
              </a:rPr>
              <a:t>.</a:t>
            </a:r>
          </a:p>
          <a:p>
            <a:endParaRPr lang="en-US" dirty="0" smtClean="0">
              <a:solidFill>
                <a:schemeClr val="bg1">
                  <a:lumMod val="85000"/>
                </a:schemeClr>
              </a:solidFill>
              <a:latin typeface="Helvetica Neue Light"/>
              <a:cs typeface="Helvetica Neue Light"/>
            </a:endParaRPr>
          </a:p>
          <a:p>
            <a:r>
              <a:rPr lang="en-US" dirty="0" smtClean="0">
                <a:latin typeface="Helvetica Neue Light"/>
                <a:cs typeface="Helvetica Neue Light"/>
              </a:rPr>
              <a:t>Read protocol: </a:t>
            </a:r>
          </a:p>
          <a:p>
            <a:r>
              <a:rPr lang="en-US" dirty="0">
                <a:solidFill>
                  <a:schemeClr val="bg1">
                    <a:lumMod val="85000"/>
                  </a:schemeClr>
                </a:solidFill>
                <a:latin typeface="Helvetica Neue Light"/>
                <a:cs typeface="Helvetica Neue Light"/>
              </a:rPr>
              <a:t>Send read query; </a:t>
            </a:r>
            <a:r>
              <a:rPr lang="en-US" dirty="0">
                <a:solidFill>
                  <a:srgbClr val="D9D9D9"/>
                </a:solidFill>
                <a:latin typeface="Helvetica Neue Light"/>
                <a:cs typeface="Helvetica Neue Light"/>
              </a:rPr>
              <a:t>wait for </a:t>
            </a:r>
            <a:r>
              <a:rPr lang="en-US" dirty="0" err="1">
                <a:solidFill>
                  <a:srgbClr val="D9D9D9"/>
                </a:solidFill>
                <a:latin typeface="Helvetica Neue Light"/>
                <a:cs typeface="Helvetica Neue Light"/>
              </a:rPr>
              <a:t>acks</a:t>
            </a:r>
            <a:r>
              <a:rPr lang="en-US" dirty="0">
                <a:solidFill>
                  <a:srgbClr val="D9D9D9"/>
                </a:solidFill>
                <a:latin typeface="Helvetica Neue Light"/>
                <a:cs typeface="Helvetica Neue Light"/>
              </a:rPr>
              <a:t> </a:t>
            </a:r>
            <a:r>
              <a:rPr lang="en-US" dirty="0" smtClean="0">
                <a:solidFill>
                  <a:srgbClr val="D9D9D9"/>
                </a:solidFill>
                <a:latin typeface="Helvetica Neue Light"/>
                <a:cs typeface="Helvetica Neue Light"/>
              </a:rPr>
              <a:t>from majority</a:t>
            </a:r>
            <a:r>
              <a:rPr lang="en-US" dirty="0" smtClean="0">
                <a:solidFill>
                  <a:schemeClr val="bg1">
                    <a:lumMod val="85000"/>
                  </a:schemeClr>
                </a:solidFill>
                <a:latin typeface="Helvetica Neue Light"/>
                <a:cs typeface="Helvetica Neue Light"/>
              </a:rPr>
              <a:t>; </a:t>
            </a:r>
            <a:r>
              <a:rPr lang="en-US" dirty="0">
                <a:latin typeface="Helvetica Neue Light"/>
                <a:cs typeface="Helvetica Neue Light"/>
              </a:rPr>
              <a:t>send latest value to servers;</a:t>
            </a:r>
          </a:p>
          <a:p>
            <a:r>
              <a:rPr lang="en-US" dirty="0">
                <a:solidFill>
                  <a:srgbClr val="FFFFFF"/>
                </a:solidFill>
                <a:latin typeface="Helvetica Neue Light"/>
                <a:cs typeface="Helvetica Neue Light"/>
              </a:rPr>
              <a:t> return latest value after receiving </a:t>
            </a:r>
            <a:r>
              <a:rPr lang="en-US" dirty="0" err="1">
                <a:solidFill>
                  <a:srgbClr val="FFFFFF"/>
                </a:solidFill>
                <a:latin typeface="Helvetica Neue Light"/>
                <a:cs typeface="Helvetica Neue Light"/>
              </a:rPr>
              <a:t>acks</a:t>
            </a:r>
            <a:r>
              <a:rPr lang="en-US" dirty="0">
                <a:solidFill>
                  <a:srgbClr val="FFFFFF"/>
                </a:solidFill>
                <a:latin typeface="Helvetica Neue Light"/>
                <a:cs typeface="Helvetica Neue Light"/>
              </a:rPr>
              <a:t> from quorum</a:t>
            </a:r>
            <a:r>
              <a:rPr lang="en-US" dirty="0" smtClean="0">
                <a:solidFill>
                  <a:srgbClr val="FFFFFF"/>
                </a:solidFill>
                <a:latin typeface="Helvetica Neue Light"/>
                <a:cs typeface="Helvetica Neue Light"/>
              </a:rPr>
              <a:t>.</a:t>
            </a:r>
          </a:p>
          <a:p>
            <a:r>
              <a:rPr lang="en-US" dirty="0" smtClean="0">
                <a:solidFill>
                  <a:srgbClr val="000000"/>
                </a:solidFill>
                <a:latin typeface="Helvetica Neue Light"/>
                <a:cs typeface="Helvetica Neue Light"/>
              </a:rPr>
              <a:t>Server protocol:</a:t>
            </a:r>
          </a:p>
          <a:p>
            <a:r>
              <a:rPr lang="en-US" dirty="0">
                <a:solidFill>
                  <a:schemeClr val="bg1">
                    <a:lumMod val="85000"/>
                  </a:schemeClr>
                </a:solidFill>
                <a:latin typeface="Helvetica Neue Light"/>
                <a:cs typeface="Helvetica Neue Light"/>
              </a:rPr>
              <a:t>Respond to query with tag. </a:t>
            </a:r>
            <a:r>
              <a:rPr lang="en-US" dirty="0">
                <a:latin typeface="Helvetica Neue Light"/>
                <a:cs typeface="Helvetica Neue Light"/>
              </a:rPr>
              <a:t>Store latest value </a:t>
            </a:r>
            <a:r>
              <a:rPr lang="en-US" dirty="0" smtClean="0">
                <a:latin typeface="Helvetica Neue Light"/>
                <a:cs typeface="Helvetica Neue Light"/>
              </a:rPr>
              <a:t>at server</a:t>
            </a:r>
            <a:r>
              <a:rPr lang="en-US" dirty="0">
                <a:latin typeface="Helvetica Neue Light"/>
                <a:cs typeface="Helvetica Neue Light"/>
              </a:rPr>
              <a:t>; send </a:t>
            </a:r>
            <a:r>
              <a:rPr lang="en-US" dirty="0" err="1">
                <a:latin typeface="Helvetica Neue Light"/>
                <a:cs typeface="Helvetica Neue Light"/>
              </a:rPr>
              <a:t>ack</a:t>
            </a:r>
            <a:endParaRPr lang="en-US" dirty="0">
              <a:latin typeface="Helvetica Neue Light"/>
              <a:cs typeface="Helvetica Neue Light"/>
            </a:endParaRPr>
          </a:p>
          <a:p>
            <a:r>
              <a:rPr lang="en-US" dirty="0">
                <a:solidFill>
                  <a:schemeClr val="bg1">
                    <a:lumMod val="85000"/>
                  </a:schemeClr>
                </a:solidFill>
                <a:latin typeface="Helvetica Neue Light"/>
                <a:cs typeface="Helvetica Neue Light"/>
              </a:rPr>
              <a:t>Respond to read request with value</a:t>
            </a:r>
          </a:p>
        </p:txBody>
      </p:sp>
      <p:sp>
        <p:nvSpPr>
          <p:cNvPr id="199" name="TextBox 198"/>
          <p:cNvSpPr txBox="1"/>
          <p:nvPr/>
        </p:nvSpPr>
        <p:spPr>
          <a:xfrm>
            <a:off x="375998" y="2165869"/>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200" name="TextBox 199"/>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cxnSp>
        <p:nvCxnSpPr>
          <p:cNvPr id="59" name="Straight Arrow Connector 58"/>
          <p:cNvCxnSpPr>
            <a:stCxn id="151" idx="1"/>
          </p:cNvCxnSpPr>
          <p:nvPr/>
        </p:nvCxnSpPr>
        <p:spPr>
          <a:xfrm flipH="1">
            <a:off x="6845300" y="892609"/>
            <a:ext cx="964989" cy="2060144"/>
          </a:xfrm>
          <a:prstGeom prst="straightConnector1">
            <a:avLst/>
          </a:prstGeom>
          <a:ln w="3175" cmpd="sng">
            <a:solidFill>
              <a:srgbClr val="FF0000"/>
            </a:solidFill>
            <a:prstDash val="solid"/>
            <a:headEnd type="none" w="lg" len="lg"/>
            <a:tailEnd type="triangle" w="lg" len="lg"/>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8151691" y="1473634"/>
            <a:ext cx="644803" cy="399619"/>
            <a:chOff x="8151691" y="1473634"/>
            <a:chExt cx="644803" cy="399619"/>
          </a:xfrm>
        </p:grpSpPr>
        <p:sp>
          <p:nvSpPr>
            <p:cNvPr id="69" name="Rectangle 68"/>
            <p:cNvSpPr/>
            <p:nvPr/>
          </p:nvSpPr>
          <p:spPr>
            <a:xfrm>
              <a:off x="8151691" y="1473634"/>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5"/>
            <a:stretch>
              <a:fillRect/>
            </a:stretch>
          </p:blipFill>
          <p:spPr>
            <a:xfrm>
              <a:off x="8156940" y="1518310"/>
              <a:ext cx="639554" cy="307318"/>
            </a:xfrm>
            <a:prstGeom prst="rect">
              <a:avLst/>
            </a:prstGeom>
          </p:spPr>
        </p:pic>
      </p:grpSp>
      <p:grpSp>
        <p:nvGrpSpPr>
          <p:cNvPr id="72" name="Group 71"/>
          <p:cNvGrpSpPr/>
          <p:nvPr/>
        </p:nvGrpSpPr>
        <p:grpSpPr>
          <a:xfrm>
            <a:off x="8304091" y="1626034"/>
            <a:ext cx="644803" cy="399619"/>
            <a:chOff x="8151691" y="1473634"/>
            <a:chExt cx="644803" cy="399619"/>
          </a:xfrm>
        </p:grpSpPr>
        <p:sp>
          <p:nvSpPr>
            <p:cNvPr id="73" name="Rectangle 72"/>
            <p:cNvSpPr/>
            <p:nvPr/>
          </p:nvSpPr>
          <p:spPr>
            <a:xfrm>
              <a:off x="8151691" y="1473634"/>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5"/>
            <a:stretch>
              <a:fillRect/>
            </a:stretch>
          </p:blipFill>
          <p:spPr>
            <a:xfrm>
              <a:off x="8156940" y="1518310"/>
              <a:ext cx="639554" cy="307318"/>
            </a:xfrm>
            <a:prstGeom prst="rect">
              <a:avLst/>
            </a:prstGeom>
          </p:spPr>
        </p:pic>
      </p:grpSp>
      <p:grpSp>
        <p:nvGrpSpPr>
          <p:cNvPr id="75" name="Group 74"/>
          <p:cNvGrpSpPr/>
          <p:nvPr/>
        </p:nvGrpSpPr>
        <p:grpSpPr>
          <a:xfrm>
            <a:off x="8456491" y="1778434"/>
            <a:ext cx="644803" cy="399619"/>
            <a:chOff x="8151691" y="1473634"/>
            <a:chExt cx="644803" cy="399619"/>
          </a:xfrm>
        </p:grpSpPr>
        <p:sp>
          <p:nvSpPr>
            <p:cNvPr id="76" name="Rectangle 75"/>
            <p:cNvSpPr/>
            <p:nvPr/>
          </p:nvSpPr>
          <p:spPr>
            <a:xfrm>
              <a:off x="8151691" y="1473634"/>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5"/>
            <a:stretch>
              <a:fillRect/>
            </a:stretch>
          </p:blipFill>
          <p:spPr>
            <a:xfrm>
              <a:off x="8156940" y="1518310"/>
              <a:ext cx="639554" cy="307318"/>
            </a:xfrm>
            <a:prstGeom prst="rect">
              <a:avLst/>
            </a:prstGeom>
          </p:spPr>
        </p:pic>
      </p:grpSp>
      <p:grpSp>
        <p:nvGrpSpPr>
          <p:cNvPr id="78" name="Group 77"/>
          <p:cNvGrpSpPr/>
          <p:nvPr/>
        </p:nvGrpSpPr>
        <p:grpSpPr>
          <a:xfrm>
            <a:off x="8608891" y="1930834"/>
            <a:ext cx="644803" cy="399619"/>
            <a:chOff x="8151691" y="1473634"/>
            <a:chExt cx="644803" cy="399619"/>
          </a:xfrm>
        </p:grpSpPr>
        <p:sp>
          <p:nvSpPr>
            <p:cNvPr id="79" name="Rectangle 78"/>
            <p:cNvSpPr/>
            <p:nvPr/>
          </p:nvSpPr>
          <p:spPr>
            <a:xfrm>
              <a:off x="8151691" y="1473634"/>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5"/>
            <a:stretch>
              <a:fillRect/>
            </a:stretch>
          </p:blipFill>
          <p:spPr>
            <a:xfrm>
              <a:off x="8156940" y="1518310"/>
              <a:ext cx="639554" cy="307318"/>
            </a:xfrm>
            <a:prstGeom prst="rect">
              <a:avLst/>
            </a:prstGeom>
          </p:spPr>
        </p:pic>
      </p:grpSp>
      <p:grpSp>
        <p:nvGrpSpPr>
          <p:cNvPr id="81" name="Group 80"/>
          <p:cNvGrpSpPr/>
          <p:nvPr/>
        </p:nvGrpSpPr>
        <p:grpSpPr>
          <a:xfrm>
            <a:off x="8456491" y="2847354"/>
            <a:ext cx="644803" cy="399619"/>
            <a:chOff x="8151691" y="1473634"/>
            <a:chExt cx="644803" cy="399619"/>
          </a:xfrm>
        </p:grpSpPr>
        <p:sp>
          <p:nvSpPr>
            <p:cNvPr id="82" name="Rectangle 81"/>
            <p:cNvSpPr/>
            <p:nvPr/>
          </p:nvSpPr>
          <p:spPr>
            <a:xfrm>
              <a:off x="8151691" y="1473634"/>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5"/>
            <a:stretch>
              <a:fillRect/>
            </a:stretch>
          </p:blipFill>
          <p:spPr>
            <a:xfrm>
              <a:off x="8156940" y="1518310"/>
              <a:ext cx="639554" cy="307318"/>
            </a:xfrm>
            <a:prstGeom prst="rect">
              <a:avLst/>
            </a:prstGeom>
          </p:spPr>
        </p:pic>
      </p:grpSp>
      <p:grpSp>
        <p:nvGrpSpPr>
          <p:cNvPr id="84" name="Group 83"/>
          <p:cNvGrpSpPr/>
          <p:nvPr/>
        </p:nvGrpSpPr>
        <p:grpSpPr>
          <a:xfrm>
            <a:off x="8608891" y="2999754"/>
            <a:ext cx="644803" cy="399619"/>
            <a:chOff x="8151691" y="1473634"/>
            <a:chExt cx="644803" cy="399619"/>
          </a:xfrm>
        </p:grpSpPr>
        <p:sp>
          <p:nvSpPr>
            <p:cNvPr id="85" name="Rectangle 84"/>
            <p:cNvSpPr/>
            <p:nvPr/>
          </p:nvSpPr>
          <p:spPr>
            <a:xfrm>
              <a:off x="8151691" y="1473634"/>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85"/>
            <p:cNvPicPr>
              <a:picLocks noChangeAspect="1"/>
            </p:cNvPicPr>
            <p:nvPr/>
          </p:nvPicPr>
          <p:blipFill>
            <a:blip r:embed="rId5"/>
            <a:stretch>
              <a:fillRect/>
            </a:stretch>
          </p:blipFill>
          <p:spPr>
            <a:xfrm>
              <a:off x="8156940" y="1518310"/>
              <a:ext cx="639554" cy="307318"/>
            </a:xfrm>
            <a:prstGeom prst="rect">
              <a:avLst/>
            </a:prstGeom>
          </p:spPr>
        </p:pic>
      </p:grpSp>
    </p:spTree>
    <p:extLst>
      <p:ext uri="{BB962C8B-B14F-4D97-AF65-F5344CB8AC3E}">
        <p14:creationId xmlns:p14="http://schemas.microsoft.com/office/powerpoint/2010/main" val="1930713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07483 -0.11319 L -0.53594 -0.03657 " pathEditMode="fixed" ptsTypes="AA">
                                      <p:cBhvr>
                                        <p:cTn id="20" dur="2000" fill="hold"/>
                                        <p:tgtEl>
                                          <p:spTgt spid="7"/>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9132 -0.13541 L -0.35642 -0.05254 " pathEditMode="fixed" rAng="0" ptsTypes="AA">
                                      <p:cBhvr>
                                        <p:cTn id="22" dur="2000" fill="hold"/>
                                        <p:tgtEl>
                                          <p:spTgt spid="72"/>
                                        </p:tgtEl>
                                        <p:attrNameLst>
                                          <p:attrName>ppt_x</p:attrName>
                                          <p:attrName>ppt_y</p:attrName>
                                        </p:attrNameLst>
                                      </p:cBhvr>
                                      <p:rCtr x="-13264" y="4144"/>
                                    </p:animMotion>
                                  </p:childTnLst>
                                </p:cTn>
                              </p:par>
                              <p:par>
                                <p:cTn id="23" presetID="0" presetClass="path" presetSubtype="0" accel="50000" decel="50000" fill="hold" nodeType="withEffect">
                                  <p:stCondLst>
                                    <p:cond delay="0"/>
                                  </p:stCondLst>
                                  <p:childTnLst>
                                    <p:animMotion origin="layout" path="M -0.10799 -0.15764 L -0.56927 0.15717 " pathEditMode="fixed" rAng="0" ptsTypes="AA">
                                      <p:cBhvr>
                                        <p:cTn id="24" dur="2000" fill="hold"/>
                                        <p:tgtEl>
                                          <p:spTgt spid="75"/>
                                        </p:tgtEl>
                                        <p:attrNameLst>
                                          <p:attrName>ppt_x</p:attrName>
                                          <p:attrName>ppt_y</p:attrName>
                                        </p:attrNameLst>
                                      </p:cBhvr>
                                      <p:rCtr x="-23073" y="15741"/>
                                    </p:animMotion>
                                  </p:childTnLst>
                                </p:cTn>
                              </p:par>
                              <p:par>
                                <p:cTn id="25" presetID="0" presetClass="path" presetSubtype="0" accel="50000" decel="50000" fill="hold" nodeType="withEffect">
                                  <p:stCondLst>
                                    <p:cond delay="0"/>
                                  </p:stCondLst>
                                  <p:childTnLst>
                                    <p:animMotion origin="layout" path="M -0.12466 -0.17986 L -0.38976 0.13518 " pathEditMode="fixed" rAng="0" ptsTypes="AA">
                                      <p:cBhvr>
                                        <p:cTn id="26" dur="2000" fill="hold"/>
                                        <p:tgtEl>
                                          <p:spTgt spid="78"/>
                                        </p:tgtEl>
                                        <p:attrNameLst>
                                          <p:attrName>ppt_x</p:attrName>
                                          <p:attrName>ppt_y</p:attrName>
                                        </p:attrNameLst>
                                      </p:cBhvr>
                                      <p:rCtr x="-13264" y="15741"/>
                                    </p:animMotion>
                                  </p:childTnLst>
                                </p:cTn>
                              </p:par>
                              <p:par>
                                <p:cTn id="27" presetID="0" presetClass="path" presetSubtype="0" accel="50000" decel="50000" fill="hold" nodeType="withEffect">
                                  <p:stCondLst>
                                    <p:cond delay="0"/>
                                  </p:stCondLst>
                                  <p:childTnLst>
                                    <p:animMotion origin="layout" path="M -0.10781 -0.31342 L -0.20642 -0.02963 " pathEditMode="fixed" rAng="0" ptsTypes="AA">
                                      <p:cBhvr>
                                        <p:cTn id="28" dur="2000" fill="hold"/>
                                        <p:tgtEl>
                                          <p:spTgt spid="81"/>
                                        </p:tgtEl>
                                        <p:attrNameLst>
                                          <p:attrName>ppt_x</p:attrName>
                                          <p:attrName>ppt_y</p:attrName>
                                        </p:attrNameLst>
                                      </p:cBhvr>
                                      <p:rCtr x="-4931" y="14190"/>
                                    </p:animMotion>
                                  </p:childTnLst>
                                </p:cTn>
                              </p:par>
                              <p:par>
                                <p:cTn id="29" presetID="0" presetClass="path" presetSubtype="0" accel="50000" decel="50000" fill="hold" nodeType="withEffect">
                                  <p:stCondLst>
                                    <p:cond delay="0"/>
                                  </p:stCondLst>
                                  <p:childTnLst>
                                    <p:animMotion origin="layout" path="M -0.12448 -0.33565 L -0.19705 -0.25255 " pathEditMode="fixed" rAng="0" ptsTypes="AA">
                                      <p:cBhvr>
                                        <p:cTn id="30" dur="2000" fill="hold"/>
                                        <p:tgtEl>
                                          <p:spTgt spid="84"/>
                                        </p:tgtEl>
                                        <p:attrNameLst>
                                          <p:attrName>ppt_x</p:attrName>
                                          <p:attrName>ppt_y</p:attrName>
                                        </p:attrNameLst>
                                      </p:cBhvr>
                                      <p:rCtr x="-3628" y="4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p:cNvPicPr>
            <a:picLocks noChangeAspect="1"/>
          </p:cNvPicPr>
          <p:nvPr/>
        </p:nvPicPr>
        <p:blipFill>
          <a:blip r:embed="rId3"/>
          <a:stretch>
            <a:fillRect/>
          </a:stretch>
        </p:blipFill>
        <p:spPr>
          <a:xfrm>
            <a:off x="2834095" y="1068306"/>
            <a:ext cx="491309" cy="757322"/>
          </a:xfrm>
          <a:prstGeom prst="rect">
            <a:avLst/>
          </a:prstGeom>
        </p:spPr>
      </p:pic>
      <p:pic>
        <p:nvPicPr>
          <p:cNvPr id="86" name="Picture 85"/>
          <p:cNvPicPr>
            <a:picLocks noChangeAspect="1"/>
          </p:cNvPicPr>
          <p:nvPr/>
        </p:nvPicPr>
        <p:blipFill>
          <a:blip r:embed="rId3"/>
          <a:stretch>
            <a:fillRect/>
          </a:stretch>
        </p:blipFill>
        <p:spPr>
          <a:xfrm>
            <a:off x="4561599" y="1104067"/>
            <a:ext cx="491309" cy="757322"/>
          </a:xfrm>
          <a:prstGeom prst="rect">
            <a:avLst/>
          </a:prstGeom>
        </p:spPr>
      </p:pic>
      <p:pic>
        <p:nvPicPr>
          <p:cNvPr id="87" name="Picture 86"/>
          <p:cNvPicPr>
            <a:picLocks noChangeAspect="1"/>
          </p:cNvPicPr>
          <p:nvPr/>
        </p:nvPicPr>
        <p:blipFill>
          <a:blip r:embed="rId3"/>
          <a:stretch>
            <a:fillRect/>
          </a:stretch>
        </p:blipFill>
        <p:spPr>
          <a:xfrm>
            <a:off x="6553200" y="1128725"/>
            <a:ext cx="491309" cy="757322"/>
          </a:xfrm>
          <a:prstGeom prst="rect">
            <a:avLst/>
          </a:prstGeom>
        </p:spPr>
      </p:pic>
      <p:pic>
        <p:nvPicPr>
          <p:cNvPr id="88" name="Picture 87"/>
          <p:cNvPicPr>
            <a:picLocks noChangeAspect="1"/>
          </p:cNvPicPr>
          <p:nvPr/>
        </p:nvPicPr>
        <p:blipFill>
          <a:blip r:embed="rId3"/>
          <a:stretch>
            <a:fillRect/>
          </a:stretch>
        </p:blipFill>
        <p:spPr>
          <a:xfrm>
            <a:off x="6489700" y="2952753"/>
            <a:ext cx="491309" cy="757322"/>
          </a:xfrm>
          <a:prstGeom prst="rect">
            <a:avLst/>
          </a:prstGeom>
        </p:spPr>
      </p:pic>
      <p:pic>
        <p:nvPicPr>
          <p:cNvPr id="89" name="Picture 88"/>
          <p:cNvPicPr>
            <a:picLocks noChangeAspect="1"/>
          </p:cNvPicPr>
          <p:nvPr/>
        </p:nvPicPr>
        <p:blipFill>
          <a:blip r:embed="rId3"/>
          <a:stretch>
            <a:fillRect/>
          </a:stretch>
        </p:blipFill>
        <p:spPr>
          <a:xfrm>
            <a:off x="4699816" y="2868926"/>
            <a:ext cx="491309" cy="757322"/>
          </a:xfrm>
          <a:prstGeom prst="rect">
            <a:avLst/>
          </a:prstGeom>
        </p:spPr>
      </p:pic>
      <p:pic>
        <p:nvPicPr>
          <p:cNvPr id="90" name="Picture 89"/>
          <p:cNvPicPr>
            <a:picLocks noChangeAspect="1"/>
          </p:cNvPicPr>
          <p:nvPr/>
        </p:nvPicPr>
        <p:blipFill>
          <a:blip r:embed="rId3"/>
          <a:stretch>
            <a:fillRect/>
          </a:stretch>
        </p:blipFill>
        <p:spPr>
          <a:xfrm>
            <a:off x="2863782" y="2868926"/>
            <a:ext cx="491309" cy="757322"/>
          </a:xfrm>
          <a:prstGeom prst="rect">
            <a:avLst/>
          </a:prstGeom>
        </p:spPr>
      </p:pic>
      <p:sp>
        <p:nvSpPr>
          <p:cNvPr id="4" name="TextBox 3"/>
          <p:cNvSpPr txBox="1"/>
          <p:nvPr/>
        </p:nvSpPr>
        <p:spPr>
          <a:xfrm>
            <a:off x="1889421" y="63053"/>
            <a:ext cx="5606458" cy="646331"/>
          </a:xfrm>
          <a:prstGeom prst="rect">
            <a:avLst/>
          </a:prstGeom>
          <a:noFill/>
        </p:spPr>
        <p:txBody>
          <a:bodyPr wrap="none" rtlCol="0">
            <a:spAutoFit/>
          </a:bodyPr>
          <a:lstStyle/>
          <a:p>
            <a:r>
              <a:rPr lang="en-US" sz="3600" dirty="0" smtClean="0">
                <a:latin typeface="Helvetica Neue Light"/>
                <a:cs typeface="Helvetica Neue Light"/>
              </a:rPr>
              <a:t>The ABD algorithm (sketch)</a:t>
            </a:r>
            <a:endParaRPr lang="en-US" sz="3600" dirty="0">
              <a:latin typeface="Helvetica Neue Light"/>
              <a:cs typeface="Helvetica Neue Light"/>
            </a:endParaRPr>
          </a:p>
        </p:txBody>
      </p:sp>
      <p:sp>
        <p:nvSpPr>
          <p:cNvPr id="5" name="Slide Number Placeholder 4"/>
          <p:cNvSpPr>
            <a:spLocks noGrp="1"/>
          </p:cNvSpPr>
          <p:nvPr>
            <p:ph type="sldNum" sz="quarter" idx="12"/>
          </p:nvPr>
        </p:nvSpPr>
        <p:spPr/>
        <p:txBody>
          <a:bodyPr/>
          <a:lstStyle/>
          <a:p>
            <a:fld id="{2BAAB71D-D585-B642-9E27-EE5DC697D035}" type="slidenum">
              <a:rPr lang="en-US" smtClean="0"/>
              <a:t>65</a:t>
            </a:fld>
            <a:endParaRPr lang="en-US"/>
          </a:p>
        </p:txBody>
      </p:sp>
      <p:sp>
        <p:nvSpPr>
          <p:cNvPr id="114" name="TextBox 113"/>
          <p:cNvSpPr txBox="1"/>
          <p:nvPr/>
        </p:nvSpPr>
        <p:spPr>
          <a:xfrm>
            <a:off x="4286250" y="395287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pic>
        <p:nvPicPr>
          <p:cNvPr id="149" name="Picture 148"/>
          <p:cNvPicPr>
            <a:picLocks noChangeAspect="1"/>
          </p:cNvPicPr>
          <p:nvPr/>
        </p:nvPicPr>
        <p:blipFill>
          <a:blip r:embed="rId4"/>
          <a:stretch>
            <a:fillRect/>
          </a:stretch>
        </p:blipFill>
        <p:spPr>
          <a:xfrm>
            <a:off x="871490" y="3162303"/>
            <a:ext cx="793749" cy="793749"/>
          </a:xfrm>
          <a:prstGeom prst="rect">
            <a:avLst/>
          </a:prstGeom>
        </p:spPr>
      </p:pic>
      <p:pic>
        <p:nvPicPr>
          <p:cNvPr id="150" name="Picture 149"/>
          <p:cNvPicPr>
            <a:picLocks noChangeAspect="1"/>
          </p:cNvPicPr>
          <p:nvPr/>
        </p:nvPicPr>
        <p:blipFill>
          <a:blip r:embed="rId4"/>
          <a:stretch>
            <a:fillRect/>
          </a:stretch>
        </p:blipFill>
        <p:spPr>
          <a:xfrm>
            <a:off x="871490" y="653306"/>
            <a:ext cx="777553" cy="777553"/>
          </a:xfrm>
          <a:prstGeom prst="rect">
            <a:avLst/>
          </a:prstGeom>
        </p:spPr>
      </p:pic>
      <p:pic>
        <p:nvPicPr>
          <p:cNvPr id="151" name="Picture 150"/>
          <p:cNvPicPr>
            <a:picLocks noChangeAspect="1"/>
          </p:cNvPicPr>
          <p:nvPr/>
        </p:nvPicPr>
        <p:blipFill>
          <a:blip r:embed="rId4"/>
          <a:stretch>
            <a:fillRect/>
          </a:stretch>
        </p:blipFill>
        <p:spPr>
          <a:xfrm>
            <a:off x="7810289" y="503832"/>
            <a:ext cx="777553" cy="777553"/>
          </a:xfrm>
          <a:prstGeom prst="rect">
            <a:avLst/>
          </a:prstGeom>
        </p:spPr>
      </p:pic>
      <p:pic>
        <p:nvPicPr>
          <p:cNvPr id="152" name="Picture 151"/>
          <p:cNvPicPr>
            <a:picLocks noChangeAspect="1"/>
          </p:cNvPicPr>
          <p:nvPr/>
        </p:nvPicPr>
        <p:blipFill>
          <a:blip r:embed="rId4"/>
          <a:stretch>
            <a:fillRect/>
          </a:stretch>
        </p:blipFill>
        <p:spPr>
          <a:xfrm>
            <a:off x="7794093" y="3162303"/>
            <a:ext cx="793749" cy="793749"/>
          </a:xfrm>
          <a:prstGeom prst="rect">
            <a:avLst/>
          </a:prstGeom>
        </p:spPr>
      </p:pic>
      <p:cxnSp>
        <p:nvCxnSpPr>
          <p:cNvPr id="153" name="Straight Arrow Connector 152"/>
          <p:cNvCxnSpPr>
            <a:stCxn id="150"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a:stCxn id="150" idx="3"/>
          </p:cNvCxnSpPr>
          <p:nvPr/>
        </p:nvCxnSpPr>
        <p:spPr>
          <a:xfrm>
            <a:off x="1649043" y="1042083"/>
            <a:ext cx="1022617" cy="22948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a:stCxn id="152"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6" name="Straight Arrow Connector 155"/>
          <p:cNvCxnSpPr>
            <a:stCxn id="151"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49" idx="3"/>
          </p:cNvCxnSpPr>
          <p:nvPr/>
        </p:nvCxnSpPr>
        <p:spPr>
          <a:xfrm flipV="1">
            <a:off x="1665239" y="1825628"/>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a:stCxn id="151" idx="1"/>
          </p:cNvCxnSpPr>
          <p:nvPr/>
        </p:nvCxnSpPr>
        <p:spPr>
          <a:xfrm flipH="1">
            <a:off x="3382860" y="892609"/>
            <a:ext cx="4427429" cy="244431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stCxn id="151"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0"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1"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a:stCxn id="152" idx="1"/>
          </p:cNvCxnSpPr>
          <p:nvPr/>
        </p:nvCxnSpPr>
        <p:spPr>
          <a:xfrm flipH="1" flipV="1">
            <a:off x="3382860" y="3336928"/>
            <a:ext cx="4411233" cy="2222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2"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a:stCxn id="152"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a:stCxn id="152"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flipV="1">
            <a:off x="1665239" y="1854206"/>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a:stCxn id="149" idx="3"/>
          </p:cNvCxnSpPr>
          <p:nvPr/>
        </p:nvCxnSpPr>
        <p:spPr>
          <a:xfrm flipV="1">
            <a:off x="1665239" y="1978028"/>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a:stCxn id="149" idx="3"/>
          </p:cNvCxnSpPr>
          <p:nvPr/>
        </p:nvCxnSpPr>
        <p:spPr>
          <a:xfrm flipV="1">
            <a:off x="1665239" y="3216278"/>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a:stCxn id="150" idx="3"/>
          </p:cNvCxnSpPr>
          <p:nvPr/>
        </p:nvCxnSpPr>
        <p:spPr>
          <a:xfrm>
            <a:off x="1649043" y="1042083"/>
            <a:ext cx="4812082" cy="55804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a:stCxn id="150"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87" name="Rectangle 186"/>
          <p:cNvSpPr/>
          <p:nvPr/>
        </p:nvSpPr>
        <p:spPr>
          <a:xfrm>
            <a:off x="8471468" y="512180"/>
            <a:ext cx="644803"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8" name="Picture 187"/>
          <p:cNvPicPr>
            <a:picLocks noChangeAspect="1"/>
          </p:cNvPicPr>
          <p:nvPr/>
        </p:nvPicPr>
        <p:blipFill>
          <a:blip r:embed="rId5"/>
          <a:stretch>
            <a:fillRect/>
          </a:stretch>
        </p:blipFill>
        <p:spPr>
          <a:xfrm>
            <a:off x="8476717" y="556856"/>
            <a:ext cx="639554" cy="307318"/>
          </a:xfrm>
          <a:prstGeom prst="rect">
            <a:avLst/>
          </a:prstGeom>
        </p:spPr>
      </p:pic>
      <p:cxnSp>
        <p:nvCxnSpPr>
          <p:cNvPr id="192" name="Straight Arrow Connector 191"/>
          <p:cNvCxnSpPr/>
          <p:nvPr/>
        </p:nvCxnSpPr>
        <p:spPr>
          <a:xfrm flipH="1">
            <a:off x="5191125" y="892609"/>
            <a:ext cx="2619164" cy="590119"/>
          </a:xfrm>
          <a:prstGeom prst="straightConnector1">
            <a:avLst/>
          </a:prstGeom>
          <a:ln w="3175"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flipH="1">
            <a:off x="3435350" y="892609"/>
            <a:ext cx="4374939" cy="2171269"/>
          </a:xfrm>
          <a:prstGeom prst="straightConnector1">
            <a:avLst/>
          </a:prstGeom>
          <a:ln w="6350"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flipH="1">
            <a:off x="5191125" y="892609"/>
            <a:ext cx="2619164" cy="2323669"/>
          </a:xfrm>
          <a:prstGeom prst="straightConnector1">
            <a:avLst/>
          </a:prstGeom>
          <a:ln w="3175"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H="1">
            <a:off x="3435350" y="892609"/>
            <a:ext cx="4374939" cy="590119"/>
          </a:xfrm>
          <a:prstGeom prst="straightConnector1">
            <a:avLst/>
          </a:prstGeom>
          <a:ln w="3175" cmpd="sng">
            <a:solidFill>
              <a:srgbClr val="FF0000"/>
            </a:solidFill>
            <a:prstDash val="solid"/>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26576" y="4333875"/>
            <a:ext cx="9117424" cy="2585323"/>
          </a:xfrm>
          <a:prstGeom prst="rect">
            <a:avLst/>
          </a:prstGeom>
          <a:noFill/>
        </p:spPr>
        <p:txBody>
          <a:bodyPr wrap="none" rtlCol="0">
            <a:spAutoFit/>
          </a:bodyPr>
          <a:lstStyle/>
          <a:p>
            <a:r>
              <a:rPr lang="en-US" dirty="0" smtClean="0">
                <a:solidFill>
                  <a:srgbClr val="D9D9D9"/>
                </a:solidFill>
                <a:latin typeface="Helvetica Neue Light"/>
                <a:cs typeface="Helvetica Neue Light"/>
              </a:rPr>
              <a:t>Write protocol:</a:t>
            </a:r>
          </a:p>
          <a:p>
            <a:r>
              <a:rPr lang="en-US" dirty="0">
                <a:solidFill>
                  <a:srgbClr val="D9D9D9"/>
                </a:solidFill>
                <a:latin typeface="Helvetica Neue Light"/>
                <a:cs typeface="Helvetica Neue Light"/>
              </a:rPr>
              <a:t>Acquire latest tag via query; Send tagged value to every server; return after </a:t>
            </a:r>
            <a:r>
              <a:rPr lang="en-US" dirty="0" err="1">
                <a:solidFill>
                  <a:srgbClr val="D9D9D9"/>
                </a:solidFill>
                <a:latin typeface="Helvetica Neue Light"/>
                <a:cs typeface="Helvetica Neue Light"/>
              </a:rPr>
              <a:t>sufficeint</a:t>
            </a:r>
            <a:r>
              <a:rPr lang="en-US" dirty="0">
                <a:solidFill>
                  <a:srgbClr val="D9D9D9"/>
                </a:solidFill>
                <a:latin typeface="Helvetica Neue Light"/>
                <a:cs typeface="Helvetica Neue Light"/>
              </a:rPr>
              <a:t> </a:t>
            </a:r>
            <a:r>
              <a:rPr lang="en-US" dirty="0" err="1">
                <a:solidFill>
                  <a:srgbClr val="D9D9D9"/>
                </a:solidFill>
                <a:latin typeface="Helvetica Neue Light"/>
                <a:cs typeface="Helvetica Neue Light"/>
              </a:rPr>
              <a:t>acks</a:t>
            </a:r>
            <a:r>
              <a:rPr lang="en-US" dirty="0">
                <a:solidFill>
                  <a:srgbClr val="D9D9D9"/>
                </a:solidFill>
                <a:latin typeface="Helvetica Neue Light"/>
                <a:cs typeface="Helvetica Neue Light"/>
              </a:rPr>
              <a:t>.</a:t>
            </a:r>
          </a:p>
          <a:p>
            <a:endParaRPr lang="en-US" dirty="0" smtClean="0">
              <a:solidFill>
                <a:schemeClr val="bg1">
                  <a:lumMod val="85000"/>
                </a:schemeClr>
              </a:solidFill>
              <a:latin typeface="Helvetica Neue Light"/>
              <a:cs typeface="Helvetica Neue Light"/>
            </a:endParaRPr>
          </a:p>
          <a:p>
            <a:r>
              <a:rPr lang="en-US" dirty="0" smtClean="0">
                <a:latin typeface="Helvetica Neue Light"/>
                <a:cs typeface="Helvetica Neue Light"/>
              </a:rPr>
              <a:t>Read protocol: </a:t>
            </a:r>
          </a:p>
          <a:p>
            <a:r>
              <a:rPr lang="en-US" dirty="0" smtClean="0">
                <a:solidFill>
                  <a:schemeClr val="bg1">
                    <a:lumMod val="85000"/>
                  </a:schemeClr>
                </a:solidFill>
                <a:latin typeface="Helvetica Neue Light"/>
                <a:cs typeface="Helvetica Neue Light"/>
              </a:rPr>
              <a:t>Send read query; </a:t>
            </a:r>
            <a:r>
              <a:rPr lang="en-US" dirty="0" smtClean="0">
                <a:solidFill>
                  <a:srgbClr val="D9D9D9"/>
                </a:solidFill>
                <a:latin typeface="Helvetica Neue Light"/>
                <a:cs typeface="Helvetica Neue Light"/>
              </a:rPr>
              <a:t>wait for </a:t>
            </a:r>
            <a:r>
              <a:rPr lang="en-US" dirty="0" err="1" smtClean="0">
                <a:solidFill>
                  <a:srgbClr val="D9D9D9"/>
                </a:solidFill>
                <a:latin typeface="Helvetica Neue Light"/>
                <a:cs typeface="Helvetica Neue Light"/>
              </a:rPr>
              <a:t>acks</a:t>
            </a:r>
            <a:r>
              <a:rPr lang="en-US" dirty="0" smtClean="0">
                <a:solidFill>
                  <a:srgbClr val="D9D9D9"/>
                </a:solidFill>
                <a:latin typeface="Helvetica Neue Light"/>
                <a:cs typeface="Helvetica Neue Light"/>
              </a:rPr>
              <a:t> from majority</a:t>
            </a:r>
            <a:r>
              <a:rPr lang="en-US" dirty="0" smtClean="0">
                <a:solidFill>
                  <a:schemeClr val="bg1">
                    <a:lumMod val="85000"/>
                  </a:schemeClr>
                </a:solidFill>
                <a:latin typeface="Helvetica Neue Light"/>
                <a:cs typeface="Helvetica Neue Light"/>
              </a:rPr>
              <a:t>; </a:t>
            </a:r>
            <a:r>
              <a:rPr lang="en-US" dirty="0">
                <a:solidFill>
                  <a:schemeClr val="bg1">
                    <a:lumMod val="85000"/>
                  </a:schemeClr>
                </a:solidFill>
                <a:latin typeface="Helvetica Neue Light"/>
                <a:cs typeface="Helvetica Neue Light"/>
              </a:rPr>
              <a:t>send latest value to </a:t>
            </a:r>
            <a:r>
              <a:rPr lang="en-US" dirty="0" smtClean="0">
                <a:solidFill>
                  <a:schemeClr val="bg1">
                    <a:lumMod val="85000"/>
                  </a:schemeClr>
                </a:solidFill>
                <a:latin typeface="Helvetica Neue Light"/>
                <a:cs typeface="Helvetica Neue Light"/>
              </a:rPr>
              <a:t>servers;</a:t>
            </a:r>
          </a:p>
          <a:p>
            <a:r>
              <a:rPr lang="en-US" dirty="0" smtClean="0">
                <a:solidFill>
                  <a:srgbClr val="D9D9D9"/>
                </a:solidFill>
                <a:latin typeface="Helvetica Neue Light"/>
                <a:cs typeface="Helvetica Neue Light"/>
              </a:rPr>
              <a:t> </a:t>
            </a:r>
            <a:r>
              <a:rPr lang="en-US" dirty="0" smtClean="0">
                <a:latin typeface="Helvetica Neue Light"/>
                <a:cs typeface="Helvetica Neue Light"/>
              </a:rPr>
              <a:t>return latest value after receiving </a:t>
            </a:r>
            <a:r>
              <a:rPr lang="en-US" dirty="0" err="1" smtClean="0">
                <a:latin typeface="Helvetica Neue Light"/>
                <a:cs typeface="Helvetica Neue Light"/>
              </a:rPr>
              <a:t>acks</a:t>
            </a:r>
            <a:r>
              <a:rPr lang="en-US" dirty="0" smtClean="0">
                <a:latin typeface="Helvetica Neue Light"/>
                <a:cs typeface="Helvetica Neue Light"/>
              </a:rPr>
              <a:t> from majority.</a:t>
            </a:r>
          </a:p>
          <a:p>
            <a:r>
              <a:rPr lang="en-US" dirty="0" smtClean="0">
                <a:solidFill>
                  <a:srgbClr val="000000"/>
                </a:solidFill>
                <a:latin typeface="Helvetica Neue Light"/>
                <a:cs typeface="Helvetica Neue Light"/>
              </a:rPr>
              <a:t>Server protocol:</a:t>
            </a:r>
          </a:p>
          <a:p>
            <a:r>
              <a:rPr lang="en-US" dirty="0">
                <a:solidFill>
                  <a:schemeClr val="bg1">
                    <a:lumMod val="85000"/>
                  </a:schemeClr>
                </a:solidFill>
                <a:latin typeface="Helvetica Neue Light"/>
                <a:cs typeface="Helvetica Neue Light"/>
              </a:rPr>
              <a:t>Respond to query with tag</a:t>
            </a:r>
            <a:r>
              <a:rPr lang="en-US" dirty="0">
                <a:solidFill>
                  <a:srgbClr val="000000"/>
                </a:solidFill>
                <a:latin typeface="Helvetica Neue Light"/>
                <a:cs typeface="Helvetica Neue Light"/>
              </a:rPr>
              <a:t>.</a:t>
            </a:r>
            <a:r>
              <a:rPr lang="en-US" dirty="0">
                <a:latin typeface="Helvetica Neue Light"/>
                <a:cs typeface="Helvetica Neue Light"/>
              </a:rPr>
              <a:t> Store latest value from server; send </a:t>
            </a:r>
            <a:r>
              <a:rPr lang="en-US" dirty="0" err="1">
                <a:latin typeface="Helvetica Neue Light"/>
                <a:cs typeface="Helvetica Neue Light"/>
              </a:rPr>
              <a:t>ack</a:t>
            </a:r>
            <a:endParaRPr lang="en-US" dirty="0">
              <a:latin typeface="Helvetica Neue Light"/>
              <a:cs typeface="Helvetica Neue Light"/>
            </a:endParaRPr>
          </a:p>
          <a:p>
            <a:r>
              <a:rPr lang="en-US" dirty="0">
                <a:solidFill>
                  <a:schemeClr val="bg1">
                    <a:lumMod val="85000"/>
                  </a:schemeClr>
                </a:solidFill>
                <a:latin typeface="Helvetica Neue Light"/>
                <a:cs typeface="Helvetica Neue Light"/>
              </a:rPr>
              <a:t>Respond to read request with value</a:t>
            </a:r>
          </a:p>
        </p:txBody>
      </p:sp>
      <p:sp>
        <p:nvSpPr>
          <p:cNvPr id="199" name="TextBox 198"/>
          <p:cNvSpPr txBox="1"/>
          <p:nvPr/>
        </p:nvSpPr>
        <p:spPr>
          <a:xfrm>
            <a:off x="375998" y="2165869"/>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200" name="TextBox 199"/>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grpSp>
        <p:nvGrpSpPr>
          <p:cNvPr id="62" name="Group 61"/>
          <p:cNvGrpSpPr/>
          <p:nvPr/>
        </p:nvGrpSpPr>
        <p:grpSpPr>
          <a:xfrm>
            <a:off x="4401238" y="1202509"/>
            <a:ext cx="676275" cy="444500"/>
            <a:chOff x="4110940" y="1112285"/>
            <a:chExt cx="676275" cy="444500"/>
          </a:xfrm>
        </p:grpSpPr>
        <p:sp>
          <p:nvSpPr>
            <p:cNvPr id="63" name="Rectangle 62"/>
            <p:cNvSpPr/>
            <p:nvPr/>
          </p:nvSpPr>
          <p:spPr>
            <a:xfrm>
              <a:off x="4110940" y="11122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4140884" y="1143005"/>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65" name="Group 64"/>
          <p:cNvGrpSpPr/>
          <p:nvPr/>
        </p:nvGrpSpPr>
        <p:grpSpPr>
          <a:xfrm>
            <a:off x="2736529" y="2914336"/>
            <a:ext cx="676275" cy="444500"/>
            <a:chOff x="5906718" y="3004585"/>
            <a:chExt cx="676275" cy="444500"/>
          </a:xfrm>
        </p:grpSpPr>
        <p:sp>
          <p:nvSpPr>
            <p:cNvPr id="66" name="Rectangle 65"/>
            <p:cNvSpPr/>
            <p:nvPr/>
          </p:nvSpPr>
          <p:spPr>
            <a:xfrm>
              <a:off x="5906718" y="3004585"/>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5906718" y="3032128"/>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68" name="Group 67"/>
          <p:cNvGrpSpPr/>
          <p:nvPr/>
        </p:nvGrpSpPr>
        <p:grpSpPr>
          <a:xfrm>
            <a:off x="4514850" y="2823150"/>
            <a:ext cx="676275" cy="444500"/>
            <a:chOff x="4110940" y="2607710"/>
            <a:chExt cx="676275" cy="444500"/>
          </a:xfrm>
        </p:grpSpPr>
        <p:sp>
          <p:nvSpPr>
            <p:cNvPr id="69" name="Rectangle 68"/>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4110940" y="2635253"/>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71" name="Group 70"/>
          <p:cNvGrpSpPr/>
          <p:nvPr/>
        </p:nvGrpSpPr>
        <p:grpSpPr>
          <a:xfrm>
            <a:off x="2741612" y="1237459"/>
            <a:ext cx="676275" cy="444500"/>
            <a:chOff x="5983239" y="1371603"/>
            <a:chExt cx="676275" cy="444500"/>
          </a:xfrm>
        </p:grpSpPr>
        <p:sp>
          <p:nvSpPr>
            <p:cNvPr id="72" name="Rectangle 71"/>
            <p:cNvSpPr/>
            <p:nvPr/>
          </p:nvSpPr>
          <p:spPr>
            <a:xfrm>
              <a:off x="5983239" y="1371603"/>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TextBox 72"/>
            <p:cNvSpPr txBox="1"/>
            <p:nvPr/>
          </p:nvSpPr>
          <p:spPr>
            <a:xfrm>
              <a:off x="5990637" y="1446771"/>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74" name="Group 73"/>
          <p:cNvGrpSpPr/>
          <p:nvPr/>
        </p:nvGrpSpPr>
        <p:grpSpPr>
          <a:xfrm>
            <a:off x="6461125" y="2927925"/>
            <a:ext cx="676275" cy="444500"/>
            <a:chOff x="4110940" y="2607710"/>
            <a:chExt cx="676275" cy="444500"/>
          </a:xfrm>
        </p:grpSpPr>
        <p:sp>
          <p:nvSpPr>
            <p:cNvPr id="75" name="Rectangle 74"/>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4110940" y="2635253"/>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grpSp>
        <p:nvGrpSpPr>
          <p:cNvPr id="77" name="Group 76"/>
          <p:cNvGrpSpPr/>
          <p:nvPr/>
        </p:nvGrpSpPr>
        <p:grpSpPr>
          <a:xfrm>
            <a:off x="6535211" y="1355653"/>
            <a:ext cx="676275" cy="444500"/>
            <a:chOff x="4110940" y="2607710"/>
            <a:chExt cx="676275" cy="444500"/>
          </a:xfrm>
        </p:grpSpPr>
        <p:sp>
          <p:nvSpPr>
            <p:cNvPr id="78" name="Rectangle 77"/>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TextBox 78"/>
            <p:cNvSpPr txBox="1"/>
            <p:nvPr/>
          </p:nvSpPr>
          <p:spPr>
            <a:xfrm>
              <a:off x="4110940" y="2635253"/>
              <a:ext cx="646331" cy="369332"/>
            </a:xfrm>
            <a:prstGeom prst="rect">
              <a:avLst/>
            </a:prstGeom>
            <a:noFill/>
          </p:spPr>
          <p:txBody>
            <a:bodyPr wrap="none" rtlCol="0">
              <a:spAutoFit/>
            </a:bodyPr>
            <a:lstStyle/>
            <a:p>
              <a:r>
                <a:rPr lang="en-US" dirty="0" smtClean="0">
                  <a:latin typeface="Helvetica Neue Light"/>
                  <a:cs typeface="Helvetica Neue Light"/>
                </a:rPr>
                <a:t>ACK</a:t>
              </a:r>
              <a:endParaRPr lang="en-US" dirty="0">
                <a:latin typeface="Helvetica Neue Light"/>
                <a:cs typeface="Helvetica Neue Light"/>
              </a:endParaRPr>
            </a:p>
          </p:txBody>
        </p:sp>
      </p:grpSp>
    </p:spTree>
    <p:extLst>
      <p:ext uri="{BB962C8B-B14F-4D97-AF65-F5344CB8AC3E}">
        <p14:creationId xmlns:p14="http://schemas.microsoft.com/office/powerpoint/2010/main" val="4147794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4341 0.00046 L 0.33889 -0.07477 " pathEditMode="relative" rAng="0" ptsTypes="AA">
                                      <p:cBhvr>
                                        <p:cTn id="6" dur="1500" fill="hold"/>
                                        <p:tgtEl>
                                          <p:spTgt spid="62"/>
                                        </p:tgtEl>
                                        <p:attrNameLst>
                                          <p:attrName>ppt_x</p:attrName>
                                          <p:attrName>ppt_y</p:attrName>
                                        </p:attrNameLst>
                                      </p:cBhvr>
                                      <p:rCtr x="14774" y="-3773"/>
                                    </p:animMotion>
                                  </p:childTnLst>
                                </p:cTn>
                              </p:par>
                              <p:par>
                                <p:cTn id="7" presetID="0" presetClass="path" presetSubtype="0" accel="50000" decel="50000" fill="hold" nodeType="withEffect">
                                  <p:stCondLst>
                                    <p:cond delay="0"/>
                                  </p:stCondLst>
                                  <p:childTnLst>
                                    <p:animMotion origin="layout" path="M 0.05451 -0.01158 L 0.52083 -0.31875 " pathEditMode="relative" rAng="0" ptsTypes="AA">
                                      <p:cBhvr>
                                        <p:cTn id="8" dur="1500" fill="hold"/>
                                        <p:tgtEl>
                                          <p:spTgt spid="65"/>
                                        </p:tgtEl>
                                        <p:attrNameLst>
                                          <p:attrName>ppt_x</p:attrName>
                                          <p:attrName>ppt_y</p:attrName>
                                        </p:attrNameLst>
                                      </p:cBhvr>
                                      <p:rCtr x="23316" y="-15370"/>
                                    </p:animMotion>
                                  </p:childTnLst>
                                </p:cTn>
                              </p:par>
                              <p:par>
                                <p:cTn id="9" presetID="0" presetClass="path" presetSubtype="0" accel="50000" decel="50000" fill="hold" nodeType="withEffect">
                                  <p:stCondLst>
                                    <p:cond delay="0"/>
                                  </p:stCondLst>
                                  <p:childTnLst>
                                    <p:animMotion origin="layout" path="M 0.02969 0.03148 L 0.32483 -0.31458 " pathEditMode="relative" rAng="0" ptsTypes="AA">
                                      <p:cBhvr>
                                        <p:cTn id="10" dur="1500" fill="hold"/>
                                        <p:tgtEl>
                                          <p:spTgt spid="68"/>
                                        </p:tgtEl>
                                        <p:attrNameLst>
                                          <p:attrName>ppt_x</p:attrName>
                                          <p:attrName>ppt_y</p:attrName>
                                        </p:attrNameLst>
                                      </p:cBhvr>
                                      <p:rCtr x="14757" y="-17315"/>
                                    </p:animMotion>
                                  </p:childTnLst>
                                </p:cTn>
                              </p:par>
                              <p:par>
                                <p:cTn id="11" presetID="0" presetClass="path" presetSubtype="0" accel="50000" decel="50000" fill="hold" nodeType="withEffect">
                                  <p:stCondLst>
                                    <p:cond delay="0"/>
                                  </p:stCondLst>
                                  <p:childTnLst>
                                    <p:animMotion origin="layout" path="M 0.05069 -0.02893 L 0.51701 -0.10393 " pathEditMode="relative" rAng="0" ptsTypes="AA">
                                      <p:cBhvr>
                                        <p:cTn id="12" dur="1500" fill="hold"/>
                                        <p:tgtEl>
                                          <p:spTgt spid="71"/>
                                        </p:tgtEl>
                                        <p:attrNameLst>
                                          <p:attrName>ppt_x</p:attrName>
                                          <p:attrName>ppt_y</p:attrName>
                                        </p:attrNameLst>
                                      </p:cBhvr>
                                      <p:rCtr x="23316" y="-3750"/>
                                    </p:animMotion>
                                  </p:childTnLst>
                                </p:cTn>
                              </p:par>
                              <p:par>
                                <p:cTn id="13" presetID="0" presetClass="path" presetSubtype="0" accel="50000" decel="50000" fill="hold" nodeType="withEffect">
                                  <p:stCondLst>
                                    <p:cond delay="0"/>
                                  </p:stCondLst>
                                  <p:childTnLst>
                                    <p:animMotion origin="layout" path="M 3.61111E-6 7.40741E-7 L 0.04132 -0.12685 " pathEditMode="relative" rAng="0" ptsTypes="AA">
                                      <p:cBhvr>
                                        <p:cTn id="14" dur="1500" fill="hold"/>
                                        <p:tgtEl>
                                          <p:spTgt spid="74"/>
                                        </p:tgtEl>
                                        <p:attrNameLst>
                                          <p:attrName>ppt_x</p:attrName>
                                          <p:attrName>ppt_y</p:attrName>
                                        </p:attrNameLst>
                                      </p:cBhvr>
                                      <p:rCtr x="2066" y="-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417962" y="199806"/>
            <a:ext cx="8326039" cy="646331"/>
          </a:xfrm>
          <a:prstGeom prst="rect">
            <a:avLst/>
          </a:prstGeom>
          <a:noFill/>
        </p:spPr>
        <p:txBody>
          <a:bodyPr wrap="none" rtlCol="0">
            <a:spAutoFit/>
          </a:bodyPr>
          <a:lstStyle/>
          <a:p>
            <a:r>
              <a:rPr lang="en-US" sz="3600" dirty="0" smtClean="0">
                <a:latin typeface="Helvetica Neue Light"/>
                <a:cs typeface="Helvetica Neue Light"/>
              </a:rPr>
              <a:t>The ABD algorithm is atomic – proof idea</a:t>
            </a:r>
            <a:endParaRPr lang="en-US" sz="3600" dirty="0">
              <a:latin typeface="Helvetica Neue Light"/>
              <a:cs typeface="Helvetica Neue Light"/>
            </a:endParaRPr>
          </a:p>
        </p:txBody>
      </p:sp>
      <p:sp>
        <p:nvSpPr>
          <p:cNvPr id="6" name="TextBox 5"/>
          <p:cNvSpPr txBox="1"/>
          <p:nvPr/>
        </p:nvSpPr>
        <p:spPr>
          <a:xfrm>
            <a:off x="134574" y="1168636"/>
            <a:ext cx="9143631" cy="2246769"/>
          </a:xfrm>
          <a:prstGeom prst="rect">
            <a:avLst/>
          </a:prstGeom>
          <a:noFill/>
        </p:spPr>
        <p:txBody>
          <a:bodyPr wrap="square" rtlCol="0">
            <a:spAutoFit/>
          </a:bodyPr>
          <a:lstStyle/>
          <a:p>
            <a:r>
              <a:rPr lang="en-US" sz="2000" dirty="0" smtClean="0">
                <a:latin typeface="Helvetica Neue Light"/>
                <a:cs typeface="Helvetica Neue Light"/>
              </a:rPr>
              <a:t>After an operation</a:t>
            </a:r>
            <a:r>
              <a:rPr lang="en-US" sz="2000" dirty="0" smtClean="0">
                <a:solidFill>
                  <a:srgbClr val="0000FF"/>
                </a:solidFill>
                <a:latin typeface="Helvetica Neue Light"/>
                <a:cs typeface="Helvetica Neue Light"/>
              </a:rPr>
              <a:t> P </a:t>
            </a:r>
            <a:r>
              <a:rPr lang="en-US" sz="2000" dirty="0" smtClean="0">
                <a:latin typeface="Helvetica Neue Light"/>
                <a:cs typeface="Helvetica Neue Light"/>
              </a:rPr>
              <a:t>terminates,</a:t>
            </a:r>
          </a:p>
          <a:p>
            <a:r>
              <a:rPr lang="en-US" sz="2000" dirty="0" smtClean="0">
                <a:latin typeface="Helvetica Neue Light"/>
                <a:cs typeface="Helvetica Neue Light"/>
              </a:rPr>
              <a:t>(</a:t>
            </a:r>
            <a:r>
              <a:rPr lang="en-US" sz="2000" dirty="0" err="1" smtClean="0">
                <a:latin typeface="Helvetica Neue Light"/>
                <a:cs typeface="Helvetica Neue Light"/>
              </a:rPr>
              <a:t>i</a:t>
            </a:r>
            <a:r>
              <a:rPr lang="en-US" sz="2000" dirty="0" smtClean="0">
                <a:latin typeface="Helvetica Neue Light"/>
                <a:cs typeface="Helvetica Neue Light"/>
              </a:rPr>
              <a:t>) if every future operation acquires a tag at least as large as the tag of </a:t>
            </a:r>
            <a:r>
              <a:rPr lang="en-US" sz="2000" dirty="0" smtClean="0">
                <a:solidFill>
                  <a:srgbClr val="0000FF"/>
                </a:solidFill>
                <a:latin typeface="Helvetica Neue Light"/>
                <a:cs typeface="Helvetica Neue Light"/>
              </a:rPr>
              <a:t>P</a:t>
            </a:r>
            <a:r>
              <a:rPr lang="en-US" sz="2000" dirty="0" smtClean="0">
                <a:latin typeface="Helvetica Neue Light"/>
                <a:cs typeface="Helvetica Neue Light"/>
              </a:rPr>
              <a:t>, </a:t>
            </a:r>
          </a:p>
          <a:p>
            <a:r>
              <a:rPr lang="en-US" sz="2000" dirty="0" smtClean="0">
                <a:latin typeface="Helvetica Neue Light"/>
                <a:cs typeface="Helvetica Neue Light"/>
              </a:rPr>
              <a:t>(ii) if every future write operation acquires a tag strictly larger than the tag of</a:t>
            </a:r>
            <a:r>
              <a:rPr lang="en-US" sz="2000" dirty="0" smtClean="0">
                <a:solidFill>
                  <a:srgbClr val="0000FF"/>
                </a:solidFill>
                <a:latin typeface="Helvetica Neue Light"/>
                <a:cs typeface="Helvetica Neue Light"/>
              </a:rPr>
              <a:t> P</a:t>
            </a:r>
            <a:r>
              <a:rPr lang="en-US" sz="2000" dirty="0" smtClean="0">
                <a:latin typeface="Helvetica Neue Light"/>
                <a:cs typeface="Helvetica Neue Light"/>
              </a:rPr>
              <a:t>,</a:t>
            </a:r>
          </a:p>
          <a:p>
            <a:r>
              <a:rPr lang="en-US" sz="2000" dirty="0" smtClean="0">
                <a:latin typeface="Helvetica Neue Light"/>
                <a:cs typeface="Helvetica Neue Light"/>
              </a:rPr>
              <a:t>(iii) and a read with tag </a:t>
            </a:r>
            <a:r>
              <a:rPr lang="en-US" sz="2000" i="1" dirty="0" smtClean="0">
                <a:latin typeface="Helvetica Neue Light"/>
                <a:cs typeface="Helvetica Neue Light"/>
              </a:rPr>
              <a:t>t</a:t>
            </a:r>
            <a:r>
              <a:rPr lang="en-US" sz="2000" dirty="0" smtClean="0">
                <a:latin typeface="Helvetica Neue Light"/>
                <a:cs typeface="Helvetica Neue Light"/>
              </a:rPr>
              <a:t> returns the value of the corresponding write with tag </a:t>
            </a:r>
            <a:r>
              <a:rPr lang="en-US" sz="2000" i="1" dirty="0" smtClean="0">
                <a:latin typeface="Helvetica Neue Light"/>
                <a:cs typeface="Helvetica Neue Light"/>
              </a:rPr>
              <a:t>t</a:t>
            </a:r>
            <a:r>
              <a:rPr lang="en-US" sz="2000" dirty="0" smtClean="0">
                <a:latin typeface="Helvetica Neue Light"/>
                <a:cs typeface="Helvetica Neue Light"/>
              </a:rPr>
              <a:t>.</a:t>
            </a:r>
          </a:p>
          <a:p>
            <a:endParaRPr lang="en-US" sz="2000" dirty="0">
              <a:latin typeface="Helvetica Neue Light"/>
              <a:cs typeface="Helvetica Neue Light"/>
            </a:endParaRPr>
          </a:p>
          <a:p>
            <a:r>
              <a:rPr lang="en-US" sz="2000" dirty="0" smtClean="0">
                <a:latin typeface="Helvetica Neue Light"/>
                <a:cs typeface="Helvetica Neue Light"/>
              </a:rPr>
              <a:t>then algorithm is atomic. </a:t>
            </a:r>
          </a:p>
          <a:p>
            <a:endParaRPr lang="en-US" sz="2000" dirty="0">
              <a:latin typeface="Helvetica Neue Light"/>
              <a:cs typeface="Helvetica Neue Light"/>
            </a:endParaRPr>
          </a:p>
        </p:txBody>
      </p:sp>
      <p:cxnSp>
        <p:nvCxnSpPr>
          <p:cNvPr id="7" name="Straight Arrow Connector 6"/>
          <p:cNvCxnSpPr/>
          <p:nvPr/>
        </p:nvCxnSpPr>
        <p:spPr>
          <a:xfrm>
            <a:off x="708558" y="4325557"/>
            <a:ext cx="82335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14454" y="3879998"/>
            <a:ext cx="3166528" cy="445559"/>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11" name="Rectangle 10"/>
          <p:cNvSpPr/>
          <p:nvPr/>
        </p:nvSpPr>
        <p:spPr>
          <a:xfrm>
            <a:off x="5136995" y="4325557"/>
            <a:ext cx="1336881" cy="445559"/>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95000"/>
                  <a:lumOff val="5000"/>
                </a:schemeClr>
              </a:solidFill>
              <a:latin typeface="Helvetica Neue"/>
              <a:cs typeface="Helvetica Neue"/>
            </a:endParaRPr>
          </a:p>
        </p:txBody>
      </p:sp>
      <p:sp>
        <p:nvSpPr>
          <p:cNvPr id="15" name="TextBox 14"/>
          <p:cNvSpPr txBox="1"/>
          <p:nvPr/>
        </p:nvSpPr>
        <p:spPr>
          <a:xfrm>
            <a:off x="134574" y="3695332"/>
            <a:ext cx="693413" cy="369332"/>
          </a:xfrm>
          <a:prstGeom prst="rect">
            <a:avLst/>
          </a:prstGeom>
          <a:noFill/>
        </p:spPr>
        <p:txBody>
          <a:bodyPr wrap="none" rtlCol="0">
            <a:spAutoFit/>
          </a:bodyPr>
          <a:lstStyle/>
          <a:p>
            <a:r>
              <a:rPr lang="en-US" dirty="0" smtClean="0">
                <a:latin typeface="Helvetica Neue Light"/>
                <a:cs typeface="Helvetica Neue Light"/>
              </a:rPr>
              <a:t>Write</a:t>
            </a:r>
            <a:endParaRPr lang="en-US" dirty="0">
              <a:latin typeface="Helvetica Neue Light"/>
              <a:cs typeface="Helvetica Neue Light"/>
            </a:endParaRPr>
          </a:p>
        </p:txBody>
      </p:sp>
      <p:sp>
        <p:nvSpPr>
          <p:cNvPr id="16" name="TextBox 15"/>
          <p:cNvSpPr txBox="1"/>
          <p:nvPr/>
        </p:nvSpPr>
        <p:spPr>
          <a:xfrm>
            <a:off x="196404" y="4401784"/>
            <a:ext cx="710727" cy="369332"/>
          </a:xfrm>
          <a:prstGeom prst="rect">
            <a:avLst/>
          </a:prstGeom>
          <a:noFill/>
        </p:spPr>
        <p:txBody>
          <a:bodyPr wrap="none" rtlCol="0">
            <a:spAutoFit/>
          </a:bodyPr>
          <a:lstStyle/>
          <a:p>
            <a:r>
              <a:rPr lang="en-US" dirty="0">
                <a:latin typeface="Helvetica Neue Light"/>
                <a:cs typeface="Helvetica Neue Light"/>
              </a:rPr>
              <a:t>R</a:t>
            </a:r>
            <a:r>
              <a:rPr lang="en-US" dirty="0" smtClean="0">
                <a:latin typeface="Helvetica Neue Light"/>
                <a:cs typeface="Helvetica Neue Light"/>
              </a:rPr>
              <a:t>ead</a:t>
            </a:r>
            <a:endParaRPr lang="en-US" dirty="0">
              <a:latin typeface="Helvetica Neue Light"/>
              <a:cs typeface="Helvetica Neue Light"/>
            </a:endParaRPr>
          </a:p>
        </p:txBody>
      </p:sp>
      <p:cxnSp>
        <p:nvCxnSpPr>
          <p:cNvPr id="20" name="Straight Arrow Connector 19"/>
          <p:cNvCxnSpPr/>
          <p:nvPr/>
        </p:nvCxnSpPr>
        <p:spPr>
          <a:xfrm flipH="1" flipV="1">
            <a:off x="5930272" y="4875892"/>
            <a:ext cx="443273" cy="5511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271353" y="5427048"/>
            <a:ext cx="3233693" cy="646331"/>
          </a:xfrm>
          <a:prstGeom prst="rect">
            <a:avLst/>
          </a:prstGeom>
          <a:noFill/>
        </p:spPr>
        <p:txBody>
          <a:bodyPr wrap="none" rtlCol="0">
            <a:spAutoFit/>
          </a:bodyPr>
          <a:lstStyle/>
          <a:p>
            <a:r>
              <a:rPr lang="en-US" dirty="0" smtClean="0">
                <a:latin typeface="Helvetica Neue Light"/>
                <a:cs typeface="Helvetica Neue Light"/>
              </a:rPr>
              <a:t>Acquires a tag at least as large </a:t>
            </a:r>
          </a:p>
          <a:p>
            <a:r>
              <a:rPr lang="en-US" dirty="0" smtClean="0">
                <a:latin typeface="Helvetica Neue Light"/>
                <a:cs typeface="Helvetica Neue Light"/>
              </a:rPr>
              <a:t>As the tag that </a:t>
            </a:r>
            <a:r>
              <a:rPr lang="en-US" dirty="0" smtClean="0">
                <a:solidFill>
                  <a:srgbClr val="0000FF"/>
                </a:solidFill>
                <a:latin typeface="Helvetica Neue Light"/>
                <a:cs typeface="Helvetica Neue Light"/>
              </a:rPr>
              <a:t>P</a:t>
            </a:r>
            <a:r>
              <a:rPr lang="en-US" dirty="0" smtClean="0">
                <a:latin typeface="Helvetica Neue Light"/>
                <a:cs typeface="Helvetica Neue Light"/>
              </a:rPr>
              <a:t> propagated</a:t>
            </a:r>
            <a:endParaRPr lang="en-US" dirty="0">
              <a:latin typeface="Helvetica Neue Light"/>
              <a:cs typeface="Helvetica Neue Light"/>
            </a:endParaRPr>
          </a:p>
        </p:txBody>
      </p:sp>
      <p:sp>
        <p:nvSpPr>
          <p:cNvPr id="22" name="TextBox 21"/>
          <p:cNvSpPr txBox="1"/>
          <p:nvPr/>
        </p:nvSpPr>
        <p:spPr>
          <a:xfrm>
            <a:off x="2563794" y="3326000"/>
            <a:ext cx="330088" cy="369332"/>
          </a:xfrm>
          <a:prstGeom prst="rect">
            <a:avLst/>
          </a:prstGeom>
          <a:noFill/>
        </p:spPr>
        <p:txBody>
          <a:bodyPr wrap="none" rtlCol="0">
            <a:spAutoFit/>
          </a:bodyPr>
          <a:lstStyle/>
          <a:p>
            <a:r>
              <a:rPr lang="en-US" dirty="0" smtClean="0">
                <a:solidFill>
                  <a:srgbClr val="0000FF"/>
                </a:solidFill>
                <a:latin typeface="Helvetica Neue Light"/>
                <a:cs typeface="Helvetica Neue Light"/>
              </a:rPr>
              <a:t>P</a:t>
            </a:r>
            <a:endParaRPr lang="en-US" dirty="0">
              <a:solidFill>
                <a:srgbClr val="0000FF"/>
              </a:solidFill>
              <a:latin typeface="Helvetica Neue Light"/>
              <a:cs typeface="Helvetica Neue Light"/>
            </a:endParaRPr>
          </a:p>
        </p:txBody>
      </p:sp>
      <p:sp>
        <p:nvSpPr>
          <p:cNvPr id="2" name="TextBox 1"/>
          <p:cNvSpPr txBox="1"/>
          <p:nvPr/>
        </p:nvSpPr>
        <p:spPr>
          <a:xfrm>
            <a:off x="417962" y="6171165"/>
            <a:ext cx="5135957" cy="369332"/>
          </a:xfrm>
          <a:prstGeom prst="rect">
            <a:avLst/>
          </a:prstGeom>
          <a:noFill/>
        </p:spPr>
        <p:txBody>
          <a:bodyPr wrap="none" rtlCol="0">
            <a:spAutoFit/>
          </a:bodyPr>
          <a:lstStyle/>
          <a:p>
            <a:r>
              <a:rPr lang="en-US" dirty="0" smtClean="0">
                <a:latin typeface="Helvetica Neue Light"/>
                <a:cs typeface="Helvetica Neue Light"/>
                <a:hlinkClick r:id="rId2" action="ppaction://hlinksldjump"/>
              </a:rPr>
              <a:t>Why should read operations write back the value?</a:t>
            </a:r>
            <a:endParaRPr lang="en-US" dirty="0">
              <a:latin typeface="Helvetica Neue Light"/>
              <a:cs typeface="Helvetica Neue Light"/>
            </a:endParaRPr>
          </a:p>
        </p:txBody>
      </p:sp>
      <p:sp>
        <p:nvSpPr>
          <p:cNvPr id="3" name="TextBox 2"/>
          <p:cNvSpPr txBox="1"/>
          <p:nvPr/>
        </p:nvSpPr>
        <p:spPr>
          <a:xfrm>
            <a:off x="4580982" y="2652094"/>
            <a:ext cx="4378122" cy="369332"/>
          </a:xfrm>
          <a:prstGeom prst="rect">
            <a:avLst/>
          </a:prstGeom>
          <a:noFill/>
        </p:spPr>
        <p:txBody>
          <a:bodyPr wrap="none" rtlCol="0">
            <a:spAutoFit/>
          </a:bodyPr>
          <a:lstStyle/>
          <a:p>
            <a:r>
              <a:rPr lang="en-US" dirty="0" smtClean="0">
                <a:latin typeface="Helvetica Neue Light"/>
                <a:cs typeface="Helvetica Neue Light"/>
              </a:rPr>
              <a:t>[Paraphrasing of a lemma from Lynch 96]s</a:t>
            </a:r>
            <a:endParaRPr lang="en-US" dirty="0">
              <a:latin typeface="Helvetica Neue Light"/>
              <a:cs typeface="Helvetica Neue Light"/>
            </a:endParaRPr>
          </a:p>
        </p:txBody>
      </p:sp>
    </p:spTree>
    <p:extLst>
      <p:ext uri="{BB962C8B-B14F-4D97-AF65-F5344CB8AC3E}">
        <p14:creationId xmlns:p14="http://schemas.microsoft.com/office/powerpoint/2010/main" val="50061603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421" y="63053"/>
            <a:ext cx="6211957" cy="646331"/>
          </a:xfrm>
          <a:prstGeom prst="rect">
            <a:avLst/>
          </a:prstGeom>
          <a:noFill/>
        </p:spPr>
        <p:txBody>
          <a:bodyPr wrap="none" rtlCol="0">
            <a:spAutoFit/>
          </a:bodyPr>
          <a:lstStyle/>
          <a:p>
            <a:r>
              <a:rPr lang="en-US" sz="3600" dirty="0" smtClean="0">
                <a:latin typeface="Helvetica Neue Light"/>
                <a:cs typeface="Helvetica Neue Light"/>
              </a:rPr>
              <a:t>The ABD algorithm - summary</a:t>
            </a:r>
            <a:endParaRPr lang="en-US" sz="3600" dirty="0">
              <a:latin typeface="Helvetica Neue Light"/>
              <a:cs typeface="Helvetica Neue Light"/>
            </a:endParaRPr>
          </a:p>
        </p:txBody>
      </p:sp>
      <p:sp>
        <p:nvSpPr>
          <p:cNvPr id="5" name="Slide Number Placeholder 4"/>
          <p:cNvSpPr>
            <a:spLocks noGrp="1"/>
          </p:cNvSpPr>
          <p:nvPr>
            <p:ph type="sldNum" sz="quarter" idx="12"/>
          </p:nvPr>
        </p:nvSpPr>
        <p:spPr/>
        <p:txBody>
          <a:bodyPr/>
          <a:lstStyle/>
          <a:p>
            <a:fld id="{2BAAB71D-D585-B642-9E27-EE5DC697D035}" type="slidenum">
              <a:rPr lang="en-US" smtClean="0"/>
              <a:t>67</a:t>
            </a:fld>
            <a:endParaRPr lang="en-US"/>
          </a:p>
        </p:txBody>
      </p:sp>
      <p:sp>
        <p:nvSpPr>
          <p:cNvPr id="198" name="TextBox 197"/>
          <p:cNvSpPr txBox="1"/>
          <p:nvPr/>
        </p:nvSpPr>
        <p:spPr>
          <a:xfrm>
            <a:off x="0" y="1057704"/>
            <a:ext cx="9144001" cy="3600986"/>
          </a:xfrm>
          <a:prstGeom prst="rect">
            <a:avLst/>
          </a:prstGeom>
          <a:noFill/>
        </p:spPr>
        <p:txBody>
          <a:bodyPr wrap="square" rtlCol="0">
            <a:spAutoFit/>
          </a:bodyPr>
          <a:lstStyle/>
          <a:p>
            <a:pPr marL="285750" indent="-285750">
              <a:buFont typeface="Arial"/>
              <a:buChar char="•"/>
            </a:pPr>
            <a:r>
              <a:rPr lang="en-US" sz="2400" dirty="0" smtClean="0">
                <a:solidFill>
                  <a:srgbClr val="000000"/>
                </a:solidFill>
                <a:latin typeface="Helvetica Neue Light"/>
                <a:cs typeface="Helvetica Neue Light"/>
              </a:rPr>
              <a:t>An atomic read-write memory can be implemented over a distributed asynchronous system</a:t>
            </a:r>
          </a:p>
          <a:p>
            <a:pPr marL="742950" lvl="1" indent="-285750">
              <a:buFont typeface="Arial"/>
              <a:buChar char="•"/>
            </a:pPr>
            <a:r>
              <a:rPr lang="en-US" dirty="0" smtClean="0">
                <a:solidFill>
                  <a:srgbClr val="000000"/>
                </a:solidFill>
                <a:latin typeface="Helvetica Neue Light"/>
                <a:cs typeface="Helvetica Neue Light"/>
              </a:rPr>
              <a:t>All operations terminate so long as the number of servers that fail is a minority</a:t>
            </a:r>
          </a:p>
          <a:p>
            <a:pPr marL="285750" indent="-285750">
              <a:buFont typeface="Arial"/>
              <a:buChar char="•"/>
            </a:pPr>
            <a:endParaRPr lang="en-US" sz="2400" dirty="0">
              <a:solidFill>
                <a:srgbClr val="000000"/>
              </a:solidFill>
              <a:latin typeface="Helvetica Neue Light"/>
              <a:cs typeface="Helvetica Neue Light"/>
            </a:endParaRPr>
          </a:p>
          <a:p>
            <a:pPr marL="285750" indent="-285750">
              <a:buFont typeface="Arial"/>
              <a:buChar char="•"/>
            </a:pPr>
            <a:r>
              <a:rPr lang="en-US" sz="2400" dirty="0" smtClean="0">
                <a:solidFill>
                  <a:srgbClr val="000000"/>
                </a:solidFill>
                <a:latin typeface="Helvetica Neue Light"/>
                <a:cs typeface="Helvetica Neue Light"/>
              </a:rPr>
              <a:t>Design principles of several modern key-value stores mirror shared memory emulation algorithms.</a:t>
            </a:r>
          </a:p>
          <a:p>
            <a:pPr marL="742950" lvl="1" indent="-285750">
              <a:buFont typeface="Arial"/>
              <a:buChar char="•"/>
            </a:pPr>
            <a:r>
              <a:rPr lang="en-US" dirty="0" smtClean="0">
                <a:solidFill>
                  <a:srgbClr val="000000"/>
                </a:solidFill>
                <a:latin typeface="Helvetica Neue Light"/>
                <a:cs typeface="Helvetica Neue Light"/>
              </a:rPr>
              <a:t>See description of Amazon’s Dynamo key-value store [</a:t>
            </a:r>
            <a:r>
              <a:rPr lang="en-US" dirty="0" err="1" smtClean="0">
                <a:solidFill>
                  <a:srgbClr val="000000"/>
                </a:solidFill>
                <a:latin typeface="Helvetica Neue Light"/>
                <a:cs typeface="Helvetica Neue Light"/>
              </a:rPr>
              <a:t>Decandia</a:t>
            </a:r>
            <a:r>
              <a:rPr lang="en-US" dirty="0" smtClean="0">
                <a:solidFill>
                  <a:srgbClr val="000000"/>
                </a:solidFill>
                <a:latin typeface="Helvetica Neue Light"/>
                <a:cs typeface="Helvetica Neue Light"/>
              </a:rPr>
              <a:t> et. </a:t>
            </a:r>
            <a:r>
              <a:rPr lang="en-US" dirty="0">
                <a:solidFill>
                  <a:srgbClr val="000000"/>
                </a:solidFill>
                <a:latin typeface="Helvetica Neue Light"/>
                <a:cs typeface="Helvetica Neue Light"/>
              </a:rPr>
              <a:t>a</a:t>
            </a:r>
            <a:r>
              <a:rPr lang="en-US" dirty="0" smtClean="0">
                <a:solidFill>
                  <a:srgbClr val="000000"/>
                </a:solidFill>
                <a:latin typeface="Helvetica Neue Light"/>
                <a:cs typeface="Helvetica Neue Light"/>
              </a:rPr>
              <a:t>l. 2008]</a:t>
            </a:r>
            <a:endParaRPr lang="en-US" sz="2400" dirty="0" smtClean="0">
              <a:solidFill>
                <a:srgbClr val="000000"/>
              </a:solidFill>
              <a:latin typeface="Helvetica Neue Light"/>
              <a:cs typeface="Helvetica Neue Light"/>
            </a:endParaRPr>
          </a:p>
          <a:p>
            <a:pPr marL="285750" indent="-285750">
              <a:buFont typeface="Arial"/>
              <a:buChar char="•"/>
            </a:pPr>
            <a:endParaRPr lang="en-US" sz="2400" dirty="0" smtClean="0">
              <a:solidFill>
                <a:srgbClr val="000000"/>
              </a:solidFill>
              <a:latin typeface="Helvetica Neue Light"/>
              <a:cs typeface="Helvetica Neue Light"/>
            </a:endParaRPr>
          </a:p>
          <a:p>
            <a:pPr marL="285750" indent="-285750">
              <a:buFont typeface="Arial"/>
              <a:buChar char="•"/>
            </a:pPr>
            <a:r>
              <a:rPr lang="en-US" sz="2400" dirty="0" smtClean="0">
                <a:solidFill>
                  <a:srgbClr val="000000"/>
                </a:solidFill>
                <a:latin typeface="Helvetica Neue Light"/>
                <a:cs typeface="Helvetica Neue Light"/>
              </a:rPr>
              <a:t>Replication is used for fault tolerance</a:t>
            </a:r>
            <a:endParaRPr lang="en-US" sz="2400" dirty="0">
              <a:solidFill>
                <a:srgbClr val="000000"/>
              </a:solidFill>
              <a:latin typeface="Helvetica Neue Light"/>
              <a:cs typeface="Helvetica Neue Light"/>
            </a:endParaRPr>
          </a:p>
          <a:p>
            <a:pPr marL="285750" indent="-285750">
              <a:buFont typeface="Arial"/>
              <a:buChar char="•"/>
            </a:pPr>
            <a:endParaRPr lang="en-US" sz="2400" dirty="0">
              <a:solidFill>
                <a:srgbClr val="000000"/>
              </a:solidFill>
              <a:latin typeface="Helvetica Neue Light"/>
              <a:cs typeface="Helvetica Neue Light"/>
            </a:endParaRPr>
          </a:p>
        </p:txBody>
      </p:sp>
    </p:spTree>
    <p:extLst>
      <p:ext uri="{BB962C8B-B14F-4D97-AF65-F5344CB8AC3E}">
        <p14:creationId xmlns:p14="http://schemas.microsoft.com/office/powerpoint/2010/main" val="194636217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23" y="-10962"/>
            <a:ext cx="9539111" cy="1143000"/>
          </a:xfrm>
        </p:spPr>
        <p:txBody>
          <a:bodyPr>
            <a:normAutofit/>
          </a:bodyPr>
          <a:lstStyle/>
          <a:p>
            <a:r>
              <a:rPr lang="en-US" sz="3200" dirty="0">
                <a:latin typeface="Helvetica Neue Light"/>
                <a:cs typeface="Helvetica Neue Light"/>
              </a:rPr>
              <a:t>Shared Memory Emulation in Distributed Computing</a:t>
            </a:r>
          </a:p>
        </p:txBody>
      </p:sp>
      <p:sp>
        <p:nvSpPr>
          <p:cNvPr id="5" name="Content Placeholder 2"/>
          <p:cNvSpPr>
            <a:spLocks noGrp="1"/>
          </p:cNvSpPr>
          <p:nvPr>
            <p:ph idx="1"/>
          </p:nvPr>
        </p:nvSpPr>
        <p:spPr>
          <a:xfrm>
            <a:off x="226299" y="744933"/>
            <a:ext cx="8735505" cy="5384815"/>
          </a:xfrm>
        </p:spPr>
        <p:txBody>
          <a:bodyPr>
            <a:normAutofit/>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The concept of consistency</a:t>
            </a:r>
          </a:p>
          <a:p>
            <a:pPr lvl="1"/>
            <a:r>
              <a:rPr lang="en-US" sz="2000" dirty="0" smtClean="0">
                <a:latin typeface="Helvetica Neue Light"/>
                <a:cs typeface="Helvetica Neue Light"/>
              </a:rPr>
              <a:t>Atomic consistency (or simply, atomicity)</a:t>
            </a:r>
          </a:p>
          <a:p>
            <a:pPr lvl="1"/>
            <a:r>
              <a:rPr lang="en-US" sz="2000" dirty="0" smtClean="0">
                <a:solidFill>
                  <a:srgbClr val="FFFFFF"/>
                </a:solidFill>
                <a:latin typeface="Helvetica Neue Light"/>
                <a:cs typeface="Helvetica Neue Light"/>
              </a:rPr>
              <a:t>Other notions of consistency</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Atomic Shared Memory Emulation</a:t>
            </a:r>
          </a:p>
          <a:p>
            <a:pPr lvl="1"/>
            <a:r>
              <a:rPr lang="en-US" sz="2000" dirty="0" smtClean="0">
                <a:latin typeface="Helvetica Neue Light"/>
                <a:cs typeface="Helvetica Neue Light"/>
              </a:rPr>
              <a:t>Problem formulation (Informal)</a:t>
            </a:r>
          </a:p>
          <a:p>
            <a:pPr lvl="1"/>
            <a:r>
              <a:rPr lang="en-US" sz="2000" dirty="0" smtClean="0">
                <a:latin typeface="Helvetica Neue Light"/>
                <a:cs typeface="Helvetica Neue Light"/>
              </a:rPr>
              <a:t>Replication-based algorithm of [</a:t>
            </a:r>
            <a:r>
              <a:rPr lang="en-US" sz="2000" dirty="0" err="1" smtClean="0">
                <a:latin typeface="Helvetica Neue Light"/>
                <a:cs typeface="Helvetica Neue Light"/>
              </a:rPr>
              <a:t>Attiya</a:t>
            </a:r>
            <a:r>
              <a:rPr lang="en-US" sz="2000" dirty="0" smtClean="0">
                <a:latin typeface="Helvetica Neue Light"/>
                <a:cs typeface="Helvetica Neue Light"/>
              </a:rPr>
              <a:t> Bar-</a:t>
            </a:r>
            <a:r>
              <a:rPr lang="en-US" sz="2000" dirty="0" err="1" smtClean="0">
                <a:latin typeface="Helvetica Neue Light"/>
                <a:cs typeface="Helvetica Neue Light"/>
              </a:rPr>
              <a:t>Noy</a:t>
            </a:r>
            <a:r>
              <a:rPr lang="en-US" sz="2000" dirty="0" smtClean="0">
                <a:latin typeface="Helvetica Neue Light"/>
                <a:cs typeface="Helvetica Neue Light"/>
              </a:rPr>
              <a:t> </a:t>
            </a:r>
            <a:r>
              <a:rPr lang="en-US" sz="2000" dirty="0" err="1" smtClean="0">
                <a:latin typeface="Helvetica Neue Light"/>
                <a:cs typeface="Helvetica Neue Light"/>
              </a:rPr>
              <a:t>Dolev</a:t>
            </a:r>
            <a:r>
              <a:rPr lang="en-US" sz="2000" dirty="0" smtClean="0">
                <a:latin typeface="Helvetica Neue Light"/>
                <a:cs typeface="Helvetica Neue Light"/>
              </a:rPr>
              <a:t> 95]</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Erasure </a:t>
            </a:r>
            <a:r>
              <a:rPr lang="en-US" sz="2400" dirty="0">
                <a:latin typeface="Helvetica Neue Light"/>
                <a:cs typeface="Helvetica Neue Light"/>
              </a:rPr>
              <a:t>c</a:t>
            </a:r>
            <a:r>
              <a:rPr lang="en-US" sz="2400" dirty="0" smtClean="0">
                <a:latin typeface="Helvetica Neue Light"/>
                <a:cs typeface="Helvetica Neue Light"/>
              </a:rPr>
              <a:t>oding </a:t>
            </a:r>
            <a:r>
              <a:rPr lang="en-US" sz="2400" dirty="0">
                <a:latin typeface="Helvetica Neue Light"/>
                <a:cs typeface="Helvetica Neue Light"/>
              </a:rPr>
              <a:t>b</a:t>
            </a:r>
            <a:r>
              <a:rPr lang="en-US" sz="2400" dirty="0" smtClean="0">
                <a:latin typeface="Helvetica Neue Light"/>
                <a:cs typeface="Helvetica Neue Light"/>
              </a:rPr>
              <a:t>ased algorithms – main challenges</a:t>
            </a:r>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6" name="Rectangle 5"/>
          <p:cNvSpPr/>
          <p:nvPr/>
        </p:nvSpPr>
        <p:spPr>
          <a:xfrm>
            <a:off x="226299" y="4191000"/>
            <a:ext cx="7393702" cy="74788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26070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rot="16200000">
            <a:off x="2912679" y="1062829"/>
            <a:ext cx="857250" cy="51276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69875" y="5222875"/>
            <a:ext cx="184666" cy="369332"/>
          </a:xfrm>
          <a:prstGeom prst="rect">
            <a:avLst/>
          </a:prstGeom>
          <a:noFill/>
        </p:spPr>
        <p:txBody>
          <a:bodyPr wrap="none" rtlCol="0">
            <a:spAutoFit/>
          </a:bodyPr>
          <a:lstStyle/>
          <a:p>
            <a:endParaRPr lang="en-US" dirty="0"/>
          </a:p>
        </p:txBody>
      </p:sp>
      <p:sp>
        <p:nvSpPr>
          <p:cNvPr id="10" name="TextBox 9"/>
          <p:cNvSpPr txBox="1"/>
          <p:nvPr/>
        </p:nvSpPr>
        <p:spPr>
          <a:xfrm>
            <a:off x="396875" y="4651375"/>
            <a:ext cx="184666" cy="369332"/>
          </a:xfrm>
          <a:prstGeom prst="rect">
            <a:avLst/>
          </a:prstGeom>
          <a:noFill/>
        </p:spPr>
        <p:txBody>
          <a:bodyPr wrap="none" rtlCol="0">
            <a:spAutoFit/>
          </a:bodyPr>
          <a:lstStyle/>
          <a:p>
            <a:endParaRPr lang="en-US" dirty="0"/>
          </a:p>
        </p:txBody>
      </p:sp>
      <p:sp>
        <p:nvSpPr>
          <p:cNvPr id="16" name="Rectangle 15"/>
          <p:cNvSpPr/>
          <p:nvPr/>
        </p:nvSpPr>
        <p:spPr>
          <a:xfrm rot="16200000">
            <a:off x="3425443" y="1062829"/>
            <a:ext cx="857250" cy="512763"/>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rot="16200000">
            <a:off x="3932237" y="1055595"/>
            <a:ext cx="857250" cy="512763"/>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16200000">
            <a:off x="4445001" y="1062829"/>
            <a:ext cx="857250" cy="512763"/>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3084922" y="890585"/>
            <a:ext cx="2045086" cy="8500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3917952" y="1952625"/>
            <a:ext cx="528639" cy="5556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04367" y="901774"/>
            <a:ext cx="2218850" cy="923330"/>
          </a:xfrm>
          <a:prstGeom prst="rect">
            <a:avLst/>
          </a:prstGeom>
          <a:noFill/>
        </p:spPr>
        <p:txBody>
          <a:bodyPr wrap="square" rtlCol="0">
            <a:spAutoFit/>
          </a:bodyPr>
          <a:lstStyle/>
          <a:p>
            <a:r>
              <a:rPr lang="en-US" dirty="0" smtClean="0">
                <a:latin typeface="Helvetica Neue Light"/>
                <a:cs typeface="Helvetica Neue Light"/>
              </a:rPr>
              <a:t>Example:</a:t>
            </a:r>
          </a:p>
          <a:p>
            <a:r>
              <a:rPr lang="en-US" dirty="0" smtClean="0">
                <a:latin typeface="Helvetica Neue Light"/>
                <a:cs typeface="Helvetica Neue Light"/>
              </a:rPr>
              <a:t>2 parity Reed-</a:t>
            </a:r>
            <a:r>
              <a:rPr lang="en-US" dirty="0" err="1" smtClean="0">
                <a:latin typeface="Helvetica Neue Light"/>
                <a:cs typeface="Helvetica Neue Light"/>
              </a:rPr>
              <a:t>solomon</a:t>
            </a:r>
            <a:r>
              <a:rPr lang="en-US" dirty="0" smtClean="0">
                <a:latin typeface="Helvetica Neue Light"/>
                <a:cs typeface="Helvetica Neue Light"/>
              </a:rPr>
              <a:t> code</a:t>
            </a:r>
          </a:p>
        </p:txBody>
      </p:sp>
      <p:sp>
        <p:nvSpPr>
          <p:cNvPr id="6" name="Slide Number Placeholder 5"/>
          <p:cNvSpPr>
            <a:spLocks noGrp="1"/>
          </p:cNvSpPr>
          <p:nvPr>
            <p:ph type="sldNum" sz="quarter" idx="12"/>
          </p:nvPr>
        </p:nvSpPr>
        <p:spPr/>
        <p:txBody>
          <a:bodyPr/>
          <a:lstStyle/>
          <a:p>
            <a:fld id="{2BAAB71D-D585-B642-9E27-EE5DC697D035}" type="slidenum">
              <a:rPr lang="en-US" smtClean="0"/>
              <a:t>69</a:t>
            </a:fld>
            <a:endParaRPr lang="en-US"/>
          </a:p>
        </p:txBody>
      </p:sp>
      <p:sp>
        <p:nvSpPr>
          <p:cNvPr id="24" name="TextBox 23"/>
          <p:cNvSpPr txBox="1"/>
          <p:nvPr/>
        </p:nvSpPr>
        <p:spPr>
          <a:xfrm>
            <a:off x="0" y="3868733"/>
            <a:ext cx="8969376" cy="1384995"/>
          </a:xfrm>
          <a:prstGeom prst="rect">
            <a:avLst/>
          </a:prstGeom>
          <a:noFill/>
          <a:ln>
            <a:noFill/>
          </a:ln>
        </p:spPr>
        <p:txBody>
          <a:bodyPr wrap="square" rtlCol="0">
            <a:spAutoFit/>
          </a:bodyPr>
          <a:lstStyle/>
          <a:p>
            <a:pPr marL="285750" indent="-285750">
              <a:buFont typeface="Arial"/>
              <a:buChar char="•"/>
            </a:pPr>
            <a:r>
              <a:rPr lang="en-US" sz="2800" dirty="0" smtClean="0">
                <a:latin typeface="Helvetica Neue Light"/>
                <a:cs typeface="Helvetica Neue Light"/>
              </a:rPr>
              <a:t>Value recoverable from any 4 </a:t>
            </a:r>
            <a:r>
              <a:rPr lang="en-US" sz="2800" dirty="0" err="1" smtClean="0">
                <a:latin typeface="Helvetica Neue Light"/>
                <a:cs typeface="Helvetica Neue Light"/>
              </a:rPr>
              <a:t>codeword</a:t>
            </a:r>
            <a:r>
              <a:rPr lang="en-US" sz="2800" dirty="0" smtClean="0">
                <a:latin typeface="Helvetica Neue Light"/>
                <a:cs typeface="Helvetica Neue Light"/>
              </a:rPr>
              <a:t> symbols</a:t>
            </a:r>
            <a:endParaRPr lang="en-US" sz="2800" dirty="0">
              <a:latin typeface="Helvetica Neue Light"/>
              <a:cs typeface="Helvetica Neue Light"/>
            </a:endParaRPr>
          </a:p>
          <a:p>
            <a:pPr marL="285750" indent="-285750">
              <a:buFont typeface="Arial"/>
              <a:buChar char="•"/>
            </a:pPr>
            <a:endParaRPr lang="en-US" sz="2800" dirty="0" smtClean="0">
              <a:latin typeface="Helvetica Neue Light"/>
              <a:cs typeface="Helvetica Neue Light"/>
            </a:endParaRPr>
          </a:p>
          <a:p>
            <a:pPr marL="285750" indent="-285750">
              <a:buFont typeface="Arial"/>
              <a:buChar char="•"/>
            </a:pPr>
            <a:r>
              <a:rPr lang="en-US" sz="2800" dirty="0" smtClean="0">
                <a:latin typeface="Helvetica Neue Light"/>
                <a:cs typeface="Helvetica Neue Light"/>
              </a:rPr>
              <a:t>Size of </a:t>
            </a:r>
            <a:r>
              <a:rPr lang="en-US" sz="2800" dirty="0" err="1" smtClean="0">
                <a:latin typeface="Helvetica Neue Light"/>
                <a:cs typeface="Helvetica Neue Light"/>
              </a:rPr>
              <a:t>codeword</a:t>
            </a:r>
            <a:r>
              <a:rPr lang="en-US" sz="2800" dirty="0" smtClean="0">
                <a:latin typeface="Helvetica Neue Light"/>
                <a:cs typeface="Helvetica Neue Light"/>
              </a:rPr>
              <a:t> symbol is ¼ size of value</a:t>
            </a:r>
          </a:p>
        </p:txBody>
      </p:sp>
      <p:cxnSp>
        <p:nvCxnSpPr>
          <p:cNvPr id="14" name="Straight Arrow Connector 13"/>
          <p:cNvCxnSpPr/>
          <p:nvPr/>
        </p:nvCxnSpPr>
        <p:spPr>
          <a:xfrm flipV="1">
            <a:off x="6704017" y="1460500"/>
            <a:ext cx="550858" cy="12969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127875" y="814169"/>
            <a:ext cx="1992853" cy="646331"/>
          </a:xfrm>
          <a:prstGeom prst="rect">
            <a:avLst/>
          </a:prstGeom>
          <a:noFill/>
        </p:spPr>
        <p:txBody>
          <a:bodyPr wrap="none" rtlCol="0">
            <a:spAutoFit/>
          </a:bodyPr>
          <a:lstStyle/>
          <a:p>
            <a:r>
              <a:rPr lang="en-US" dirty="0" smtClean="0">
                <a:latin typeface="Helvetica Neue Light"/>
                <a:cs typeface="Helvetica Neue Light"/>
              </a:rPr>
              <a:t>Smaller packets,</a:t>
            </a:r>
          </a:p>
          <a:p>
            <a:r>
              <a:rPr lang="en-US" dirty="0">
                <a:latin typeface="Helvetica Neue Light"/>
                <a:cs typeface="Helvetica Neue Light"/>
              </a:rPr>
              <a:t>s</a:t>
            </a:r>
            <a:r>
              <a:rPr lang="en-US" dirty="0" smtClean="0">
                <a:latin typeface="Helvetica Neue Light"/>
                <a:cs typeface="Helvetica Neue Light"/>
              </a:rPr>
              <a:t>maller overheads</a:t>
            </a:r>
            <a:endParaRPr lang="en-US" dirty="0">
              <a:latin typeface="Helvetica Neue Light"/>
              <a:cs typeface="Helvetica Neue Light"/>
            </a:endParaRPr>
          </a:p>
        </p:txBody>
      </p:sp>
      <p:sp>
        <p:nvSpPr>
          <p:cNvPr id="2" name="Oval 1"/>
          <p:cNvSpPr/>
          <p:nvPr/>
        </p:nvSpPr>
        <p:spPr>
          <a:xfrm>
            <a:off x="4848491" y="2344337"/>
            <a:ext cx="2702701" cy="1595452"/>
          </a:xfrm>
          <a:prstGeom prst="ellipse">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7774659" y="2775641"/>
            <a:ext cx="1369341" cy="646331"/>
          </a:xfrm>
          <a:prstGeom prst="rect">
            <a:avLst/>
          </a:prstGeom>
          <a:noFill/>
        </p:spPr>
        <p:txBody>
          <a:bodyPr wrap="square" rtlCol="0">
            <a:spAutoFit/>
          </a:bodyPr>
          <a:lstStyle/>
          <a:p>
            <a:r>
              <a:rPr lang="en-US" dirty="0" smtClean="0">
                <a:latin typeface="Helvetica Neue Light"/>
                <a:cs typeface="Helvetica Neue Light"/>
              </a:rPr>
              <a:t>Parity symbols</a:t>
            </a:r>
            <a:endParaRPr lang="en-US" dirty="0">
              <a:latin typeface="Helvetica Neue Light"/>
              <a:cs typeface="Helvetica Neue Light"/>
            </a:endParaRPr>
          </a:p>
        </p:txBody>
      </p:sp>
      <p:sp>
        <p:nvSpPr>
          <p:cNvPr id="31" name="Rectangle 30"/>
          <p:cNvSpPr/>
          <p:nvPr/>
        </p:nvSpPr>
        <p:spPr>
          <a:xfrm rot="16200000">
            <a:off x="1906158" y="2874800"/>
            <a:ext cx="857250" cy="622616"/>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5159297" y="2869483"/>
            <a:ext cx="857250" cy="63007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3971135" y="2889243"/>
            <a:ext cx="857250" cy="59055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rot="16200000">
            <a:off x="6373861" y="2831257"/>
            <a:ext cx="857250" cy="7097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rot="16200000">
            <a:off x="2948592" y="2892230"/>
            <a:ext cx="857250" cy="584584"/>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rot="16200000">
            <a:off x="923899" y="2878623"/>
            <a:ext cx="857250" cy="611796"/>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157" y="3111100"/>
            <a:ext cx="272355" cy="181570"/>
          </a:xfrm>
          <a:prstGeom prst="rect">
            <a:avLst/>
          </a:prstGeom>
        </p:spPr>
      </p:pic>
      <p:pic>
        <p:nvPicPr>
          <p:cNvPr id="38" name="Picture 3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292" y="3073593"/>
            <a:ext cx="295433" cy="191163"/>
          </a:xfrm>
          <a:prstGeom prst="rect">
            <a:avLst/>
          </a:prstGeom>
        </p:spPr>
      </p:pic>
      <p:pic>
        <p:nvPicPr>
          <p:cNvPr id="39" name="Picture 3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767" y="3083186"/>
            <a:ext cx="293055" cy="198243"/>
          </a:xfrm>
          <a:prstGeom prst="rect">
            <a:avLst/>
          </a:prstGeom>
        </p:spPr>
      </p:pic>
      <p:pic>
        <p:nvPicPr>
          <p:cNvPr id="40" name="Picture 3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866" y="3070878"/>
            <a:ext cx="299630" cy="193878"/>
          </a:xfrm>
          <a:prstGeom prst="rect">
            <a:avLst/>
          </a:prstGeom>
        </p:spPr>
      </p:pic>
      <p:pic>
        <p:nvPicPr>
          <p:cNvPr id="41" name="Picture 4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107" y="2845818"/>
            <a:ext cx="479451" cy="590951"/>
          </a:xfrm>
          <a:prstGeom prst="rect">
            <a:avLst/>
          </a:prstGeom>
        </p:spPr>
      </p:pic>
      <p:pic>
        <p:nvPicPr>
          <p:cNvPr id="42" name="Picture 4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2758" y="2845818"/>
            <a:ext cx="674576" cy="590951"/>
          </a:xfrm>
          <a:prstGeom prst="rect">
            <a:avLst/>
          </a:prstGeom>
        </p:spPr>
      </p:pic>
      <p:pic>
        <p:nvPicPr>
          <p:cNvPr id="43" name="Picture 42"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609" y="1255975"/>
            <a:ext cx="272355" cy="181570"/>
          </a:xfrm>
          <a:prstGeom prst="rect">
            <a:avLst/>
          </a:prstGeom>
        </p:spPr>
      </p:pic>
      <p:pic>
        <p:nvPicPr>
          <p:cNvPr id="44" name="Picture 4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843" y="1242017"/>
            <a:ext cx="295433" cy="191163"/>
          </a:xfrm>
          <a:prstGeom prst="rect">
            <a:avLst/>
          </a:prstGeom>
        </p:spPr>
      </p:pic>
      <p:pic>
        <p:nvPicPr>
          <p:cNvPr id="45" name="Picture 4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272" y="1239302"/>
            <a:ext cx="293055" cy="198243"/>
          </a:xfrm>
          <a:prstGeom prst="rect">
            <a:avLst/>
          </a:prstGeom>
        </p:spPr>
      </p:pic>
      <p:pic>
        <p:nvPicPr>
          <p:cNvPr id="46" name="Picture 4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036" y="1239302"/>
            <a:ext cx="299630" cy="193878"/>
          </a:xfrm>
          <a:prstGeom prst="rect">
            <a:avLst/>
          </a:prstGeom>
        </p:spPr>
      </p:pic>
      <p:sp>
        <p:nvSpPr>
          <p:cNvPr id="47" name="TextBox 46"/>
          <p:cNvSpPr txBox="1"/>
          <p:nvPr/>
        </p:nvSpPr>
        <p:spPr>
          <a:xfrm>
            <a:off x="3204004" y="71475"/>
            <a:ext cx="2572822" cy="523220"/>
          </a:xfrm>
          <a:prstGeom prst="rect">
            <a:avLst/>
          </a:prstGeom>
          <a:noFill/>
        </p:spPr>
        <p:txBody>
          <a:bodyPr wrap="none" rtlCol="0">
            <a:spAutoFit/>
          </a:bodyPr>
          <a:lstStyle/>
          <a:p>
            <a:r>
              <a:rPr lang="en-US" sz="2800" dirty="0" smtClean="0">
                <a:latin typeface="Helvetica Neue Light"/>
                <a:cs typeface="Helvetica Neue Light"/>
              </a:rPr>
              <a:t>Erasure Coding</a:t>
            </a:r>
            <a:endParaRPr lang="en-US" sz="2800" dirty="0">
              <a:latin typeface="Helvetica Neue Light"/>
              <a:cs typeface="Helvetica Neue Light"/>
            </a:endParaRPr>
          </a:p>
        </p:txBody>
      </p:sp>
    </p:spTree>
    <p:extLst>
      <p:ext uri="{BB962C8B-B14F-4D97-AF65-F5344CB8AC3E}">
        <p14:creationId xmlns:p14="http://schemas.microsoft.com/office/powerpoint/2010/main" val="10178053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77800"/>
            <a:ext cx="8716596" cy="1057275"/>
          </a:xfrm>
        </p:spPr>
        <p:txBody>
          <a:bodyPr/>
          <a:lstStyle/>
          <a:p>
            <a:pPr>
              <a:defRPr/>
            </a:pPr>
            <a:r>
              <a:rPr lang="en-US" sz="3200" dirty="0" smtClean="0">
                <a:solidFill>
                  <a:srgbClr val="0000FF"/>
                </a:solidFill>
                <a:latin typeface="Helvetica Neue Light"/>
                <a:cs typeface="Helvetica Neue Light"/>
              </a:rPr>
              <a:t>Challenges</a:t>
            </a:r>
            <a:endParaRPr sz="3200" dirty="0">
              <a:latin typeface="Arial" panose="020B0604020202020204" pitchFamily="34" charset="0"/>
              <a:cs typeface="Arial" panose="020B0604020202020204" pitchFamily="34" charset="0"/>
            </a:endParaRPr>
          </a:p>
        </p:txBody>
      </p:sp>
      <p:sp>
        <p:nvSpPr>
          <p:cNvPr id="7" name="TextBox 6"/>
          <p:cNvSpPr txBox="1"/>
          <p:nvPr/>
        </p:nvSpPr>
        <p:spPr>
          <a:xfrm>
            <a:off x="152400" y="1203866"/>
            <a:ext cx="8763000" cy="4339650"/>
          </a:xfrm>
          <a:prstGeom prst="rect">
            <a:avLst/>
          </a:prstGeom>
          <a:noFill/>
        </p:spPr>
        <p:txBody>
          <a:bodyPr wrap="square" rtlCol="0">
            <a:spAutoFit/>
          </a:bodyPr>
          <a:lstStyle/>
          <a:p>
            <a:pPr marL="285750" indent="-285750">
              <a:buFont typeface="Arial"/>
              <a:buChar char="•"/>
            </a:pPr>
            <a:r>
              <a:rPr lang="en-US" sz="2200" dirty="0" smtClean="0">
                <a:latin typeface="Helvetica Neue Light"/>
                <a:cs typeface="Helvetica Neue Light"/>
              </a:rPr>
              <a:t>Computing components can </a:t>
            </a:r>
            <a:r>
              <a:rPr lang="en-US" sz="2200" i="1" dirty="0" smtClean="0">
                <a:solidFill>
                  <a:srgbClr val="FF0000"/>
                </a:solidFill>
                <a:latin typeface="Helvetica Neue Light"/>
                <a:cs typeface="Helvetica Neue Light"/>
              </a:rPr>
              <a:t>straggle</a:t>
            </a:r>
            <a:r>
              <a:rPr lang="en-US" sz="2200" dirty="0" smtClean="0">
                <a:latin typeface="Helvetica Neue Light"/>
                <a:cs typeface="Helvetica Neue Light"/>
              </a:rPr>
              <a:t>, i.e., they can be slow</a:t>
            </a:r>
          </a:p>
          <a:p>
            <a:pPr marL="742950" lvl="1" indent="-285750">
              <a:buFont typeface="Arial"/>
              <a:buChar char="•"/>
            </a:pPr>
            <a:r>
              <a:rPr lang="en-US" sz="1600" dirty="0">
                <a:solidFill>
                  <a:schemeClr val="tx1">
                    <a:lumMod val="65000"/>
                    <a:lumOff val="35000"/>
                  </a:schemeClr>
                </a:solidFill>
                <a:latin typeface="Helvetica Neue Light"/>
                <a:cs typeface="Helvetica Neue Light"/>
              </a:rPr>
              <a:t>“Map-reduce: simplified data processing on large clusters”, Dean-</a:t>
            </a:r>
            <a:r>
              <a:rPr lang="en-US" sz="1600" dirty="0" err="1">
                <a:solidFill>
                  <a:schemeClr val="tx1">
                    <a:lumMod val="65000"/>
                    <a:lumOff val="35000"/>
                  </a:schemeClr>
                </a:solidFill>
                <a:latin typeface="Helvetica Neue Light"/>
                <a:cs typeface="Helvetica Neue Light"/>
              </a:rPr>
              <a:t>Ghemawat</a:t>
            </a:r>
            <a:r>
              <a:rPr lang="en-US" sz="1600" dirty="0">
                <a:solidFill>
                  <a:schemeClr val="tx1">
                    <a:lumMod val="65000"/>
                    <a:lumOff val="35000"/>
                  </a:schemeClr>
                </a:solidFill>
                <a:latin typeface="Helvetica Neue Light"/>
                <a:cs typeface="Helvetica Neue Light"/>
              </a:rPr>
              <a:t> 08</a:t>
            </a:r>
          </a:p>
          <a:p>
            <a:pPr marL="742950" lvl="1" indent="-285750">
              <a:buFont typeface="Arial"/>
              <a:buChar char="•"/>
            </a:pPr>
            <a:r>
              <a:rPr lang="en-US" sz="1600" dirty="0">
                <a:solidFill>
                  <a:schemeClr val="tx1">
                    <a:lumMod val="65000"/>
                    <a:lumOff val="35000"/>
                  </a:schemeClr>
                </a:solidFill>
                <a:latin typeface="Helvetica Neue Light"/>
                <a:cs typeface="Helvetica Neue Light"/>
              </a:rPr>
              <a:t>“The tail at scale” Dean-</a:t>
            </a:r>
            <a:r>
              <a:rPr lang="en-US" sz="1600" dirty="0" err="1">
                <a:solidFill>
                  <a:schemeClr val="tx1">
                    <a:lumMod val="65000"/>
                    <a:lumOff val="35000"/>
                  </a:schemeClr>
                </a:solidFill>
                <a:latin typeface="Helvetica Neue Light"/>
                <a:cs typeface="Helvetica Neue Light"/>
              </a:rPr>
              <a:t>Barroso</a:t>
            </a:r>
            <a:r>
              <a:rPr lang="en-US" sz="1600" dirty="0">
                <a:solidFill>
                  <a:schemeClr val="tx1">
                    <a:lumMod val="65000"/>
                    <a:lumOff val="35000"/>
                  </a:schemeClr>
                </a:solidFill>
                <a:latin typeface="Helvetica Neue Light"/>
                <a:cs typeface="Helvetica Neue Light"/>
              </a:rPr>
              <a:t> </a:t>
            </a:r>
            <a:r>
              <a:rPr lang="en-US" sz="1600" dirty="0" smtClean="0">
                <a:solidFill>
                  <a:schemeClr val="tx1">
                    <a:lumMod val="65000"/>
                    <a:lumOff val="35000"/>
                  </a:schemeClr>
                </a:solidFill>
                <a:latin typeface="Helvetica Neue Light"/>
                <a:cs typeface="Helvetica Neue Light"/>
              </a:rPr>
              <a:t>13</a:t>
            </a:r>
            <a:endParaRPr lang="en-US" sz="2200" dirty="0" smtClean="0">
              <a:solidFill>
                <a:schemeClr val="tx1">
                  <a:lumMod val="65000"/>
                  <a:lumOff val="35000"/>
                </a:schemeClr>
              </a:solidFill>
              <a:latin typeface="Helvetica Neue Light"/>
              <a:cs typeface="Helvetica Neue Light"/>
            </a:endParaRPr>
          </a:p>
          <a:p>
            <a:pPr marL="285750" indent="-285750">
              <a:buFont typeface="Arial"/>
              <a:buChar char="•"/>
            </a:pPr>
            <a:endParaRPr lang="en-US" sz="2200" dirty="0">
              <a:latin typeface="Helvetica Neue Light"/>
              <a:cs typeface="Helvetica Neue Light"/>
            </a:endParaRPr>
          </a:p>
          <a:p>
            <a:pPr marL="285750" indent="-285750">
              <a:buFont typeface="Arial"/>
              <a:buChar char="•"/>
            </a:pPr>
            <a:r>
              <a:rPr lang="en-US" sz="2200" dirty="0" smtClean="0">
                <a:latin typeface="Helvetica Neue Light"/>
                <a:cs typeface="Helvetica Neue Light"/>
              </a:rPr>
              <a:t>Components can be </a:t>
            </a:r>
            <a:r>
              <a:rPr lang="en-US" sz="2200" i="1" dirty="0" smtClean="0">
                <a:solidFill>
                  <a:srgbClr val="FF0000"/>
                </a:solidFill>
                <a:latin typeface="Helvetica Neue Light"/>
                <a:cs typeface="Helvetica Neue Light"/>
              </a:rPr>
              <a:t>erroneous or fail</a:t>
            </a:r>
            <a:endParaRPr lang="en-US" i="1" dirty="0" smtClean="0">
              <a:solidFill>
                <a:srgbClr val="FF0000"/>
              </a:solidFill>
              <a:latin typeface="Helvetica Neue Light"/>
              <a:cs typeface="Helvetica Neue Light"/>
            </a:endParaRPr>
          </a:p>
          <a:p>
            <a:pPr marL="742950" lvl="1" indent="-285750">
              <a:buFont typeface="Arial"/>
              <a:buChar char="•"/>
            </a:pPr>
            <a:endParaRPr lang="en-US" sz="1600" dirty="0" smtClean="0">
              <a:solidFill>
                <a:srgbClr val="595959"/>
              </a:solidFill>
              <a:latin typeface="Helvetica Neue Light"/>
              <a:cs typeface="Helvetica Neue Light"/>
            </a:endParaRPr>
          </a:p>
          <a:p>
            <a:pPr marL="742950" lvl="1" indent="-285750">
              <a:buFont typeface="Arial"/>
              <a:buChar char="•"/>
            </a:pPr>
            <a:r>
              <a:rPr lang="en-US" sz="1600" dirty="0" smtClean="0">
                <a:solidFill>
                  <a:srgbClr val="595959"/>
                </a:solidFill>
                <a:latin typeface="Helvetica Neue Light"/>
                <a:cs typeface="Helvetica Neue Light"/>
              </a:rPr>
              <a:t>“10 </a:t>
            </a:r>
            <a:r>
              <a:rPr lang="en-US" sz="1600" dirty="0">
                <a:solidFill>
                  <a:srgbClr val="595959"/>
                </a:solidFill>
                <a:latin typeface="Helvetica Neue Light"/>
                <a:cs typeface="Helvetica Neue Light"/>
              </a:rPr>
              <a:t>challenges towards </a:t>
            </a:r>
            <a:r>
              <a:rPr lang="en-US" sz="1600" dirty="0" err="1">
                <a:solidFill>
                  <a:srgbClr val="595959"/>
                </a:solidFill>
                <a:latin typeface="Helvetica Neue Light"/>
                <a:cs typeface="Helvetica Neue Light"/>
              </a:rPr>
              <a:t>exascale</a:t>
            </a:r>
            <a:r>
              <a:rPr lang="en-US" sz="1600" dirty="0">
                <a:solidFill>
                  <a:srgbClr val="595959"/>
                </a:solidFill>
                <a:latin typeface="Helvetica Neue Light"/>
                <a:cs typeface="Helvetica Neue Light"/>
              </a:rPr>
              <a:t> </a:t>
            </a:r>
            <a:r>
              <a:rPr lang="en-US" sz="1600" dirty="0" smtClean="0">
                <a:solidFill>
                  <a:srgbClr val="595959"/>
                </a:solidFill>
                <a:latin typeface="Helvetica Neue Light"/>
                <a:cs typeface="Helvetica Neue Light"/>
              </a:rPr>
              <a:t>computing”: </a:t>
            </a:r>
            <a:r>
              <a:rPr lang="en-US" sz="1600" dirty="0">
                <a:solidFill>
                  <a:srgbClr val="595959"/>
                </a:solidFill>
                <a:latin typeface="Helvetica Neue Light"/>
                <a:cs typeface="Helvetica Neue Light"/>
              </a:rPr>
              <a:t>DOE ASCAC report 2014;  Fault tolerance techniques for high performance computing – </a:t>
            </a:r>
            <a:r>
              <a:rPr lang="en-US" sz="1600" dirty="0" err="1">
                <a:solidFill>
                  <a:srgbClr val="595959"/>
                </a:solidFill>
                <a:latin typeface="Helvetica Neue Light"/>
                <a:cs typeface="Helvetica Neue Light"/>
              </a:rPr>
              <a:t>Herault</a:t>
            </a:r>
            <a:r>
              <a:rPr lang="en-US" sz="1600" dirty="0">
                <a:solidFill>
                  <a:srgbClr val="595959"/>
                </a:solidFill>
                <a:latin typeface="Helvetica Neue Light"/>
                <a:cs typeface="Helvetica Neue Light"/>
              </a:rPr>
              <a:t>/</a:t>
            </a:r>
            <a:r>
              <a:rPr lang="en-US" sz="1600" dirty="0" smtClean="0">
                <a:solidFill>
                  <a:srgbClr val="595959"/>
                </a:solidFill>
                <a:latin typeface="Helvetica Neue Light"/>
                <a:cs typeface="Helvetica Neue Light"/>
              </a:rPr>
              <a:t>Roberts</a:t>
            </a:r>
          </a:p>
          <a:p>
            <a:pPr marL="742950" lvl="1" indent="-285750">
              <a:buFont typeface="Arial"/>
              <a:buChar char="•"/>
            </a:pPr>
            <a:r>
              <a:rPr lang="en-US" sz="1600" dirty="0">
                <a:solidFill>
                  <a:schemeClr val="tx1">
                    <a:lumMod val="50000"/>
                    <a:lumOff val="50000"/>
                  </a:schemeClr>
                </a:solidFill>
                <a:latin typeface="Helvetica Neue Light"/>
                <a:cs typeface="Helvetica Neue Light"/>
              </a:rPr>
              <a:t>“... since data of value is never just on one disk, the BER for a single disk could actually be orders of magnitude higher than the current target of </a:t>
            </a:r>
            <a:r>
              <a:rPr lang="en-US" sz="1600" dirty="0" smtClean="0">
                <a:solidFill>
                  <a:schemeClr val="tx1">
                    <a:lumMod val="50000"/>
                    <a:lumOff val="50000"/>
                  </a:schemeClr>
                </a:solidFill>
                <a:latin typeface="Helvetica Neue Light"/>
                <a:cs typeface="Helvetica Neue Light"/>
              </a:rPr>
              <a:t>10</a:t>
            </a:r>
            <a:r>
              <a:rPr lang="en-US" sz="1600" baseline="30000" dirty="0" smtClean="0">
                <a:solidFill>
                  <a:schemeClr val="tx1">
                    <a:lumMod val="65000"/>
                    <a:lumOff val="35000"/>
                  </a:schemeClr>
                </a:solidFill>
                <a:latin typeface="Helvetica Neue Light"/>
                <a:cs typeface="Helvetica Neue Light"/>
              </a:rPr>
              <a:t>-15</a:t>
            </a:r>
            <a:r>
              <a:rPr lang="en-US" sz="1600" dirty="0" smtClean="0">
                <a:solidFill>
                  <a:schemeClr val="tx1">
                    <a:lumMod val="50000"/>
                    <a:lumOff val="50000"/>
                  </a:schemeClr>
                </a:solidFill>
                <a:latin typeface="Helvetica Neue Light"/>
                <a:cs typeface="Helvetica Neue Light"/>
              </a:rPr>
              <a:t>….” </a:t>
            </a:r>
            <a:endParaRPr lang="en-US" sz="1600" dirty="0">
              <a:solidFill>
                <a:schemeClr val="tx1">
                  <a:lumMod val="50000"/>
                  <a:lumOff val="50000"/>
                </a:schemeClr>
              </a:solidFill>
              <a:latin typeface="Helvetica Neue Light"/>
              <a:cs typeface="Helvetica Neue Light"/>
            </a:endParaRPr>
          </a:p>
          <a:p>
            <a:r>
              <a:rPr lang="en-US" sz="1600" dirty="0" smtClean="0">
                <a:solidFill>
                  <a:schemeClr val="tx1">
                    <a:lumMod val="50000"/>
                    <a:lumOff val="50000"/>
                  </a:schemeClr>
                </a:solidFill>
                <a:latin typeface="Helvetica Neue Light"/>
                <a:cs typeface="Helvetica Neue Light"/>
              </a:rPr>
              <a:t>		[</a:t>
            </a:r>
            <a:r>
              <a:rPr lang="en-US" sz="1600" dirty="0">
                <a:solidFill>
                  <a:schemeClr val="tx1">
                    <a:lumMod val="50000"/>
                    <a:lumOff val="50000"/>
                  </a:schemeClr>
                </a:solidFill>
                <a:latin typeface="Helvetica Neue Light"/>
                <a:cs typeface="Helvetica Neue Light"/>
              </a:rPr>
              <a:t>Brewer et al., Google white paper, ‘16] </a:t>
            </a:r>
            <a:endParaRPr lang="en-US" sz="1600" dirty="0" smtClean="0">
              <a:solidFill>
                <a:schemeClr val="tx1">
                  <a:lumMod val="50000"/>
                  <a:lumOff val="50000"/>
                </a:schemeClr>
              </a:solidFill>
              <a:effectLst/>
              <a:latin typeface="Helvetica Neue Light"/>
              <a:cs typeface="Helvetica Neue Light"/>
            </a:endParaRPr>
          </a:p>
          <a:p>
            <a:pPr marL="742950" lvl="1" indent="-285750">
              <a:buFont typeface="Arial"/>
              <a:buChar char="•"/>
            </a:pPr>
            <a:endParaRPr lang="en-US" sz="1600" dirty="0" smtClean="0">
              <a:solidFill>
                <a:srgbClr val="595959"/>
              </a:solidFill>
              <a:latin typeface="Helvetica Neue Light"/>
              <a:cs typeface="Helvetica Neue Light"/>
            </a:endParaRPr>
          </a:p>
          <a:p>
            <a:pPr marL="742950" lvl="1" indent="-285750">
              <a:buFont typeface="Arial"/>
              <a:buChar char="•"/>
            </a:pPr>
            <a:endParaRPr lang="en-US" sz="1600" dirty="0" smtClean="0">
              <a:solidFill>
                <a:schemeClr val="bg2">
                  <a:lumMod val="75000"/>
                </a:schemeClr>
              </a:solidFill>
              <a:latin typeface="Helvetica Neue Light"/>
              <a:cs typeface="Helvetica Neue Light"/>
            </a:endParaRPr>
          </a:p>
          <a:p>
            <a:pPr marL="285750" indent="-285750">
              <a:buFont typeface="Arial"/>
              <a:buChar char="•"/>
            </a:pPr>
            <a:r>
              <a:rPr lang="en-US" sz="2200" dirty="0" smtClean="0">
                <a:solidFill>
                  <a:srgbClr val="000000"/>
                </a:solidFill>
                <a:latin typeface="Helvetica Neue Light"/>
                <a:cs typeface="Helvetica Neue Light"/>
              </a:rPr>
              <a:t>Data transfer cost/time an important component of computing performance</a:t>
            </a:r>
            <a:endParaRPr lang="en-US" dirty="0">
              <a:latin typeface="Helvetica Neue Light"/>
              <a:cs typeface="Helvetica Neue Light"/>
            </a:endParaRPr>
          </a:p>
        </p:txBody>
      </p:sp>
      <p:sp>
        <p:nvSpPr>
          <p:cNvPr id="3" name="Rectangle 2"/>
          <p:cNvSpPr/>
          <p:nvPr/>
        </p:nvSpPr>
        <p:spPr>
          <a:xfrm>
            <a:off x="1233452" y="5726035"/>
            <a:ext cx="6271663" cy="830997"/>
          </a:xfrm>
          <a:prstGeom prst="rect">
            <a:avLst/>
          </a:prstGeom>
        </p:spPr>
        <p:txBody>
          <a:bodyPr wrap="square">
            <a:spAutoFit/>
          </a:bodyPr>
          <a:lstStyle/>
          <a:p>
            <a:r>
              <a:rPr lang="en-US" sz="2400" dirty="0" smtClean="0">
                <a:solidFill>
                  <a:srgbClr val="FF0000"/>
                </a:solidFill>
                <a:latin typeface="Helvetica Neue Light"/>
                <a:cs typeface="Helvetica Neue Light"/>
              </a:rPr>
              <a:t>Redundancy in data storage, computation can significantly improve performance!</a:t>
            </a:r>
          </a:p>
        </p:txBody>
      </p:sp>
    </p:spTree>
    <p:extLst>
      <p:ext uri="{BB962C8B-B14F-4D97-AF65-F5344CB8AC3E}">
        <p14:creationId xmlns:p14="http://schemas.microsoft.com/office/powerpoint/2010/main" val="163047745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69875" y="5222875"/>
            <a:ext cx="184666" cy="369332"/>
          </a:xfrm>
          <a:prstGeom prst="rect">
            <a:avLst/>
          </a:prstGeom>
          <a:noFill/>
        </p:spPr>
        <p:txBody>
          <a:bodyPr wrap="none" rtlCol="0">
            <a:spAutoFit/>
          </a:bodyPr>
          <a:lstStyle/>
          <a:p>
            <a:endParaRPr lang="en-US" dirty="0"/>
          </a:p>
        </p:txBody>
      </p:sp>
      <p:sp>
        <p:nvSpPr>
          <p:cNvPr id="10" name="TextBox 9"/>
          <p:cNvSpPr txBox="1"/>
          <p:nvPr/>
        </p:nvSpPr>
        <p:spPr>
          <a:xfrm>
            <a:off x="396875" y="4651375"/>
            <a:ext cx="184666" cy="369332"/>
          </a:xfrm>
          <a:prstGeom prst="rect">
            <a:avLst/>
          </a:prstGeom>
          <a:noFill/>
        </p:spPr>
        <p:txBody>
          <a:bodyPr wrap="none" rtlCol="0">
            <a:spAutoFit/>
          </a:bodyPr>
          <a:lstStyle/>
          <a:p>
            <a:endParaRPr lang="en-US" dirty="0"/>
          </a:p>
        </p:txBody>
      </p:sp>
      <p:sp>
        <p:nvSpPr>
          <p:cNvPr id="2" name="TextBox 1"/>
          <p:cNvSpPr txBox="1"/>
          <p:nvPr/>
        </p:nvSpPr>
        <p:spPr>
          <a:xfrm>
            <a:off x="0" y="3868733"/>
            <a:ext cx="8969376" cy="2677656"/>
          </a:xfrm>
          <a:prstGeom prst="rect">
            <a:avLst/>
          </a:prstGeom>
          <a:noFill/>
          <a:ln>
            <a:noFill/>
          </a:ln>
        </p:spPr>
        <p:txBody>
          <a:bodyPr wrap="square" rtlCol="0">
            <a:spAutoFit/>
          </a:bodyPr>
          <a:lstStyle/>
          <a:p>
            <a:pPr marL="285750" indent="-285750">
              <a:buFont typeface="Arial"/>
              <a:buChar char="•"/>
            </a:pPr>
            <a:r>
              <a:rPr lang="en-US" sz="2800" dirty="0" smtClean="0">
                <a:latin typeface="Helvetica Neue Light"/>
                <a:cs typeface="Helvetica Neue Light"/>
              </a:rPr>
              <a:t>Value recoverable from any 4 </a:t>
            </a:r>
            <a:r>
              <a:rPr lang="en-US" sz="2800" dirty="0" err="1" smtClean="0">
                <a:latin typeface="Helvetica Neue Light"/>
                <a:cs typeface="Helvetica Neue Light"/>
              </a:rPr>
              <a:t>codeword</a:t>
            </a:r>
            <a:r>
              <a:rPr lang="en-US" sz="2800" dirty="0" smtClean="0">
                <a:latin typeface="Helvetica Neue Light"/>
                <a:cs typeface="Helvetica Neue Light"/>
              </a:rPr>
              <a:t> symbols</a:t>
            </a:r>
            <a:endParaRPr lang="en-US" sz="2800" dirty="0">
              <a:latin typeface="Helvetica Neue Light"/>
              <a:cs typeface="Helvetica Neue Light"/>
            </a:endParaRPr>
          </a:p>
          <a:p>
            <a:pPr marL="285750" indent="-285750">
              <a:buFont typeface="Arial"/>
              <a:buChar char="•"/>
            </a:pPr>
            <a:endParaRPr lang="en-US" sz="2800" dirty="0" smtClean="0">
              <a:latin typeface="Helvetica Neue Light"/>
              <a:cs typeface="Helvetica Neue Light"/>
            </a:endParaRPr>
          </a:p>
          <a:p>
            <a:pPr marL="285750" indent="-285750">
              <a:buFont typeface="Arial"/>
              <a:buChar char="•"/>
            </a:pPr>
            <a:r>
              <a:rPr lang="en-US" sz="2800" dirty="0">
                <a:latin typeface="Helvetica Neue Light"/>
                <a:cs typeface="Helvetica Neue Light"/>
              </a:rPr>
              <a:t>Size of </a:t>
            </a:r>
            <a:r>
              <a:rPr lang="en-US" sz="2800" dirty="0" err="1" smtClean="0">
                <a:latin typeface="Helvetica Neue Light"/>
                <a:cs typeface="Helvetica Neue Light"/>
              </a:rPr>
              <a:t>codeword</a:t>
            </a:r>
            <a:r>
              <a:rPr lang="en-US" sz="2800" dirty="0" smtClean="0">
                <a:latin typeface="Helvetica Neue Light"/>
                <a:cs typeface="Helvetica Neue Light"/>
              </a:rPr>
              <a:t> symbol is </a:t>
            </a:r>
            <a:r>
              <a:rPr lang="en-US" sz="2800" dirty="0">
                <a:latin typeface="Helvetica Neue Light"/>
                <a:cs typeface="Helvetica Neue Light"/>
              </a:rPr>
              <a:t>¼ size of value</a:t>
            </a:r>
          </a:p>
          <a:p>
            <a:endParaRPr lang="en-US" sz="2800" dirty="0" smtClean="0">
              <a:latin typeface="Helvetica Neue Light"/>
              <a:cs typeface="Helvetica Neue Light"/>
            </a:endParaRPr>
          </a:p>
          <a:p>
            <a:pPr marL="285750" indent="-285750">
              <a:buFont typeface="Arial"/>
              <a:buChar char="•"/>
            </a:pPr>
            <a:r>
              <a:rPr lang="en-US" sz="2800" dirty="0" smtClean="0">
                <a:latin typeface="Helvetica Neue Light"/>
                <a:cs typeface="Helvetica Neue Light"/>
              </a:rPr>
              <a:t>New constraint, need 4 symbols with same time-stamp</a:t>
            </a:r>
            <a:endParaRPr lang="en-US" sz="2800" dirty="0">
              <a:latin typeface="Helvetica Neue Light"/>
              <a:cs typeface="Helvetica Neue Light"/>
            </a:endParaRPr>
          </a:p>
          <a:p>
            <a:endParaRPr lang="en-US" sz="2800" dirty="0" smtClean="0">
              <a:latin typeface="Helvetica Neue Light"/>
              <a:cs typeface="Helvetica Neue Light"/>
            </a:endParaRPr>
          </a:p>
        </p:txBody>
      </p:sp>
      <p:sp>
        <p:nvSpPr>
          <p:cNvPr id="8" name="Slide Number Placeholder 7"/>
          <p:cNvSpPr>
            <a:spLocks noGrp="1"/>
          </p:cNvSpPr>
          <p:nvPr>
            <p:ph type="sldNum" sz="quarter" idx="12"/>
          </p:nvPr>
        </p:nvSpPr>
        <p:spPr/>
        <p:txBody>
          <a:bodyPr/>
          <a:lstStyle/>
          <a:p>
            <a:fld id="{2BAAB71D-D585-B642-9E27-EE5DC697D035}" type="slidenum">
              <a:rPr lang="en-US" smtClean="0"/>
              <a:t>70</a:t>
            </a:fld>
            <a:endParaRPr lang="en-US"/>
          </a:p>
        </p:txBody>
      </p:sp>
      <p:cxnSp>
        <p:nvCxnSpPr>
          <p:cNvPr id="22" name="Straight Arrow Connector 21"/>
          <p:cNvCxnSpPr/>
          <p:nvPr/>
        </p:nvCxnSpPr>
        <p:spPr>
          <a:xfrm flipV="1">
            <a:off x="6704017" y="1460500"/>
            <a:ext cx="550858" cy="12969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127875" y="814169"/>
            <a:ext cx="1992853" cy="646331"/>
          </a:xfrm>
          <a:prstGeom prst="rect">
            <a:avLst/>
          </a:prstGeom>
          <a:noFill/>
        </p:spPr>
        <p:txBody>
          <a:bodyPr wrap="none" rtlCol="0">
            <a:spAutoFit/>
          </a:bodyPr>
          <a:lstStyle/>
          <a:p>
            <a:r>
              <a:rPr lang="en-US" dirty="0" smtClean="0">
                <a:latin typeface="Helvetica Neue Light"/>
                <a:cs typeface="Helvetica Neue Light"/>
              </a:rPr>
              <a:t>Smaller packets,</a:t>
            </a:r>
          </a:p>
          <a:p>
            <a:r>
              <a:rPr lang="en-US" dirty="0">
                <a:latin typeface="Helvetica Neue Light"/>
                <a:cs typeface="Helvetica Neue Light"/>
              </a:rPr>
              <a:t>s</a:t>
            </a:r>
            <a:r>
              <a:rPr lang="en-US" dirty="0" smtClean="0">
                <a:latin typeface="Helvetica Neue Light"/>
                <a:cs typeface="Helvetica Neue Light"/>
              </a:rPr>
              <a:t>maller overheads</a:t>
            </a:r>
            <a:endParaRPr lang="en-US" dirty="0">
              <a:latin typeface="Helvetica Neue Light"/>
              <a:cs typeface="Helvetica Neue Light"/>
            </a:endParaRPr>
          </a:p>
        </p:txBody>
      </p:sp>
      <p:sp>
        <p:nvSpPr>
          <p:cNvPr id="30" name="Rectangle 29"/>
          <p:cNvSpPr/>
          <p:nvPr/>
        </p:nvSpPr>
        <p:spPr>
          <a:xfrm rot="16200000">
            <a:off x="2912679" y="1062829"/>
            <a:ext cx="857250" cy="51276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rot="16200000">
            <a:off x="3425443" y="1062829"/>
            <a:ext cx="857250" cy="512763"/>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rot="16200000">
            <a:off x="3932237" y="1055595"/>
            <a:ext cx="857250" cy="512763"/>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rot="16200000">
            <a:off x="4445001" y="1062829"/>
            <a:ext cx="857250" cy="512763"/>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084922" y="890585"/>
            <a:ext cx="2045086" cy="8500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a:off x="3917952" y="1952625"/>
            <a:ext cx="528639" cy="5556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848491" y="2344337"/>
            <a:ext cx="2702701" cy="1595452"/>
          </a:xfrm>
          <a:prstGeom prst="ellipse">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9" name="TextBox 38"/>
          <p:cNvSpPr txBox="1"/>
          <p:nvPr/>
        </p:nvSpPr>
        <p:spPr>
          <a:xfrm>
            <a:off x="7774659" y="2775641"/>
            <a:ext cx="1369341" cy="646331"/>
          </a:xfrm>
          <a:prstGeom prst="rect">
            <a:avLst/>
          </a:prstGeom>
          <a:noFill/>
        </p:spPr>
        <p:txBody>
          <a:bodyPr wrap="square" rtlCol="0">
            <a:spAutoFit/>
          </a:bodyPr>
          <a:lstStyle/>
          <a:p>
            <a:r>
              <a:rPr lang="en-US" dirty="0" smtClean="0">
                <a:latin typeface="Helvetica Neue Light"/>
                <a:cs typeface="Helvetica Neue Light"/>
              </a:rPr>
              <a:t>Parity symbols</a:t>
            </a:r>
            <a:endParaRPr lang="en-US" dirty="0">
              <a:latin typeface="Helvetica Neue Light"/>
              <a:cs typeface="Helvetica Neue Light"/>
            </a:endParaRPr>
          </a:p>
        </p:txBody>
      </p:sp>
      <p:pic>
        <p:nvPicPr>
          <p:cNvPr id="37" name="Picture 3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8609" y="1255975"/>
            <a:ext cx="272355" cy="181570"/>
          </a:xfrm>
          <a:prstGeom prst="rect">
            <a:avLst/>
          </a:prstGeom>
        </p:spPr>
      </p:pic>
      <p:pic>
        <p:nvPicPr>
          <p:cNvPr id="40" name="Picture 3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843" y="1242017"/>
            <a:ext cx="295433" cy="191163"/>
          </a:xfrm>
          <a:prstGeom prst="rect">
            <a:avLst/>
          </a:prstGeom>
        </p:spPr>
      </p:pic>
      <p:pic>
        <p:nvPicPr>
          <p:cNvPr id="41" name="Picture 4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2272" y="1239302"/>
            <a:ext cx="293055" cy="198243"/>
          </a:xfrm>
          <a:prstGeom prst="rect">
            <a:avLst/>
          </a:prstGeom>
        </p:spPr>
      </p:pic>
      <p:pic>
        <p:nvPicPr>
          <p:cNvPr id="42" name="Picture 4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5036" y="1239302"/>
            <a:ext cx="299630" cy="193878"/>
          </a:xfrm>
          <a:prstGeom prst="rect">
            <a:avLst/>
          </a:prstGeom>
        </p:spPr>
      </p:pic>
      <p:sp>
        <p:nvSpPr>
          <p:cNvPr id="43" name="Rectangle 42"/>
          <p:cNvSpPr/>
          <p:nvPr/>
        </p:nvSpPr>
        <p:spPr>
          <a:xfrm rot="16200000">
            <a:off x="1906158" y="2874800"/>
            <a:ext cx="857250" cy="622616"/>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rot="16200000">
            <a:off x="5159297" y="2869483"/>
            <a:ext cx="857250" cy="63007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rot="16200000">
            <a:off x="3971135" y="2889243"/>
            <a:ext cx="857250" cy="590554"/>
          </a:xfrm>
          <a:prstGeom prst="rec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rot="16200000">
            <a:off x="6373861" y="2831257"/>
            <a:ext cx="857250" cy="7097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rot="16200000">
            <a:off x="2948592" y="2892230"/>
            <a:ext cx="857250" cy="584584"/>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rot="16200000">
            <a:off x="923899" y="2878623"/>
            <a:ext cx="857250" cy="611796"/>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157" y="3111100"/>
            <a:ext cx="272355" cy="181570"/>
          </a:xfrm>
          <a:prstGeom prst="rect">
            <a:avLst/>
          </a:prstGeom>
        </p:spPr>
      </p:pic>
      <p:pic>
        <p:nvPicPr>
          <p:cNvPr id="50" name="Picture 4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292" y="3073593"/>
            <a:ext cx="295433" cy="191163"/>
          </a:xfrm>
          <a:prstGeom prst="rect">
            <a:avLst/>
          </a:prstGeom>
        </p:spPr>
      </p:pic>
      <p:pic>
        <p:nvPicPr>
          <p:cNvPr id="51" name="Picture 50"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4767" y="3083186"/>
            <a:ext cx="293055" cy="198243"/>
          </a:xfrm>
          <a:prstGeom prst="rect">
            <a:avLst/>
          </a:prstGeom>
        </p:spPr>
      </p:pic>
      <p:pic>
        <p:nvPicPr>
          <p:cNvPr id="52" name="Picture 5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8866" y="3070878"/>
            <a:ext cx="299630" cy="193878"/>
          </a:xfrm>
          <a:prstGeom prst="rect">
            <a:avLst/>
          </a:prstGeom>
        </p:spPr>
      </p:pic>
      <p:pic>
        <p:nvPicPr>
          <p:cNvPr id="53" name="Picture 52"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107" y="2845818"/>
            <a:ext cx="479451" cy="590951"/>
          </a:xfrm>
          <a:prstGeom prst="rect">
            <a:avLst/>
          </a:prstGeom>
        </p:spPr>
      </p:pic>
      <p:pic>
        <p:nvPicPr>
          <p:cNvPr id="54" name="Picture 53"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2758" y="2845818"/>
            <a:ext cx="674576" cy="590951"/>
          </a:xfrm>
          <a:prstGeom prst="rect">
            <a:avLst/>
          </a:prstGeom>
        </p:spPr>
      </p:pic>
      <p:sp>
        <p:nvSpPr>
          <p:cNvPr id="55" name="TextBox 54"/>
          <p:cNvSpPr txBox="1"/>
          <p:nvPr/>
        </p:nvSpPr>
        <p:spPr>
          <a:xfrm>
            <a:off x="3204004" y="71475"/>
            <a:ext cx="2572822" cy="523220"/>
          </a:xfrm>
          <a:prstGeom prst="rect">
            <a:avLst/>
          </a:prstGeom>
          <a:noFill/>
        </p:spPr>
        <p:txBody>
          <a:bodyPr wrap="none" rtlCol="0">
            <a:spAutoFit/>
          </a:bodyPr>
          <a:lstStyle/>
          <a:p>
            <a:r>
              <a:rPr lang="en-US" sz="2800" dirty="0" smtClean="0">
                <a:latin typeface="Helvetica Neue Light"/>
                <a:cs typeface="Helvetica Neue Light"/>
              </a:rPr>
              <a:t>Erasure Coding</a:t>
            </a:r>
            <a:endParaRPr lang="en-US" sz="2800" dirty="0">
              <a:latin typeface="Helvetica Neue Light"/>
              <a:cs typeface="Helvetica Neue Light"/>
            </a:endParaRPr>
          </a:p>
        </p:txBody>
      </p:sp>
      <p:sp>
        <p:nvSpPr>
          <p:cNvPr id="56" name="TextBox 55"/>
          <p:cNvSpPr txBox="1"/>
          <p:nvPr/>
        </p:nvSpPr>
        <p:spPr>
          <a:xfrm>
            <a:off x="204367" y="901774"/>
            <a:ext cx="2218850" cy="923330"/>
          </a:xfrm>
          <a:prstGeom prst="rect">
            <a:avLst/>
          </a:prstGeom>
          <a:noFill/>
        </p:spPr>
        <p:txBody>
          <a:bodyPr wrap="square" rtlCol="0">
            <a:spAutoFit/>
          </a:bodyPr>
          <a:lstStyle/>
          <a:p>
            <a:r>
              <a:rPr lang="en-US" dirty="0" smtClean="0">
                <a:latin typeface="Helvetica Neue Light"/>
                <a:cs typeface="Helvetica Neue Light"/>
              </a:rPr>
              <a:t>Example:</a:t>
            </a:r>
          </a:p>
          <a:p>
            <a:r>
              <a:rPr lang="en-US" dirty="0" smtClean="0">
                <a:latin typeface="Helvetica Neue Light"/>
                <a:cs typeface="Helvetica Neue Light"/>
              </a:rPr>
              <a:t>2 parity Reed-</a:t>
            </a:r>
            <a:r>
              <a:rPr lang="en-US" dirty="0" err="1" smtClean="0">
                <a:latin typeface="Helvetica Neue Light"/>
                <a:cs typeface="Helvetica Neue Light"/>
              </a:rPr>
              <a:t>solomon</a:t>
            </a:r>
            <a:r>
              <a:rPr lang="en-US" dirty="0" smtClean="0">
                <a:latin typeface="Helvetica Neue Light"/>
                <a:cs typeface="Helvetica Neue Light"/>
              </a:rPr>
              <a:t> code</a:t>
            </a:r>
          </a:p>
        </p:txBody>
      </p:sp>
    </p:spTree>
    <p:extLst>
      <p:ext uri="{BB962C8B-B14F-4D97-AF65-F5344CB8AC3E}">
        <p14:creationId xmlns:p14="http://schemas.microsoft.com/office/powerpoint/2010/main" val="321851995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2BAAB71D-D585-B642-9E27-EE5DC697D035}" type="slidenum">
              <a:rPr lang="en-US" smtClean="0"/>
              <a:t>71</a:t>
            </a:fld>
            <a:endParaRPr lang="en-US"/>
          </a:p>
        </p:txBody>
      </p:sp>
      <p:sp>
        <p:nvSpPr>
          <p:cNvPr id="69" name="TextBox 68"/>
          <p:cNvSpPr txBox="1"/>
          <p:nvPr/>
        </p:nvSpPr>
        <p:spPr>
          <a:xfrm>
            <a:off x="72668" y="4006841"/>
            <a:ext cx="8930221" cy="2062103"/>
          </a:xfrm>
          <a:prstGeom prst="rect">
            <a:avLst/>
          </a:prstGeom>
          <a:noFill/>
        </p:spPr>
        <p:txBody>
          <a:bodyPr wrap="square" rtlCol="0">
            <a:spAutoFit/>
          </a:bodyPr>
          <a:lstStyle/>
          <a:p>
            <a:r>
              <a:rPr lang="en-US" sz="2800" dirty="0" smtClean="0">
                <a:latin typeface="Helvetica Neue Light"/>
                <a:cs typeface="Helvetica Neue Light"/>
              </a:rPr>
              <a:t>							</a:t>
            </a:r>
            <a:endParaRPr lang="en-US" dirty="0" smtClean="0">
              <a:latin typeface="Helvetica Neue Light"/>
              <a:cs typeface="Helvetica Neue Light"/>
            </a:endParaRPr>
          </a:p>
          <a:p>
            <a:r>
              <a:rPr lang="en-US" sz="2800" dirty="0" smtClean="0">
                <a:latin typeface="Helvetica Neue Light"/>
                <a:cs typeface="Helvetica Neue Light"/>
              </a:rPr>
              <a:t>		</a:t>
            </a:r>
            <a:r>
              <a:rPr lang="en-US" sz="2000" dirty="0" smtClean="0">
                <a:latin typeface="Helvetica Neue Light"/>
                <a:cs typeface="Helvetica Neue Light"/>
              </a:rPr>
              <a:t>Write/read from any five nodes, </a:t>
            </a:r>
            <a:r>
              <a:rPr lang="en-US" dirty="0">
                <a:latin typeface="Helvetica Neue Light"/>
                <a:cs typeface="Helvetica Neue Light"/>
              </a:rPr>
              <a:t>a</a:t>
            </a:r>
            <a:r>
              <a:rPr lang="en-US" dirty="0" smtClean="0">
                <a:latin typeface="Helvetica Neue Light"/>
                <a:cs typeface="Helvetica Neue Light"/>
              </a:rPr>
              <a:t>ny two sets intersect at 4 nodes</a:t>
            </a:r>
          </a:p>
          <a:p>
            <a:r>
              <a:rPr lang="en-US" dirty="0">
                <a:latin typeface="Helvetica Neue Light"/>
                <a:cs typeface="Helvetica Neue Light"/>
              </a:rPr>
              <a:t>		</a:t>
            </a:r>
            <a:r>
              <a:rPr lang="en-US" dirty="0" smtClean="0">
                <a:latin typeface="Helvetica Neue Light"/>
                <a:cs typeface="Helvetica Neue Light"/>
              </a:rPr>
              <a:t>Operations complete works if at most one node has failed.</a:t>
            </a:r>
          </a:p>
          <a:p>
            <a:r>
              <a:rPr lang="en-US" dirty="0">
                <a:latin typeface="Helvetica Neue Light"/>
                <a:cs typeface="Helvetica Neue Light"/>
              </a:rPr>
              <a:t> </a:t>
            </a:r>
            <a:r>
              <a:rPr lang="en-US" dirty="0" smtClean="0">
                <a:latin typeface="Helvetica Neue Light"/>
                <a:cs typeface="Helvetica Neue Light"/>
              </a:rPr>
              <a:t>              </a:t>
            </a:r>
          </a:p>
          <a:p>
            <a:r>
              <a:rPr lang="en-US" dirty="0">
                <a:latin typeface="Helvetica Neue Light"/>
                <a:cs typeface="Helvetica Neue Light"/>
              </a:rPr>
              <a:t> </a:t>
            </a:r>
            <a:r>
              <a:rPr lang="en-US" dirty="0" smtClean="0">
                <a:latin typeface="Helvetica Neue Light"/>
                <a:cs typeface="Helvetica Neue Light"/>
              </a:rPr>
              <a:t>             More generally, in a system with N nodes, for dimension </a:t>
            </a:r>
            <a:r>
              <a:rPr lang="en-US" i="1" dirty="0" smtClean="0">
                <a:latin typeface="Helvetica Neue Light"/>
                <a:cs typeface="Helvetica Neue Light"/>
              </a:rPr>
              <a:t>k</a:t>
            </a:r>
            <a:r>
              <a:rPr lang="en-US" dirty="0" smtClean="0">
                <a:latin typeface="Helvetica Neue Light"/>
                <a:cs typeface="Helvetica Neue Light"/>
              </a:rPr>
              <a:t> code, write/read from    		any [(</a:t>
            </a:r>
            <a:r>
              <a:rPr lang="en-US" dirty="0" err="1" smtClean="0">
                <a:latin typeface="Helvetica Neue Light"/>
                <a:cs typeface="Helvetica Neue Light"/>
              </a:rPr>
              <a:t>N+k</a:t>
            </a:r>
            <a:r>
              <a:rPr lang="en-US" dirty="0" smtClean="0">
                <a:latin typeface="Helvetica Neue Light"/>
                <a:cs typeface="Helvetica Neue Light"/>
              </a:rPr>
              <a:t>)/2] nodes, </a:t>
            </a:r>
          </a:p>
        </p:txBody>
      </p:sp>
      <p:sp>
        <p:nvSpPr>
          <p:cNvPr id="36" name="TextBox 35"/>
          <p:cNvSpPr txBox="1"/>
          <p:nvPr/>
        </p:nvSpPr>
        <p:spPr>
          <a:xfrm>
            <a:off x="0" y="-24770"/>
            <a:ext cx="8784692" cy="523220"/>
          </a:xfrm>
          <a:prstGeom prst="rect">
            <a:avLst/>
          </a:prstGeom>
          <a:noFill/>
        </p:spPr>
        <p:txBody>
          <a:bodyPr wrap="none" rtlCol="0">
            <a:spAutoFit/>
          </a:bodyPr>
          <a:lstStyle/>
          <a:p>
            <a:r>
              <a:rPr lang="en-US" sz="2800" dirty="0" smtClean="0">
                <a:latin typeface="Helvetica Neue Light"/>
                <a:cs typeface="Helvetica Neue Light"/>
              </a:rPr>
              <a:t>Set up for hypothetical </a:t>
            </a:r>
            <a:r>
              <a:rPr lang="en-US" sz="2800" dirty="0">
                <a:latin typeface="Helvetica Neue Light"/>
                <a:cs typeface="Helvetica Neue Light"/>
              </a:rPr>
              <a:t>e</a:t>
            </a:r>
            <a:r>
              <a:rPr lang="en-US" sz="2800" dirty="0" smtClean="0">
                <a:latin typeface="Helvetica Neue Light"/>
                <a:cs typeface="Helvetica Neue Light"/>
              </a:rPr>
              <a:t>rasure </a:t>
            </a:r>
            <a:r>
              <a:rPr lang="en-US" sz="2800" dirty="0">
                <a:latin typeface="Helvetica Neue Light"/>
                <a:cs typeface="Helvetica Neue Light"/>
              </a:rPr>
              <a:t>c</a:t>
            </a:r>
            <a:r>
              <a:rPr lang="en-US" sz="2800" dirty="0" smtClean="0">
                <a:latin typeface="Helvetica Neue Light"/>
                <a:cs typeface="Helvetica Neue Light"/>
              </a:rPr>
              <a:t>oding based algorithm</a:t>
            </a:r>
            <a:endParaRPr lang="en-US" sz="2800" dirty="0">
              <a:latin typeface="Helvetica Neue Light"/>
              <a:cs typeface="Helvetica Neue Light"/>
            </a:endParaRPr>
          </a:p>
        </p:txBody>
      </p:sp>
      <p:sp>
        <p:nvSpPr>
          <p:cNvPr id="2" name="TextBox 1"/>
          <p:cNvSpPr txBox="1"/>
          <p:nvPr/>
        </p:nvSpPr>
        <p:spPr>
          <a:xfrm>
            <a:off x="863600" y="6553200"/>
            <a:ext cx="184666" cy="369332"/>
          </a:xfrm>
          <a:prstGeom prst="rect">
            <a:avLst/>
          </a:prstGeom>
          <a:noFill/>
        </p:spPr>
        <p:txBody>
          <a:bodyPr wrap="none" rtlCol="0">
            <a:spAutoFit/>
          </a:bodyPr>
          <a:lstStyle/>
          <a:p>
            <a:endParaRPr lang="en-US" dirty="0"/>
          </a:p>
        </p:txBody>
      </p:sp>
      <p:pic>
        <p:nvPicPr>
          <p:cNvPr id="100" name="Picture 99"/>
          <p:cNvPicPr>
            <a:picLocks noChangeAspect="1"/>
          </p:cNvPicPr>
          <p:nvPr/>
        </p:nvPicPr>
        <p:blipFill>
          <a:blip r:embed="rId2"/>
          <a:stretch>
            <a:fillRect/>
          </a:stretch>
        </p:blipFill>
        <p:spPr>
          <a:xfrm>
            <a:off x="874665" y="3165478"/>
            <a:ext cx="793749" cy="793749"/>
          </a:xfrm>
          <a:prstGeom prst="rect">
            <a:avLst/>
          </a:prstGeom>
        </p:spPr>
      </p:pic>
      <p:pic>
        <p:nvPicPr>
          <p:cNvPr id="101" name="Picture 100"/>
          <p:cNvPicPr>
            <a:picLocks noChangeAspect="1"/>
          </p:cNvPicPr>
          <p:nvPr/>
        </p:nvPicPr>
        <p:blipFill>
          <a:blip r:embed="rId2"/>
          <a:stretch>
            <a:fillRect/>
          </a:stretch>
        </p:blipFill>
        <p:spPr>
          <a:xfrm>
            <a:off x="874665" y="656481"/>
            <a:ext cx="777553" cy="777553"/>
          </a:xfrm>
          <a:prstGeom prst="rect">
            <a:avLst/>
          </a:prstGeom>
        </p:spPr>
      </p:pic>
      <p:pic>
        <p:nvPicPr>
          <p:cNvPr id="102" name="Picture 101"/>
          <p:cNvPicPr>
            <a:picLocks noChangeAspect="1"/>
          </p:cNvPicPr>
          <p:nvPr/>
        </p:nvPicPr>
        <p:blipFill>
          <a:blip r:embed="rId2"/>
          <a:stretch>
            <a:fillRect/>
          </a:stretch>
        </p:blipFill>
        <p:spPr>
          <a:xfrm>
            <a:off x="7813464" y="507007"/>
            <a:ext cx="777553" cy="777553"/>
          </a:xfrm>
          <a:prstGeom prst="rect">
            <a:avLst/>
          </a:prstGeom>
        </p:spPr>
      </p:pic>
      <p:pic>
        <p:nvPicPr>
          <p:cNvPr id="103" name="Picture 102"/>
          <p:cNvPicPr>
            <a:picLocks noChangeAspect="1"/>
          </p:cNvPicPr>
          <p:nvPr/>
        </p:nvPicPr>
        <p:blipFill>
          <a:blip r:embed="rId2"/>
          <a:stretch>
            <a:fillRect/>
          </a:stretch>
        </p:blipFill>
        <p:spPr>
          <a:xfrm>
            <a:off x="7797268" y="3165478"/>
            <a:ext cx="793749" cy="793749"/>
          </a:xfrm>
          <a:prstGeom prst="rect">
            <a:avLst/>
          </a:prstGeom>
        </p:spPr>
      </p:pic>
      <p:cxnSp>
        <p:nvCxnSpPr>
          <p:cNvPr id="104" name="Straight Arrow Connector 103"/>
          <p:cNvCxnSpPr>
            <a:stCxn id="101" idx="3"/>
          </p:cNvCxnSpPr>
          <p:nvPr/>
        </p:nvCxnSpPr>
        <p:spPr>
          <a:xfrm>
            <a:off x="1652218" y="104525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101" idx="3"/>
          </p:cNvCxnSpPr>
          <p:nvPr/>
        </p:nvCxnSpPr>
        <p:spPr>
          <a:xfrm>
            <a:off x="1652218" y="1045258"/>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a:stCxn id="103" idx="1"/>
          </p:cNvCxnSpPr>
          <p:nvPr/>
        </p:nvCxnSpPr>
        <p:spPr>
          <a:xfrm flipH="1" flipV="1">
            <a:off x="4838700" y="1828803"/>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stCxn id="102" idx="1"/>
          </p:cNvCxnSpPr>
          <p:nvPr/>
        </p:nvCxnSpPr>
        <p:spPr>
          <a:xfrm flipH="1">
            <a:off x="5194300" y="895784"/>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100" idx="3"/>
          </p:cNvCxnSpPr>
          <p:nvPr/>
        </p:nvCxnSpPr>
        <p:spPr>
          <a:xfrm flipV="1">
            <a:off x="1668414" y="1828803"/>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02" idx="1"/>
          </p:cNvCxnSpPr>
          <p:nvPr/>
        </p:nvCxnSpPr>
        <p:spPr>
          <a:xfrm flipH="1">
            <a:off x="3438525" y="895784"/>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a:stCxn id="102" idx="1"/>
          </p:cNvCxnSpPr>
          <p:nvPr/>
        </p:nvCxnSpPr>
        <p:spPr>
          <a:xfrm flipH="1">
            <a:off x="5194300" y="895784"/>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101" idx="3"/>
          </p:cNvCxnSpPr>
          <p:nvPr/>
        </p:nvCxnSpPr>
        <p:spPr>
          <a:xfrm>
            <a:off x="1652218" y="1045258"/>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stCxn id="102" idx="1"/>
          </p:cNvCxnSpPr>
          <p:nvPr/>
        </p:nvCxnSpPr>
        <p:spPr>
          <a:xfrm flipH="1">
            <a:off x="6848475" y="895784"/>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103" idx="1"/>
          </p:cNvCxnSpPr>
          <p:nvPr/>
        </p:nvCxnSpPr>
        <p:spPr>
          <a:xfrm flipH="1" flipV="1">
            <a:off x="3438525" y="3067053"/>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103" idx="1"/>
          </p:cNvCxnSpPr>
          <p:nvPr/>
        </p:nvCxnSpPr>
        <p:spPr>
          <a:xfrm flipH="1" flipV="1">
            <a:off x="5194300" y="3219453"/>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a:stCxn id="103" idx="1"/>
          </p:cNvCxnSpPr>
          <p:nvPr/>
        </p:nvCxnSpPr>
        <p:spPr>
          <a:xfrm flipH="1" flipV="1">
            <a:off x="6848475" y="1981203"/>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03" idx="1"/>
          </p:cNvCxnSpPr>
          <p:nvPr/>
        </p:nvCxnSpPr>
        <p:spPr>
          <a:xfrm flipH="1" flipV="1">
            <a:off x="3438525" y="1485903"/>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a:stCxn id="100" idx="3"/>
          </p:cNvCxnSpPr>
          <p:nvPr/>
        </p:nvCxnSpPr>
        <p:spPr>
          <a:xfrm flipV="1">
            <a:off x="1668414" y="1828803"/>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00" idx="3"/>
          </p:cNvCxnSpPr>
          <p:nvPr/>
        </p:nvCxnSpPr>
        <p:spPr>
          <a:xfrm flipV="1">
            <a:off x="1668414" y="1981203"/>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100" idx="3"/>
          </p:cNvCxnSpPr>
          <p:nvPr/>
        </p:nvCxnSpPr>
        <p:spPr>
          <a:xfrm flipV="1">
            <a:off x="1668414" y="3219453"/>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4114800" y="3781425"/>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121" name="Straight Arrow Connector 120"/>
          <p:cNvCxnSpPr>
            <a:stCxn id="101" idx="3"/>
          </p:cNvCxnSpPr>
          <p:nvPr/>
        </p:nvCxnSpPr>
        <p:spPr>
          <a:xfrm>
            <a:off x="1652218" y="1045258"/>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flipH="1">
            <a:off x="3438525" y="895784"/>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369648" y="21753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124" name="TextBox 123"/>
          <p:cNvSpPr txBox="1"/>
          <p:nvPr/>
        </p:nvSpPr>
        <p:spPr>
          <a:xfrm>
            <a:off x="7670706" y="2101853"/>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pic>
        <p:nvPicPr>
          <p:cNvPr id="125" name="Picture 124"/>
          <p:cNvPicPr>
            <a:picLocks noChangeAspect="1"/>
          </p:cNvPicPr>
          <p:nvPr/>
        </p:nvPicPr>
        <p:blipFill>
          <a:blip r:embed="rId3"/>
          <a:stretch>
            <a:fillRect/>
          </a:stretch>
        </p:blipFill>
        <p:spPr>
          <a:xfrm>
            <a:off x="2834095" y="1068306"/>
            <a:ext cx="491309" cy="757322"/>
          </a:xfrm>
          <a:prstGeom prst="rect">
            <a:avLst/>
          </a:prstGeom>
        </p:spPr>
      </p:pic>
      <p:pic>
        <p:nvPicPr>
          <p:cNvPr id="126" name="Picture 125"/>
          <p:cNvPicPr>
            <a:picLocks noChangeAspect="1"/>
          </p:cNvPicPr>
          <p:nvPr/>
        </p:nvPicPr>
        <p:blipFill>
          <a:blip r:embed="rId3"/>
          <a:stretch>
            <a:fillRect/>
          </a:stretch>
        </p:blipFill>
        <p:spPr>
          <a:xfrm>
            <a:off x="4561599" y="1104067"/>
            <a:ext cx="491309" cy="757322"/>
          </a:xfrm>
          <a:prstGeom prst="rect">
            <a:avLst/>
          </a:prstGeom>
        </p:spPr>
      </p:pic>
      <p:pic>
        <p:nvPicPr>
          <p:cNvPr id="127" name="Picture 126"/>
          <p:cNvPicPr>
            <a:picLocks noChangeAspect="1"/>
          </p:cNvPicPr>
          <p:nvPr/>
        </p:nvPicPr>
        <p:blipFill>
          <a:blip r:embed="rId3"/>
          <a:stretch>
            <a:fillRect/>
          </a:stretch>
        </p:blipFill>
        <p:spPr>
          <a:xfrm>
            <a:off x="6553200" y="1128725"/>
            <a:ext cx="491309" cy="757322"/>
          </a:xfrm>
          <a:prstGeom prst="rect">
            <a:avLst/>
          </a:prstGeom>
        </p:spPr>
      </p:pic>
      <p:pic>
        <p:nvPicPr>
          <p:cNvPr id="128" name="Picture 127"/>
          <p:cNvPicPr>
            <a:picLocks noChangeAspect="1"/>
          </p:cNvPicPr>
          <p:nvPr/>
        </p:nvPicPr>
        <p:blipFill>
          <a:blip r:embed="rId3"/>
          <a:stretch>
            <a:fillRect/>
          </a:stretch>
        </p:blipFill>
        <p:spPr>
          <a:xfrm>
            <a:off x="6489700" y="2952753"/>
            <a:ext cx="491309" cy="757322"/>
          </a:xfrm>
          <a:prstGeom prst="rect">
            <a:avLst/>
          </a:prstGeom>
        </p:spPr>
      </p:pic>
      <p:pic>
        <p:nvPicPr>
          <p:cNvPr id="129" name="Picture 128"/>
          <p:cNvPicPr>
            <a:picLocks noChangeAspect="1"/>
          </p:cNvPicPr>
          <p:nvPr/>
        </p:nvPicPr>
        <p:blipFill>
          <a:blip r:embed="rId3"/>
          <a:stretch>
            <a:fillRect/>
          </a:stretch>
        </p:blipFill>
        <p:spPr>
          <a:xfrm>
            <a:off x="4699816" y="2868926"/>
            <a:ext cx="491309" cy="757322"/>
          </a:xfrm>
          <a:prstGeom prst="rect">
            <a:avLst/>
          </a:prstGeom>
        </p:spPr>
      </p:pic>
      <p:pic>
        <p:nvPicPr>
          <p:cNvPr id="130" name="Picture 129"/>
          <p:cNvPicPr>
            <a:picLocks noChangeAspect="1"/>
          </p:cNvPicPr>
          <p:nvPr/>
        </p:nvPicPr>
        <p:blipFill>
          <a:blip r:embed="rId3"/>
          <a:stretch>
            <a:fillRect/>
          </a:stretch>
        </p:blipFill>
        <p:spPr>
          <a:xfrm>
            <a:off x="2863782" y="2868926"/>
            <a:ext cx="491309" cy="757322"/>
          </a:xfrm>
          <a:prstGeom prst="rect">
            <a:avLst/>
          </a:prstGeom>
        </p:spPr>
      </p:pic>
    </p:spTree>
    <p:extLst>
      <p:ext uri="{BB962C8B-B14F-4D97-AF65-F5344CB8AC3E}">
        <p14:creationId xmlns:p14="http://schemas.microsoft.com/office/powerpoint/2010/main" val="193045349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2"/>
          <a:stretch>
            <a:fillRect/>
          </a:stretch>
        </p:blipFill>
        <p:spPr>
          <a:xfrm>
            <a:off x="2754266" y="1804721"/>
            <a:ext cx="711200" cy="685800"/>
          </a:xfrm>
          <a:prstGeom prst="rect">
            <a:avLst/>
          </a:prstGeom>
          <a:ln>
            <a:noFill/>
            <a:prstDash val="dot"/>
            <a:headEnd type="arrow"/>
            <a:tailEnd type="arrow"/>
          </a:ln>
        </p:spPr>
      </p:pic>
      <p:pic>
        <p:nvPicPr>
          <p:cNvPr id="74" name="Picture 73"/>
          <p:cNvPicPr>
            <a:picLocks noChangeAspect="1"/>
          </p:cNvPicPr>
          <p:nvPr/>
        </p:nvPicPr>
        <p:blipFill>
          <a:blip r:embed="rId2"/>
          <a:stretch>
            <a:fillRect/>
          </a:stretch>
        </p:blipFill>
        <p:spPr>
          <a:xfrm>
            <a:off x="4510041" y="1804721"/>
            <a:ext cx="711200" cy="685800"/>
          </a:xfrm>
          <a:prstGeom prst="rect">
            <a:avLst/>
          </a:prstGeom>
          <a:ln>
            <a:noFill/>
            <a:prstDash val="dot"/>
            <a:headEnd type="arrow"/>
            <a:tailEnd type="arrow"/>
          </a:ln>
        </p:spPr>
      </p:pic>
      <p:pic>
        <p:nvPicPr>
          <p:cNvPr id="75" name="Picture 74"/>
          <p:cNvPicPr>
            <a:picLocks noChangeAspect="1"/>
          </p:cNvPicPr>
          <p:nvPr/>
        </p:nvPicPr>
        <p:blipFill>
          <a:blip r:embed="rId2"/>
          <a:stretch>
            <a:fillRect/>
          </a:stretch>
        </p:blipFill>
        <p:spPr>
          <a:xfrm>
            <a:off x="6519816" y="1957121"/>
            <a:ext cx="711200" cy="685800"/>
          </a:xfrm>
          <a:prstGeom prst="rect">
            <a:avLst/>
          </a:prstGeom>
          <a:ln w="3175" cmpd="sng">
            <a:noFill/>
            <a:prstDash val="dot"/>
            <a:headEnd type="arrow"/>
            <a:tailEnd type="arrow"/>
          </a:ln>
        </p:spPr>
      </p:pic>
      <p:pic>
        <p:nvPicPr>
          <p:cNvPr id="76" name="Picture 75"/>
          <p:cNvPicPr>
            <a:picLocks noChangeAspect="1"/>
          </p:cNvPicPr>
          <p:nvPr/>
        </p:nvPicPr>
        <p:blipFill>
          <a:blip r:embed="rId2"/>
          <a:stretch>
            <a:fillRect/>
          </a:stretch>
        </p:blipFill>
        <p:spPr>
          <a:xfrm>
            <a:off x="2754266" y="3512871"/>
            <a:ext cx="711200" cy="685800"/>
          </a:xfrm>
          <a:prstGeom prst="rect">
            <a:avLst/>
          </a:prstGeom>
          <a:solidFill>
            <a:schemeClr val="bg2">
              <a:lumMod val="90000"/>
            </a:schemeClr>
          </a:solidFill>
          <a:ln>
            <a:noFill/>
            <a:prstDash val="dot"/>
            <a:headEnd type="arrow"/>
            <a:tailEnd type="arrow"/>
          </a:ln>
        </p:spPr>
      </p:pic>
      <p:pic>
        <p:nvPicPr>
          <p:cNvPr id="77" name="Picture 76"/>
          <p:cNvPicPr>
            <a:picLocks noChangeAspect="1"/>
          </p:cNvPicPr>
          <p:nvPr/>
        </p:nvPicPr>
        <p:blipFill>
          <a:blip r:embed="rId2"/>
          <a:stretch>
            <a:fillRect/>
          </a:stretch>
        </p:blipFill>
        <p:spPr>
          <a:xfrm>
            <a:off x="4510041" y="3538271"/>
            <a:ext cx="711200" cy="685800"/>
          </a:xfrm>
          <a:prstGeom prst="rect">
            <a:avLst/>
          </a:prstGeom>
          <a:ln>
            <a:noFill/>
            <a:prstDash val="dot"/>
            <a:headEnd type="arrow"/>
            <a:tailEnd type="arrow"/>
          </a:ln>
        </p:spPr>
      </p:pic>
      <p:pic>
        <p:nvPicPr>
          <p:cNvPr id="78" name="Picture 77"/>
          <p:cNvPicPr>
            <a:picLocks noChangeAspect="1"/>
          </p:cNvPicPr>
          <p:nvPr/>
        </p:nvPicPr>
        <p:blipFill>
          <a:blip r:embed="rId2"/>
          <a:stretch>
            <a:fillRect/>
          </a:stretch>
        </p:blipFill>
        <p:spPr>
          <a:xfrm>
            <a:off x="6519816" y="3617646"/>
            <a:ext cx="711200" cy="685800"/>
          </a:xfrm>
          <a:prstGeom prst="rect">
            <a:avLst/>
          </a:prstGeom>
          <a:ln w="3175" cmpd="sng">
            <a:noFill/>
            <a:prstDash val="dot"/>
            <a:headEnd type="arrow"/>
            <a:tailEnd type="arrow"/>
          </a:ln>
        </p:spPr>
      </p:pic>
      <p:pic>
        <p:nvPicPr>
          <p:cNvPr id="79" name="Picture 78"/>
          <p:cNvPicPr>
            <a:picLocks noChangeAspect="1"/>
          </p:cNvPicPr>
          <p:nvPr/>
        </p:nvPicPr>
        <p:blipFill>
          <a:blip r:embed="rId3"/>
          <a:stretch>
            <a:fillRect/>
          </a:stretch>
        </p:blipFill>
        <p:spPr>
          <a:xfrm>
            <a:off x="901606" y="3827196"/>
            <a:ext cx="793749" cy="793749"/>
          </a:xfrm>
          <a:prstGeom prst="rect">
            <a:avLst/>
          </a:prstGeom>
        </p:spPr>
      </p:pic>
      <p:pic>
        <p:nvPicPr>
          <p:cNvPr id="80" name="Picture 79"/>
          <p:cNvPicPr>
            <a:picLocks noChangeAspect="1"/>
          </p:cNvPicPr>
          <p:nvPr/>
        </p:nvPicPr>
        <p:blipFill>
          <a:blip r:embed="rId3"/>
          <a:stretch>
            <a:fillRect/>
          </a:stretch>
        </p:blipFill>
        <p:spPr>
          <a:xfrm>
            <a:off x="901606" y="1318199"/>
            <a:ext cx="777553" cy="777553"/>
          </a:xfrm>
          <a:prstGeom prst="rect">
            <a:avLst/>
          </a:prstGeom>
        </p:spPr>
      </p:pic>
      <p:pic>
        <p:nvPicPr>
          <p:cNvPr id="81" name="Picture 80"/>
          <p:cNvPicPr>
            <a:picLocks noChangeAspect="1"/>
          </p:cNvPicPr>
          <p:nvPr/>
        </p:nvPicPr>
        <p:blipFill>
          <a:blip r:embed="rId3"/>
          <a:stretch>
            <a:fillRect/>
          </a:stretch>
        </p:blipFill>
        <p:spPr>
          <a:xfrm>
            <a:off x="7840405" y="1168725"/>
            <a:ext cx="777553" cy="777553"/>
          </a:xfrm>
          <a:prstGeom prst="rect">
            <a:avLst/>
          </a:prstGeom>
        </p:spPr>
      </p:pic>
      <p:pic>
        <p:nvPicPr>
          <p:cNvPr id="82" name="Picture 81"/>
          <p:cNvPicPr>
            <a:picLocks noChangeAspect="1"/>
          </p:cNvPicPr>
          <p:nvPr/>
        </p:nvPicPr>
        <p:blipFill>
          <a:blip r:embed="rId3"/>
          <a:stretch>
            <a:fillRect/>
          </a:stretch>
        </p:blipFill>
        <p:spPr>
          <a:xfrm>
            <a:off x="7944904" y="3674796"/>
            <a:ext cx="793749" cy="793749"/>
          </a:xfrm>
          <a:prstGeom prst="rect">
            <a:avLst/>
          </a:prstGeom>
        </p:spPr>
      </p:pic>
      <p:cxnSp>
        <p:nvCxnSpPr>
          <p:cNvPr id="83" name="Straight Arrow Connector 82"/>
          <p:cNvCxnSpPr/>
          <p:nvPr/>
        </p:nvCxnSpPr>
        <p:spPr>
          <a:xfrm>
            <a:off x="1679159" y="173679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80" idx="3"/>
            <a:endCxn id="76" idx="1"/>
          </p:cNvCxnSpPr>
          <p:nvPr/>
        </p:nvCxnSpPr>
        <p:spPr>
          <a:xfrm>
            <a:off x="1679159" y="1706976"/>
            <a:ext cx="1075107" cy="2148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82" idx="1"/>
            <a:endCxn id="74" idx="2"/>
          </p:cNvCxnSpPr>
          <p:nvPr/>
        </p:nvCxnSpPr>
        <p:spPr>
          <a:xfrm flipH="1" flipV="1">
            <a:off x="4865641" y="2490521"/>
            <a:ext cx="3079263"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5267232" y="1557502"/>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79" idx="3"/>
            <a:endCxn id="73" idx="2"/>
          </p:cNvCxnSpPr>
          <p:nvPr/>
        </p:nvCxnSpPr>
        <p:spPr>
          <a:xfrm flipV="1">
            <a:off x="1695355" y="2490521"/>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81" idx="1"/>
            <a:endCxn id="76" idx="3"/>
          </p:cNvCxnSpPr>
          <p:nvPr/>
        </p:nvCxnSpPr>
        <p:spPr>
          <a:xfrm flipH="1">
            <a:off x="3465466" y="1557502"/>
            <a:ext cx="4374939" cy="2298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1" idx="1"/>
            <a:endCxn id="77" idx="3"/>
          </p:cNvCxnSpPr>
          <p:nvPr/>
        </p:nvCxnSpPr>
        <p:spPr>
          <a:xfrm flipH="1">
            <a:off x="5221241" y="1557502"/>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0" idx="3"/>
            <a:endCxn id="77" idx="0"/>
          </p:cNvCxnSpPr>
          <p:nvPr/>
        </p:nvCxnSpPr>
        <p:spPr>
          <a:xfrm>
            <a:off x="1679159" y="1706976"/>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1" idx="1"/>
            <a:endCxn id="78" idx="0"/>
          </p:cNvCxnSpPr>
          <p:nvPr/>
        </p:nvCxnSpPr>
        <p:spPr>
          <a:xfrm flipH="1">
            <a:off x="6875416" y="1557502"/>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1679159" y="1746326"/>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82" idx="1"/>
            <a:endCxn id="76" idx="3"/>
          </p:cNvCxnSpPr>
          <p:nvPr/>
        </p:nvCxnSpPr>
        <p:spPr>
          <a:xfrm flipH="1" flipV="1">
            <a:off x="3465466" y="3855771"/>
            <a:ext cx="4479438" cy="215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5221241" y="4208196"/>
            <a:ext cx="2723663" cy="1905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82" idx="1"/>
            <a:endCxn id="75" idx="2"/>
          </p:cNvCxnSpPr>
          <p:nvPr/>
        </p:nvCxnSpPr>
        <p:spPr>
          <a:xfrm flipH="1" flipV="1">
            <a:off x="6875416" y="2642921"/>
            <a:ext cx="1069488" cy="14287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82" idx="1"/>
            <a:endCxn id="73" idx="3"/>
          </p:cNvCxnSpPr>
          <p:nvPr/>
        </p:nvCxnSpPr>
        <p:spPr>
          <a:xfrm flipH="1" flipV="1">
            <a:off x="3465466" y="2147621"/>
            <a:ext cx="4479438" cy="19240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79" idx="3"/>
            <a:endCxn id="74" idx="2"/>
          </p:cNvCxnSpPr>
          <p:nvPr/>
        </p:nvCxnSpPr>
        <p:spPr>
          <a:xfrm flipV="1">
            <a:off x="1695355" y="2490521"/>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79" idx="3"/>
            <a:endCxn id="75" idx="2"/>
          </p:cNvCxnSpPr>
          <p:nvPr/>
        </p:nvCxnSpPr>
        <p:spPr>
          <a:xfrm flipV="1">
            <a:off x="1695355" y="2642921"/>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79" idx="3"/>
            <a:endCxn id="77" idx="1"/>
          </p:cNvCxnSpPr>
          <p:nvPr/>
        </p:nvCxnSpPr>
        <p:spPr>
          <a:xfrm flipV="1">
            <a:off x="1695355" y="3881171"/>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141741" y="4443143"/>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103" name="Straight Arrow Connector 102"/>
          <p:cNvCxnSpPr>
            <a:stCxn id="80" idx="3"/>
          </p:cNvCxnSpPr>
          <p:nvPr/>
        </p:nvCxnSpPr>
        <p:spPr>
          <a:xfrm>
            <a:off x="1679159" y="1706976"/>
            <a:ext cx="4812082" cy="55804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80" idx="3"/>
            <a:endCxn id="74" idx="1"/>
          </p:cNvCxnSpPr>
          <p:nvPr/>
        </p:nvCxnSpPr>
        <p:spPr>
          <a:xfrm>
            <a:off x="1679159" y="1706976"/>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23" name="Rectangle 122"/>
          <p:cNvSpPr/>
          <p:nvPr/>
        </p:nvSpPr>
        <p:spPr>
          <a:xfrm>
            <a:off x="4253926" y="1846443"/>
            <a:ext cx="1191679" cy="598901"/>
          </a:xfrm>
          <a:prstGeom prst="rect">
            <a:avLst/>
          </a:prstGeom>
          <a:solidFill>
            <a:schemeClr val="accent4">
              <a:lumMod val="40000"/>
              <a:lumOff val="60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4" name="Picture 123"/>
          <p:cNvPicPr>
            <a:picLocks noChangeAspect="1"/>
          </p:cNvPicPr>
          <p:nvPr/>
        </p:nvPicPr>
        <p:blipFill>
          <a:blip r:embed="rId4"/>
          <a:stretch>
            <a:fillRect/>
          </a:stretch>
        </p:blipFill>
        <p:spPr>
          <a:xfrm>
            <a:off x="4361326" y="2041780"/>
            <a:ext cx="1001156" cy="270386"/>
          </a:xfrm>
          <a:prstGeom prst="rect">
            <a:avLst/>
          </a:prstGeom>
        </p:spPr>
      </p:pic>
      <p:sp>
        <p:nvSpPr>
          <p:cNvPr id="125" name="Rectangle 124"/>
          <p:cNvSpPr/>
          <p:nvPr/>
        </p:nvSpPr>
        <p:spPr>
          <a:xfrm>
            <a:off x="2501888" y="1841048"/>
            <a:ext cx="1191679" cy="598901"/>
          </a:xfrm>
          <a:prstGeom prst="rect">
            <a:avLst/>
          </a:prstGeom>
          <a:solidFill>
            <a:schemeClr val="accent6">
              <a:lumMod val="20000"/>
              <a:lumOff val="8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6279576" y="1875745"/>
            <a:ext cx="1191679" cy="598901"/>
          </a:xfrm>
          <a:prstGeom prst="rect">
            <a:avLst/>
          </a:prstGeom>
          <a:solidFill>
            <a:schemeClr val="accent3">
              <a:lumMod val="40000"/>
              <a:lumOff val="6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8" name="Picture 127"/>
          <p:cNvPicPr>
            <a:picLocks noChangeAspect="1"/>
          </p:cNvPicPr>
          <p:nvPr/>
        </p:nvPicPr>
        <p:blipFill>
          <a:blip r:embed="rId5"/>
          <a:stretch>
            <a:fillRect/>
          </a:stretch>
        </p:blipFill>
        <p:spPr>
          <a:xfrm>
            <a:off x="6420551" y="2073530"/>
            <a:ext cx="1018954" cy="275192"/>
          </a:xfrm>
          <a:prstGeom prst="rect">
            <a:avLst/>
          </a:prstGeom>
        </p:spPr>
      </p:pic>
      <p:sp>
        <p:nvSpPr>
          <p:cNvPr id="129" name="Rectangle 128"/>
          <p:cNvSpPr/>
          <p:nvPr/>
        </p:nvSpPr>
        <p:spPr>
          <a:xfrm>
            <a:off x="6247826" y="3639794"/>
            <a:ext cx="1191679" cy="598901"/>
          </a:xfrm>
          <a:prstGeom prst="rect">
            <a:avLst/>
          </a:prstGeom>
          <a:solidFill>
            <a:schemeClr val="tx2">
              <a:lumMod val="20000"/>
              <a:lumOff val="8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4253926" y="3587073"/>
            <a:ext cx="1191679" cy="598901"/>
          </a:xfrm>
          <a:prstGeom prst="rect">
            <a:avLst/>
          </a:prstGeom>
          <a:solidFill>
            <a:schemeClr val="bg1">
              <a:lumMod val="85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2543163" y="3574119"/>
            <a:ext cx="1191679" cy="598901"/>
          </a:xfrm>
          <a:prstGeom prst="rect">
            <a:avLst/>
          </a:prstGeom>
          <a:solidFill>
            <a:schemeClr val="bg2">
              <a:lumMod val="9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2" name="Picture 131"/>
          <p:cNvPicPr>
            <a:picLocks noChangeAspect="1"/>
          </p:cNvPicPr>
          <p:nvPr/>
        </p:nvPicPr>
        <p:blipFill>
          <a:blip r:embed="rId6"/>
          <a:stretch>
            <a:fillRect/>
          </a:stretch>
        </p:blipFill>
        <p:spPr>
          <a:xfrm>
            <a:off x="2686166" y="3722421"/>
            <a:ext cx="1016926" cy="274644"/>
          </a:xfrm>
          <a:prstGeom prst="rect">
            <a:avLst/>
          </a:prstGeom>
        </p:spPr>
      </p:pic>
      <p:pic>
        <p:nvPicPr>
          <p:cNvPr id="133" name="Picture 132"/>
          <p:cNvPicPr>
            <a:picLocks noChangeAspect="1"/>
          </p:cNvPicPr>
          <p:nvPr/>
        </p:nvPicPr>
        <p:blipFill>
          <a:blip r:embed="rId7"/>
          <a:stretch>
            <a:fillRect/>
          </a:stretch>
        </p:blipFill>
        <p:spPr>
          <a:xfrm>
            <a:off x="4329681" y="3738290"/>
            <a:ext cx="969301" cy="261782"/>
          </a:xfrm>
          <a:prstGeom prst="rect">
            <a:avLst/>
          </a:prstGeom>
        </p:spPr>
      </p:pic>
      <p:pic>
        <p:nvPicPr>
          <p:cNvPr id="134" name="Picture 133"/>
          <p:cNvPicPr>
            <a:picLocks noChangeAspect="1"/>
          </p:cNvPicPr>
          <p:nvPr/>
        </p:nvPicPr>
        <p:blipFill>
          <a:blip r:embed="rId8"/>
          <a:stretch>
            <a:fillRect/>
          </a:stretch>
        </p:blipFill>
        <p:spPr>
          <a:xfrm>
            <a:off x="6404676" y="3781498"/>
            <a:ext cx="972945" cy="262766"/>
          </a:xfrm>
          <a:prstGeom prst="rect">
            <a:avLst/>
          </a:prstGeom>
        </p:spPr>
      </p:pic>
      <p:sp>
        <p:nvSpPr>
          <p:cNvPr id="5" name="Slide Number Placeholder 4"/>
          <p:cNvSpPr>
            <a:spLocks noGrp="1"/>
          </p:cNvSpPr>
          <p:nvPr>
            <p:ph type="sldNum" sz="quarter" idx="12"/>
          </p:nvPr>
        </p:nvSpPr>
        <p:spPr/>
        <p:txBody>
          <a:bodyPr/>
          <a:lstStyle/>
          <a:p>
            <a:fld id="{2BAAB71D-D585-B642-9E27-EE5DC697D035}" type="slidenum">
              <a:rPr lang="en-US" smtClean="0"/>
              <a:t>72</a:t>
            </a:fld>
            <a:endParaRPr lang="en-US"/>
          </a:p>
        </p:txBody>
      </p:sp>
      <p:pic>
        <p:nvPicPr>
          <p:cNvPr id="11" name="Picture 10"/>
          <p:cNvPicPr>
            <a:picLocks noChangeAspect="1"/>
          </p:cNvPicPr>
          <p:nvPr/>
        </p:nvPicPr>
        <p:blipFill>
          <a:blip r:embed="rId9"/>
          <a:stretch>
            <a:fillRect/>
          </a:stretch>
        </p:blipFill>
        <p:spPr>
          <a:xfrm>
            <a:off x="2560011" y="1971605"/>
            <a:ext cx="1086414" cy="293411"/>
          </a:xfrm>
          <a:prstGeom prst="rect">
            <a:avLst/>
          </a:prstGeom>
        </p:spPr>
      </p:pic>
      <p:grpSp>
        <p:nvGrpSpPr>
          <p:cNvPr id="120" name="Group 119"/>
          <p:cNvGrpSpPr/>
          <p:nvPr/>
        </p:nvGrpSpPr>
        <p:grpSpPr>
          <a:xfrm>
            <a:off x="6367130" y="1931918"/>
            <a:ext cx="1010491" cy="491050"/>
            <a:chOff x="1253067" y="637401"/>
            <a:chExt cx="1422400" cy="1072939"/>
          </a:xfrm>
        </p:grpSpPr>
        <p:cxnSp>
          <p:nvCxnSpPr>
            <p:cNvPr id="121" name="Straight Connector 120"/>
            <p:cNvCxnSpPr/>
            <p:nvPr/>
          </p:nvCxnSpPr>
          <p:spPr>
            <a:xfrm>
              <a:off x="1253067" y="637401"/>
              <a:ext cx="1388534" cy="10709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1286933" y="639385"/>
              <a:ext cx="1388534" cy="10709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4" name="TextBox 113"/>
          <p:cNvSpPr txBox="1"/>
          <p:nvPr/>
        </p:nvSpPr>
        <p:spPr>
          <a:xfrm>
            <a:off x="369648" y="2835781"/>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115" name="TextBox 114"/>
          <p:cNvSpPr txBox="1"/>
          <p:nvPr/>
        </p:nvSpPr>
        <p:spPr>
          <a:xfrm>
            <a:off x="7670706" y="2762240"/>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
        <p:nvSpPr>
          <p:cNvPr id="51" name="TextBox 50"/>
          <p:cNvSpPr txBox="1"/>
          <p:nvPr/>
        </p:nvSpPr>
        <p:spPr>
          <a:xfrm>
            <a:off x="128255" y="156942"/>
            <a:ext cx="9057602" cy="523220"/>
          </a:xfrm>
          <a:prstGeom prst="rect">
            <a:avLst/>
          </a:prstGeom>
          <a:noFill/>
        </p:spPr>
        <p:txBody>
          <a:bodyPr wrap="none" rtlCol="0">
            <a:spAutoFit/>
          </a:bodyPr>
          <a:lstStyle/>
          <a:p>
            <a:r>
              <a:rPr lang="en-US" sz="2800" dirty="0" smtClean="0">
                <a:latin typeface="Helvetica Neue Light"/>
                <a:cs typeface="Helvetica Neue Light"/>
              </a:rPr>
              <a:t>Hypothetical erasure coding based algorithm - challenges</a:t>
            </a:r>
            <a:endParaRPr lang="en-US" sz="2800" dirty="0">
              <a:latin typeface="Helvetica Neue Light"/>
              <a:cs typeface="Helvetica Neue Light"/>
            </a:endParaRPr>
          </a:p>
        </p:txBody>
      </p:sp>
    </p:spTree>
    <p:extLst>
      <p:ext uri="{BB962C8B-B14F-4D97-AF65-F5344CB8AC3E}">
        <p14:creationId xmlns:p14="http://schemas.microsoft.com/office/powerpoint/2010/main" val="368566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4"/>
                                        </p:tgtEl>
                                        <p:attrNameLst>
                                          <p:attrName>style.opacity</p:attrName>
                                        </p:attrNameLst>
                                      </p:cBhvr>
                                      <p:to>
                                        <p:strVal val="0.25"/>
                                      </p:to>
                                    </p:set>
                                    <p:animEffect filter="image" prLst="opacity: 0.25">
                                      <p:cBhvr rctx="IE">
                                        <p:cTn id="7" dur="indefinite"/>
                                        <p:tgtEl>
                                          <p:spTgt spid="84"/>
                                        </p:tgtEl>
                                      </p:cBhvr>
                                    </p:animEffect>
                                  </p:childTnLst>
                                </p:cTn>
                              </p:par>
                              <p:par>
                                <p:cTn id="8" presetID="9" presetClass="emph" presetSubtype="0" nodeType="withEffect">
                                  <p:stCondLst>
                                    <p:cond delay="0"/>
                                  </p:stCondLst>
                                  <p:childTnLst>
                                    <p:set>
                                      <p:cBhvr rctx="PPT">
                                        <p:cTn id="9" dur="indefinite"/>
                                        <p:tgtEl>
                                          <p:spTgt spid="90"/>
                                        </p:tgtEl>
                                        <p:attrNameLst>
                                          <p:attrName>style.opacity</p:attrName>
                                        </p:attrNameLst>
                                      </p:cBhvr>
                                      <p:to>
                                        <p:strVal val="0.25"/>
                                      </p:to>
                                    </p:set>
                                    <p:animEffect filter="image" prLst="opacity: 0.25">
                                      <p:cBhvr rctx="IE">
                                        <p:cTn id="10" dur="indefinite"/>
                                        <p:tgtEl>
                                          <p:spTgt spid="90"/>
                                        </p:tgtEl>
                                      </p:cBhvr>
                                    </p:animEffect>
                                  </p:childTnLst>
                                </p:cTn>
                              </p:par>
                              <p:par>
                                <p:cTn id="11" presetID="9" presetClass="emph" presetSubtype="0" nodeType="withEffect">
                                  <p:stCondLst>
                                    <p:cond delay="0"/>
                                  </p:stCondLst>
                                  <p:childTnLst>
                                    <p:set>
                                      <p:cBhvr rctx="PPT">
                                        <p:cTn id="12" dur="indefinite"/>
                                        <p:tgtEl>
                                          <p:spTgt spid="92"/>
                                        </p:tgtEl>
                                        <p:attrNameLst>
                                          <p:attrName>style.opacity</p:attrName>
                                        </p:attrNameLst>
                                      </p:cBhvr>
                                      <p:to>
                                        <p:strVal val="0.25"/>
                                      </p:to>
                                    </p:set>
                                    <p:animEffect filter="image" prLst="opacity: 0.25">
                                      <p:cBhvr rctx="IE">
                                        <p:cTn id="13" dur="indefinite"/>
                                        <p:tgtEl>
                                          <p:spTgt spid="92"/>
                                        </p:tgtEl>
                                      </p:cBhvr>
                                    </p:animEffect>
                                  </p:childTnLst>
                                </p:cTn>
                              </p:par>
                              <p:par>
                                <p:cTn id="14" presetID="9" presetClass="emph" presetSubtype="0" nodeType="withEffect">
                                  <p:stCondLst>
                                    <p:cond delay="0"/>
                                  </p:stCondLst>
                                  <p:childTnLst>
                                    <p:set>
                                      <p:cBhvr rctx="PPT">
                                        <p:cTn id="15" dur="indefinite"/>
                                        <p:tgtEl>
                                          <p:spTgt spid="104"/>
                                        </p:tgtEl>
                                        <p:attrNameLst>
                                          <p:attrName>style.opacity</p:attrName>
                                        </p:attrNameLst>
                                      </p:cBhvr>
                                      <p:to>
                                        <p:strVal val="0.25"/>
                                      </p:to>
                                    </p:set>
                                    <p:animEffect filter="image" prLst="opacity: 0.25">
                                      <p:cBhvr rctx="IE">
                                        <p:cTn id="16" dur="indefinite"/>
                                        <p:tgtEl>
                                          <p:spTgt spid="104"/>
                                        </p:tgtEl>
                                      </p:cBhvr>
                                    </p:animEffect>
                                  </p:childTnLst>
                                </p:cTn>
                              </p:par>
                              <p:par>
                                <p:cTn id="17" presetID="9" presetClass="emph" presetSubtype="0" nodeType="withEffect">
                                  <p:stCondLst>
                                    <p:cond delay="0"/>
                                  </p:stCondLst>
                                  <p:childTnLst>
                                    <p:set>
                                      <p:cBhvr rctx="PPT">
                                        <p:cTn id="18" dur="indefinite"/>
                                        <p:tgtEl>
                                          <p:spTgt spid="103"/>
                                        </p:tgtEl>
                                        <p:attrNameLst>
                                          <p:attrName>style.opacity</p:attrName>
                                        </p:attrNameLst>
                                      </p:cBhvr>
                                      <p:to>
                                        <p:strVal val="0.25"/>
                                      </p:to>
                                    </p:set>
                                    <p:animEffect filter="image" prLst="opacity: 0.25">
                                      <p:cBhvr rctx="IE">
                                        <p:cTn id="19" dur="indefinite"/>
                                        <p:tgtEl>
                                          <p:spTgt spid="103"/>
                                        </p:tgtEl>
                                      </p:cBhvr>
                                    </p:animEffect>
                                  </p:childTnLst>
                                </p:cTn>
                              </p:par>
                              <p:par>
                                <p:cTn id="20" presetID="9" presetClass="emph" presetSubtype="0" nodeType="withEffect">
                                  <p:stCondLst>
                                    <p:cond delay="0"/>
                                  </p:stCondLst>
                                  <p:childTnLst>
                                    <p:set>
                                      <p:cBhvr rctx="PPT">
                                        <p:cTn id="21" dur="indefinite"/>
                                        <p:tgtEl>
                                          <p:spTgt spid="86"/>
                                        </p:tgtEl>
                                        <p:attrNameLst>
                                          <p:attrName>style.opacity</p:attrName>
                                        </p:attrNameLst>
                                      </p:cBhvr>
                                      <p:to>
                                        <p:strVal val="0.25"/>
                                      </p:to>
                                    </p:set>
                                    <p:animEffect filter="image" prLst="opacity: 0.25">
                                      <p:cBhvr rctx="IE">
                                        <p:cTn id="22" dur="indefinite"/>
                                        <p:tgtEl>
                                          <p:spTgt spid="86"/>
                                        </p:tgtEl>
                                      </p:cBhvr>
                                    </p:animEffect>
                                  </p:childTnLst>
                                </p:cTn>
                              </p:par>
                              <p:par>
                                <p:cTn id="23" presetID="9" presetClass="emph" presetSubtype="0" nodeType="withEffect">
                                  <p:stCondLst>
                                    <p:cond delay="0"/>
                                  </p:stCondLst>
                                  <p:childTnLst>
                                    <p:set>
                                      <p:cBhvr rctx="PPT">
                                        <p:cTn id="24" dur="indefinite"/>
                                        <p:tgtEl>
                                          <p:spTgt spid="88"/>
                                        </p:tgtEl>
                                        <p:attrNameLst>
                                          <p:attrName>style.opacity</p:attrName>
                                        </p:attrNameLst>
                                      </p:cBhvr>
                                      <p:to>
                                        <p:strVal val="0.25"/>
                                      </p:to>
                                    </p:set>
                                    <p:animEffect filter="image" prLst="opacity: 0.25">
                                      <p:cBhvr rctx="IE">
                                        <p:cTn id="25" dur="indefinite"/>
                                        <p:tgtEl>
                                          <p:spTgt spid="88"/>
                                        </p:tgtEl>
                                      </p:cBhvr>
                                    </p:animEffect>
                                  </p:childTnLst>
                                </p:cTn>
                              </p:par>
                              <p:par>
                                <p:cTn id="26" presetID="9" presetClass="emph" presetSubtype="0" nodeType="withEffect">
                                  <p:stCondLst>
                                    <p:cond delay="0"/>
                                  </p:stCondLst>
                                  <p:childTnLst>
                                    <p:set>
                                      <p:cBhvr rctx="PPT">
                                        <p:cTn id="27" dur="indefinite"/>
                                        <p:tgtEl>
                                          <p:spTgt spid="89"/>
                                        </p:tgtEl>
                                        <p:attrNameLst>
                                          <p:attrName>style.opacity</p:attrName>
                                        </p:attrNameLst>
                                      </p:cBhvr>
                                      <p:to>
                                        <p:strVal val="0.25"/>
                                      </p:to>
                                    </p:set>
                                    <p:animEffect filter="image" prLst="opacity: 0.25">
                                      <p:cBhvr rctx="IE">
                                        <p:cTn id="28" dur="indefinite"/>
                                        <p:tgtEl>
                                          <p:spTgt spid="89"/>
                                        </p:tgtEl>
                                      </p:cBhvr>
                                    </p:animEffect>
                                  </p:childTnLst>
                                </p:cTn>
                              </p:par>
                              <p:par>
                                <p:cTn id="29" presetID="9" presetClass="emph" presetSubtype="0" nodeType="withEffect">
                                  <p:stCondLst>
                                    <p:cond delay="0"/>
                                  </p:stCondLst>
                                  <p:childTnLst>
                                    <p:set>
                                      <p:cBhvr rctx="PPT">
                                        <p:cTn id="30" dur="indefinite"/>
                                        <p:tgtEl>
                                          <p:spTgt spid="91"/>
                                        </p:tgtEl>
                                        <p:attrNameLst>
                                          <p:attrName>style.opacity</p:attrName>
                                        </p:attrNameLst>
                                      </p:cBhvr>
                                      <p:to>
                                        <p:strVal val="0.25"/>
                                      </p:to>
                                    </p:set>
                                    <p:animEffect filter="image" prLst="opacity: 0.25">
                                      <p:cBhvr rctx="IE">
                                        <p:cTn id="31" dur="indefinite"/>
                                        <p:tgtEl>
                                          <p:spTgt spid="91"/>
                                        </p:tgtEl>
                                      </p:cBhvr>
                                    </p:animEffect>
                                  </p:childTnLst>
                                </p:cTn>
                              </p:par>
                              <p:par>
                                <p:cTn id="32" presetID="9" presetClass="emph" presetSubtype="0" nodeType="withEffect">
                                  <p:stCondLst>
                                    <p:cond delay="0"/>
                                  </p:stCondLst>
                                  <p:childTnLst>
                                    <p:set>
                                      <p:cBhvr rctx="PPT">
                                        <p:cTn id="33" dur="indefinite"/>
                                        <p:tgtEl>
                                          <p:spTgt spid="95"/>
                                        </p:tgtEl>
                                        <p:attrNameLst>
                                          <p:attrName>style.opacity</p:attrName>
                                        </p:attrNameLst>
                                      </p:cBhvr>
                                      <p:to>
                                        <p:strVal val="0.25"/>
                                      </p:to>
                                    </p:set>
                                    <p:animEffect filter="image" prLst="opacity: 0.25">
                                      <p:cBhvr rctx="IE">
                                        <p:cTn id="34" dur="indefinite"/>
                                        <p:tgtEl>
                                          <p:spTgt spid="95"/>
                                        </p:tgtEl>
                                      </p:cBhvr>
                                    </p:animEffect>
                                  </p:childTnLst>
                                </p:cTn>
                              </p:par>
                              <p:par>
                                <p:cTn id="35" presetID="9" presetClass="emph" presetSubtype="0" nodeType="withEffect">
                                  <p:stCondLst>
                                    <p:cond delay="0"/>
                                  </p:stCondLst>
                                  <p:childTnLst>
                                    <p:set>
                                      <p:cBhvr rctx="PPT">
                                        <p:cTn id="36" dur="indefinite"/>
                                        <p:tgtEl>
                                          <p:spTgt spid="85"/>
                                        </p:tgtEl>
                                        <p:attrNameLst>
                                          <p:attrName>style.opacity</p:attrName>
                                        </p:attrNameLst>
                                      </p:cBhvr>
                                      <p:to>
                                        <p:strVal val="0.25"/>
                                      </p:to>
                                    </p:set>
                                    <p:animEffect filter="image" prLst="opacity: 0.25">
                                      <p:cBhvr rctx="IE">
                                        <p:cTn id="37" dur="indefinite"/>
                                        <p:tgtEl>
                                          <p:spTgt spid="85"/>
                                        </p:tgtEl>
                                      </p:cBhvr>
                                    </p:animEffect>
                                  </p:childTnLst>
                                </p:cTn>
                              </p:par>
                              <p:par>
                                <p:cTn id="38" presetID="9" presetClass="emph" presetSubtype="0" nodeType="withEffect">
                                  <p:stCondLst>
                                    <p:cond delay="0"/>
                                  </p:stCondLst>
                                  <p:childTnLst>
                                    <p:set>
                                      <p:cBhvr rctx="PPT">
                                        <p:cTn id="39" dur="indefinite"/>
                                        <p:tgtEl>
                                          <p:spTgt spid="96"/>
                                        </p:tgtEl>
                                        <p:attrNameLst>
                                          <p:attrName>style.opacity</p:attrName>
                                        </p:attrNameLst>
                                      </p:cBhvr>
                                      <p:to>
                                        <p:strVal val="0.25"/>
                                      </p:to>
                                    </p:set>
                                    <p:animEffect filter="image" prLst="opacity: 0.25">
                                      <p:cBhvr rctx="IE">
                                        <p:cTn id="40" dur="indefinite"/>
                                        <p:tgtEl>
                                          <p:spTgt spid="96"/>
                                        </p:tgtEl>
                                      </p:cBhvr>
                                    </p:animEffect>
                                  </p:childTnLst>
                                </p:cTn>
                              </p:par>
                              <p:par>
                                <p:cTn id="41" presetID="9" presetClass="emph" presetSubtype="0" nodeType="withEffect">
                                  <p:stCondLst>
                                    <p:cond delay="0"/>
                                  </p:stCondLst>
                                  <p:childTnLst>
                                    <p:set>
                                      <p:cBhvr rctx="PPT">
                                        <p:cTn id="42" dur="indefinite"/>
                                        <p:tgtEl>
                                          <p:spTgt spid="94"/>
                                        </p:tgtEl>
                                        <p:attrNameLst>
                                          <p:attrName>style.opacity</p:attrName>
                                        </p:attrNameLst>
                                      </p:cBhvr>
                                      <p:to>
                                        <p:strVal val="0.25"/>
                                      </p:to>
                                    </p:set>
                                    <p:animEffect filter="image" prLst="opacity: 0.25">
                                      <p:cBhvr rctx="IE">
                                        <p:cTn id="43" dur="indefinite"/>
                                        <p:tgtEl>
                                          <p:spTgt spid="94"/>
                                        </p:tgtEl>
                                      </p:cBhvr>
                                    </p:animEffect>
                                  </p:childTnLst>
                                </p:cTn>
                              </p:par>
                              <p:par>
                                <p:cTn id="44" presetID="9" presetClass="emph" presetSubtype="0" nodeType="withEffect">
                                  <p:stCondLst>
                                    <p:cond delay="0"/>
                                  </p:stCondLst>
                                  <p:childTnLst>
                                    <p:set>
                                      <p:cBhvr rctx="PPT">
                                        <p:cTn id="45" dur="indefinite"/>
                                        <p:tgtEl>
                                          <p:spTgt spid="82"/>
                                        </p:tgtEl>
                                        <p:attrNameLst>
                                          <p:attrName>style.opacity</p:attrName>
                                        </p:attrNameLst>
                                      </p:cBhvr>
                                      <p:to>
                                        <p:strVal val="0.25"/>
                                      </p:to>
                                    </p:set>
                                    <p:animEffect filter="image" prLst="opacity: 0.25">
                                      <p:cBhvr rctx="IE">
                                        <p:cTn id="46" dur="indefinite"/>
                                        <p:tgtEl>
                                          <p:spTgt spid="82"/>
                                        </p:tgtEl>
                                      </p:cBhvr>
                                    </p:animEffect>
                                  </p:childTnLst>
                                </p:cTn>
                              </p:par>
                              <p:par>
                                <p:cTn id="47" presetID="9" presetClass="emph" presetSubtype="0" nodeType="withEffect">
                                  <p:stCondLst>
                                    <p:cond delay="0"/>
                                  </p:stCondLst>
                                  <p:childTnLst>
                                    <p:set>
                                      <p:cBhvr rctx="PPT">
                                        <p:cTn id="48" dur="indefinite"/>
                                        <p:tgtEl>
                                          <p:spTgt spid="79"/>
                                        </p:tgtEl>
                                        <p:attrNameLst>
                                          <p:attrName>style.opacity</p:attrName>
                                        </p:attrNameLst>
                                      </p:cBhvr>
                                      <p:to>
                                        <p:strVal val="0.25"/>
                                      </p:to>
                                    </p:set>
                                    <p:animEffect filter="image" prLst="opacity: 0.25">
                                      <p:cBhvr rctx="IE">
                                        <p:cTn id="49" dur="indefinite"/>
                                        <p:tgtEl>
                                          <p:spTgt spid="79"/>
                                        </p:tgtEl>
                                      </p:cBhvr>
                                    </p:animEffect>
                                  </p:childTnLst>
                                </p:cTn>
                              </p:par>
                              <p:par>
                                <p:cTn id="50" presetID="9" presetClass="emph" presetSubtype="0" nodeType="withEffect">
                                  <p:stCondLst>
                                    <p:cond delay="0"/>
                                  </p:stCondLst>
                                  <p:childTnLst>
                                    <p:set>
                                      <p:cBhvr rctx="PPT">
                                        <p:cTn id="51" dur="indefinite"/>
                                        <p:tgtEl>
                                          <p:spTgt spid="80"/>
                                        </p:tgtEl>
                                        <p:attrNameLst>
                                          <p:attrName>style.opacity</p:attrName>
                                        </p:attrNameLst>
                                      </p:cBhvr>
                                      <p:to>
                                        <p:strVal val="0.25"/>
                                      </p:to>
                                    </p:set>
                                    <p:animEffect filter="image" prLst="opacity: 0.25">
                                      <p:cBhvr rctx="IE">
                                        <p:cTn id="52" dur="indefinite"/>
                                        <p:tgtEl>
                                          <p:spTgt spid="80"/>
                                        </p:tgtEl>
                                      </p:cBhvr>
                                    </p:animEffect>
                                  </p:childTnLst>
                                </p:cTn>
                              </p:par>
                              <p:par>
                                <p:cTn id="53" presetID="9" presetClass="emph" presetSubtype="0" nodeType="withEffect">
                                  <p:stCondLst>
                                    <p:cond delay="0"/>
                                  </p:stCondLst>
                                  <p:childTnLst>
                                    <p:set>
                                      <p:cBhvr rctx="PPT">
                                        <p:cTn id="54" dur="indefinite"/>
                                        <p:tgtEl>
                                          <p:spTgt spid="75"/>
                                        </p:tgtEl>
                                        <p:attrNameLst>
                                          <p:attrName>style.opacity</p:attrName>
                                        </p:attrNameLst>
                                      </p:cBhvr>
                                      <p:to>
                                        <p:strVal val="0.25"/>
                                      </p:to>
                                    </p:set>
                                    <p:animEffect filter="image" prLst="opacity: 0.25">
                                      <p:cBhvr rctx="IE">
                                        <p:cTn id="55" dur="indefinite"/>
                                        <p:tgtEl>
                                          <p:spTgt spid="75"/>
                                        </p:tgtEl>
                                      </p:cBhvr>
                                    </p:animEffect>
                                  </p:childTnLst>
                                </p:cTn>
                              </p:par>
                              <p:par>
                                <p:cTn id="56" presetID="9" presetClass="emph" presetSubtype="0" nodeType="withEffect">
                                  <p:stCondLst>
                                    <p:cond delay="0"/>
                                  </p:stCondLst>
                                  <p:childTnLst>
                                    <p:set>
                                      <p:cBhvr rctx="PPT">
                                        <p:cTn id="57" dur="indefinite"/>
                                        <p:tgtEl>
                                          <p:spTgt spid="103"/>
                                        </p:tgtEl>
                                        <p:attrNameLst>
                                          <p:attrName>style.opacity</p:attrName>
                                        </p:attrNameLst>
                                      </p:cBhvr>
                                      <p:to>
                                        <p:strVal val="0.25"/>
                                      </p:to>
                                    </p:set>
                                    <p:animEffect filter="image" prLst="opacity: 0.25">
                                      <p:cBhvr rctx="IE">
                                        <p:cTn id="58" dur="indefinite"/>
                                        <p:tgtEl>
                                          <p:spTgt spid="103"/>
                                        </p:tgtEl>
                                      </p:cBhvr>
                                    </p:animEffect>
                                  </p:childTnLst>
                                </p:cTn>
                              </p:par>
                              <p:par>
                                <p:cTn id="59" presetID="9" presetClass="emph" presetSubtype="0" nodeType="withEffect">
                                  <p:stCondLst>
                                    <p:cond delay="0"/>
                                  </p:stCondLst>
                                  <p:childTnLst>
                                    <p:set>
                                      <p:cBhvr rctx="PPT">
                                        <p:cTn id="60" dur="indefinite"/>
                                        <p:tgtEl>
                                          <p:spTgt spid="74"/>
                                        </p:tgtEl>
                                        <p:attrNameLst>
                                          <p:attrName>style.opacity</p:attrName>
                                        </p:attrNameLst>
                                      </p:cBhvr>
                                      <p:to>
                                        <p:strVal val="0.25"/>
                                      </p:to>
                                    </p:set>
                                    <p:animEffect filter="image" prLst="opacity: 0.25">
                                      <p:cBhvr rctx="IE">
                                        <p:cTn id="61" dur="indefinite"/>
                                        <p:tgtEl>
                                          <p:spTgt spid="74"/>
                                        </p:tgtEl>
                                      </p:cBhvr>
                                    </p:animEffect>
                                  </p:childTnLst>
                                </p:cTn>
                              </p:par>
                              <p:par>
                                <p:cTn id="62" presetID="9" presetClass="emph" presetSubtype="0" nodeType="withEffect">
                                  <p:stCondLst>
                                    <p:cond delay="0"/>
                                  </p:stCondLst>
                                  <p:childTnLst>
                                    <p:set>
                                      <p:cBhvr rctx="PPT">
                                        <p:cTn id="63" dur="indefinite"/>
                                        <p:tgtEl>
                                          <p:spTgt spid="104"/>
                                        </p:tgtEl>
                                        <p:attrNameLst>
                                          <p:attrName>style.opacity</p:attrName>
                                        </p:attrNameLst>
                                      </p:cBhvr>
                                      <p:to>
                                        <p:strVal val="0.25"/>
                                      </p:to>
                                    </p:set>
                                    <p:animEffect filter="image" prLst="opacity: 0.25">
                                      <p:cBhvr rctx="IE">
                                        <p:cTn id="64" dur="indefinite"/>
                                        <p:tgtEl>
                                          <p:spTgt spid="104"/>
                                        </p:tgtEl>
                                      </p:cBhvr>
                                    </p:animEffect>
                                  </p:childTnLst>
                                </p:cTn>
                              </p:par>
                              <p:par>
                                <p:cTn id="65" presetID="9" presetClass="emph" presetSubtype="0" nodeType="withEffect">
                                  <p:stCondLst>
                                    <p:cond delay="0"/>
                                  </p:stCondLst>
                                  <p:childTnLst>
                                    <p:set>
                                      <p:cBhvr rctx="PPT">
                                        <p:cTn id="66" dur="indefinite"/>
                                        <p:tgtEl>
                                          <p:spTgt spid="73"/>
                                        </p:tgtEl>
                                        <p:attrNameLst>
                                          <p:attrName>style.opacity</p:attrName>
                                        </p:attrNameLst>
                                      </p:cBhvr>
                                      <p:to>
                                        <p:strVal val="0.25"/>
                                      </p:to>
                                    </p:set>
                                    <p:animEffect filter="image" prLst="opacity: 0.25">
                                      <p:cBhvr rctx="IE">
                                        <p:cTn id="67" dur="indefinite"/>
                                        <p:tgtEl>
                                          <p:spTgt spid="73"/>
                                        </p:tgtEl>
                                      </p:cBhvr>
                                    </p:animEffect>
                                  </p:childTnLst>
                                </p:cTn>
                              </p:par>
                              <p:par>
                                <p:cTn id="68" presetID="9" presetClass="emph" presetSubtype="0" nodeType="withEffect">
                                  <p:stCondLst>
                                    <p:cond delay="0"/>
                                  </p:stCondLst>
                                  <p:childTnLst>
                                    <p:set>
                                      <p:cBhvr rctx="PPT">
                                        <p:cTn id="69" dur="indefinite"/>
                                        <p:tgtEl>
                                          <p:spTgt spid="76"/>
                                        </p:tgtEl>
                                        <p:attrNameLst>
                                          <p:attrName>style.opacity</p:attrName>
                                        </p:attrNameLst>
                                      </p:cBhvr>
                                      <p:to>
                                        <p:strVal val="0.25"/>
                                      </p:to>
                                    </p:set>
                                    <p:animEffect filter="image" prLst="opacity: 0.25">
                                      <p:cBhvr rctx="IE">
                                        <p:cTn id="70" dur="indefinite"/>
                                        <p:tgtEl>
                                          <p:spTgt spid="76"/>
                                        </p:tgtEl>
                                      </p:cBhvr>
                                    </p:animEffect>
                                  </p:childTnLst>
                                </p:cTn>
                              </p:par>
                              <p:par>
                                <p:cTn id="71" presetID="9" presetClass="emph" presetSubtype="0" nodeType="withEffect">
                                  <p:stCondLst>
                                    <p:cond delay="0"/>
                                  </p:stCondLst>
                                  <p:childTnLst>
                                    <p:set>
                                      <p:cBhvr rctx="PPT">
                                        <p:cTn id="72" dur="indefinite"/>
                                        <p:tgtEl>
                                          <p:spTgt spid="77"/>
                                        </p:tgtEl>
                                        <p:attrNameLst>
                                          <p:attrName>style.opacity</p:attrName>
                                        </p:attrNameLst>
                                      </p:cBhvr>
                                      <p:to>
                                        <p:strVal val="0.25"/>
                                      </p:to>
                                    </p:set>
                                    <p:animEffect filter="image" prLst="opacity: 0.25">
                                      <p:cBhvr rctx="IE">
                                        <p:cTn id="73" dur="indefinite"/>
                                        <p:tgtEl>
                                          <p:spTgt spid="77"/>
                                        </p:tgtEl>
                                      </p:cBhvr>
                                    </p:animEffect>
                                  </p:childTnLst>
                                </p:cTn>
                              </p:par>
                              <p:par>
                                <p:cTn id="74" presetID="9" presetClass="emph" presetSubtype="0" nodeType="withEffect">
                                  <p:stCondLst>
                                    <p:cond delay="0"/>
                                  </p:stCondLst>
                                  <p:childTnLst>
                                    <p:set>
                                      <p:cBhvr rctx="PPT">
                                        <p:cTn id="75" dur="indefinite"/>
                                        <p:tgtEl>
                                          <p:spTgt spid="78"/>
                                        </p:tgtEl>
                                        <p:attrNameLst>
                                          <p:attrName>style.opacity</p:attrName>
                                        </p:attrNameLst>
                                      </p:cBhvr>
                                      <p:to>
                                        <p:strVal val="0.25"/>
                                      </p:to>
                                    </p:set>
                                    <p:animEffect filter="image" prLst="opacity: 0.25">
                                      <p:cBhvr rctx="IE">
                                        <p:cTn id="76" dur="indefinite"/>
                                        <p:tgtEl>
                                          <p:spTgt spid="78"/>
                                        </p:tgtEl>
                                      </p:cBhvr>
                                    </p:animEffect>
                                  </p:childTnLst>
                                </p:cTn>
                              </p:par>
                              <p:par>
                                <p:cTn id="77" presetID="9" presetClass="emph" presetSubtype="0" nodeType="withEffect">
                                  <p:stCondLst>
                                    <p:cond delay="0"/>
                                  </p:stCondLst>
                                  <p:childTnLst>
                                    <p:set>
                                      <p:cBhvr rctx="PPT">
                                        <p:cTn id="78" dur="indefinite"/>
                                        <p:tgtEl>
                                          <p:spTgt spid="99"/>
                                        </p:tgtEl>
                                        <p:attrNameLst>
                                          <p:attrName>style.opacity</p:attrName>
                                        </p:attrNameLst>
                                      </p:cBhvr>
                                      <p:to>
                                        <p:strVal val="0.25"/>
                                      </p:to>
                                    </p:set>
                                    <p:animEffect filter="image" prLst="opacity: 0.25">
                                      <p:cBhvr rctx="IE">
                                        <p:cTn id="79" dur="indefinite"/>
                                        <p:tgtEl>
                                          <p:spTgt spid="99"/>
                                        </p:tgtEl>
                                      </p:cBhvr>
                                    </p:animEffect>
                                  </p:childTnLst>
                                </p:cTn>
                              </p:par>
                              <p:par>
                                <p:cTn id="80" presetID="9" presetClass="emph" presetSubtype="0" nodeType="withEffect">
                                  <p:stCondLst>
                                    <p:cond delay="0"/>
                                  </p:stCondLst>
                                  <p:childTnLst>
                                    <p:set>
                                      <p:cBhvr rctx="PPT">
                                        <p:cTn id="81" dur="indefinite"/>
                                        <p:tgtEl>
                                          <p:spTgt spid="94"/>
                                        </p:tgtEl>
                                        <p:attrNameLst>
                                          <p:attrName>style.opacity</p:attrName>
                                        </p:attrNameLst>
                                      </p:cBhvr>
                                      <p:to>
                                        <p:strVal val="0.25"/>
                                      </p:to>
                                    </p:set>
                                    <p:animEffect filter="image" prLst="opacity: 0.25">
                                      <p:cBhvr rctx="IE">
                                        <p:cTn id="82" dur="indefinite"/>
                                        <p:tgtEl>
                                          <p:spTgt spid="94"/>
                                        </p:tgtEl>
                                      </p:cBhvr>
                                    </p:animEffect>
                                  </p:childTnLst>
                                </p:cTn>
                              </p:par>
                              <p:par>
                                <p:cTn id="83" presetID="9" presetClass="emph" presetSubtype="0" nodeType="withEffect">
                                  <p:stCondLst>
                                    <p:cond delay="0"/>
                                  </p:stCondLst>
                                  <p:childTnLst>
                                    <p:set>
                                      <p:cBhvr rctx="PPT">
                                        <p:cTn id="84" dur="indefinite"/>
                                        <p:tgtEl>
                                          <p:spTgt spid="104"/>
                                        </p:tgtEl>
                                        <p:attrNameLst>
                                          <p:attrName>style.opacity</p:attrName>
                                        </p:attrNameLst>
                                      </p:cBhvr>
                                      <p:to>
                                        <p:strVal val="0.25"/>
                                      </p:to>
                                    </p:set>
                                    <p:animEffect filter="image" prLst="opacity: 0.25">
                                      <p:cBhvr rctx="IE">
                                        <p:cTn id="85" dur="indefinite"/>
                                        <p:tgtEl>
                                          <p:spTgt spid="104"/>
                                        </p:tgtEl>
                                      </p:cBhvr>
                                    </p:animEffect>
                                  </p:childTnLst>
                                </p:cTn>
                              </p:par>
                              <p:par>
                                <p:cTn id="86" presetID="9" presetClass="emph" presetSubtype="0" nodeType="withEffect">
                                  <p:stCondLst>
                                    <p:cond delay="0"/>
                                  </p:stCondLst>
                                  <p:childTnLst>
                                    <p:set>
                                      <p:cBhvr rctx="PPT">
                                        <p:cTn id="87" dur="indefinite"/>
                                        <p:tgtEl>
                                          <p:spTgt spid="87"/>
                                        </p:tgtEl>
                                        <p:attrNameLst>
                                          <p:attrName>style.opacity</p:attrName>
                                        </p:attrNameLst>
                                      </p:cBhvr>
                                      <p:to>
                                        <p:strVal val="0.25"/>
                                      </p:to>
                                    </p:set>
                                    <p:animEffect filter="image" prLst="opacity: 0.25">
                                      <p:cBhvr rctx="IE">
                                        <p:cTn id="88" dur="indefinite"/>
                                        <p:tgtEl>
                                          <p:spTgt spid="87"/>
                                        </p:tgtEl>
                                      </p:cBhvr>
                                    </p:animEffect>
                                  </p:childTnLst>
                                </p:cTn>
                              </p:par>
                              <p:par>
                                <p:cTn id="89" presetID="9" presetClass="emph" presetSubtype="0" nodeType="withEffect">
                                  <p:stCondLst>
                                    <p:cond delay="0"/>
                                  </p:stCondLst>
                                  <p:childTnLst>
                                    <p:set>
                                      <p:cBhvr rctx="PPT">
                                        <p:cTn id="90" dur="indefinite"/>
                                        <p:tgtEl>
                                          <p:spTgt spid="98"/>
                                        </p:tgtEl>
                                        <p:attrNameLst>
                                          <p:attrName>style.opacity</p:attrName>
                                        </p:attrNameLst>
                                      </p:cBhvr>
                                      <p:to>
                                        <p:strVal val="0.25"/>
                                      </p:to>
                                    </p:set>
                                    <p:animEffect filter="image" prLst="opacity: 0.25">
                                      <p:cBhvr rctx="IE">
                                        <p:cTn id="91" dur="indefinite"/>
                                        <p:tgtEl>
                                          <p:spTgt spid="98"/>
                                        </p:tgtEl>
                                      </p:cBhvr>
                                    </p:animEffect>
                                  </p:childTnLst>
                                </p:cTn>
                              </p:par>
                              <p:par>
                                <p:cTn id="92" presetID="9" presetClass="emph" presetSubtype="0" nodeType="withEffect">
                                  <p:stCondLst>
                                    <p:cond delay="0"/>
                                  </p:stCondLst>
                                  <p:childTnLst>
                                    <p:set>
                                      <p:cBhvr rctx="PPT">
                                        <p:cTn id="93" dur="indefinite"/>
                                        <p:tgtEl>
                                          <p:spTgt spid="99"/>
                                        </p:tgtEl>
                                        <p:attrNameLst>
                                          <p:attrName>style.opacity</p:attrName>
                                        </p:attrNameLst>
                                      </p:cBhvr>
                                      <p:to>
                                        <p:strVal val="0.25"/>
                                      </p:to>
                                    </p:set>
                                    <p:animEffect filter="image" prLst="opacity: 0.25">
                                      <p:cBhvr rctx="IE">
                                        <p:cTn id="94" dur="indefinite"/>
                                        <p:tgtEl>
                                          <p:spTgt spid="99"/>
                                        </p:tgtEl>
                                      </p:cBhvr>
                                    </p:animEffect>
                                  </p:childTnLst>
                                </p:cTn>
                              </p:par>
                              <p:par>
                                <p:cTn id="95" presetID="9" presetClass="emph" presetSubtype="0" nodeType="withEffect">
                                  <p:stCondLst>
                                    <p:cond delay="0"/>
                                  </p:stCondLst>
                                  <p:childTnLst>
                                    <p:set>
                                      <p:cBhvr rctx="PPT">
                                        <p:cTn id="96" dur="indefinite"/>
                                        <p:tgtEl>
                                          <p:spTgt spid="94"/>
                                        </p:tgtEl>
                                        <p:attrNameLst>
                                          <p:attrName>style.opacity</p:attrName>
                                        </p:attrNameLst>
                                      </p:cBhvr>
                                      <p:to>
                                        <p:strVal val="0.25"/>
                                      </p:to>
                                    </p:set>
                                    <p:animEffect filter="image" prLst="opacity: 0.25">
                                      <p:cBhvr rctx="IE">
                                        <p:cTn id="97" dur="indefinite"/>
                                        <p:tgtEl>
                                          <p:spTgt spid="94"/>
                                        </p:tgtEl>
                                      </p:cBhvr>
                                    </p:animEffect>
                                  </p:childTnLst>
                                </p:cTn>
                              </p:par>
                              <p:par>
                                <p:cTn id="98" presetID="9" presetClass="emph" presetSubtype="0" nodeType="withEffect">
                                  <p:stCondLst>
                                    <p:cond delay="0"/>
                                  </p:stCondLst>
                                  <p:childTnLst>
                                    <p:set>
                                      <p:cBhvr rctx="PPT">
                                        <p:cTn id="99" dur="indefinite"/>
                                        <p:tgtEl>
                                          <p:spTgt spid="93"/>
                                        </p:tgtEl>
                                        <p:attrNameLst>
                                          <p:attrName>style.opacity</p:attrName>
                                        </p:attrNameLst>
                                      </p:cBhvr>
                                      <p:to>
                                        <p:strVal val="0.25"/>
                                      </p:to>
                                    </p:set>
                                    <p:animEffect filter="image" prLst="opacity: 0.25">
                                      <p:cBhvr rctx="IE">
                                        <p:cTn id="100" dur="indefinite"/>
                                        <p:tgtEl>
                                          <p:spTgt spid="93"/>
                                        </p:tgtEl>
                                      </p:cBhvr>
                                    </p:animEffect>
                                  </p:childTnLst>
                                </p:cTn>
                              </p:par>
                              <p:par>
                                <p:cTn id="101" presetID="9" presetClass="emph" presetSubtype="0" nodeType="withEffect">
                                  <p:stCondLst>
                                    <p:cond delay="0"/>
                                  </p:stCondLst>
                                  <p:childTnLst>
                                    <p:set>
                                      <p:cBhvr rctx="PPT">
                                        <p:cTn id="102" dur="indefinite"/>
                                        <p:tgtEl>
                                          <p:spTgt spid="92"/>
                                        </p:tgtEl>
                                        <p:attrNameLst>
                                          <p:attrName>style.opacity</p:attrName>
                                        </p:attrNameLst>
                                      </p:cBhvr>
                                      <p:to>
                                        <p:strVal val="0.25"/>
                                      </p:to>
                                    </p:set>
                                    <p:animEffect filter="image" prLst="opacity: 0.25">
                                      <p:cBhvr rctx="IE">
                                        <p:cTn id="103" dur="indefinite"/>
                                        <p:tgtEl>
                                          <p:spTgt spid="92"/>
                                        </p:tgtEl>
                                      </p:cBhvr>
                                    </p:animEffect>
                                  </p:childTnLst>
                                </p:cTn>
                              </p:par>
                              <p:par>
                                <p:cTn id="104" presetID="9" presetClass="emph" presetSubtype="0" nodeType="withEffect">
                                  <p:stCondLst>
                                    <p:cond delay="0"/>
                                  </p:stCondLst>
                                  <p:childTnLst>
                                    <p:set>
                                      <p:cBhvr rctx="PPT">
                                        <p:cTn id="105" dur="indefinite"/>
                                        <p:tgtEl>
                                          <p:spTgt spid="83"/>
                                        </p:tgtEl>
                                        <p:attrNameLst>
                                          <p:attrName>style.opacity</p:attrName>
                                        </p:attrNameLst>
                                      </p:cBhvr>
                                      <p:to>
                                        <p:strVal val="0.25"/>
                                      </p:to>
                                    </p:set>
                                    <p:animEffect filter="image" prLst="opacity: 0.25">
                                      <p:cBhvr rctx="IE">
                                        <p:cTn id="106" dur="indefinite"/>
                                        <p:tgtEl>
                                          <p:spTgt spid="83"/>
                                        </p:tgtEl>
                                      </p:cBhvr>
                                    </p:animEffect>
                                  </p:childTnLst>
                                </p:cTn>
                              </p:par>
                              <p:par>
                                <p:cTn id="107" presetID="9" presetClass="emph" presetSubtype="0" nodeType="withEffect">
                                  <p:stCondLst>
                                    <p:cond delay="0"/>
                                  </p:stCondLst>
                                  <p:childTnLst>
                                    <p:set>
                                      <p:cBhvr rctx="PPT">
                                        <p:cTn id="108" dur="indefinite"/>
                                        <p:tgtEl>
                                          <p:spTgt spid="97"/>
                                        </p:tgtEl>
                                        <p:attrNameLst>
                                          <p:attrName>style.opacity</p:attrName>
                                        </p:attrNameLst>
                                      </p:cBhvr>
                                      <p:to>
                                        <p:strVal val="0.5"/>
                                      </p:to>
                                    </p:set>
                                    <p:animEffect filter="image" prLst="opacity: 0.5">
                                      <p:cBhvr rctx="IE">
                                        <p:cTn id="109" dur="indefinite"/>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a:picLocks noChangeAspect="1"/>
          </p:cNvPicPr>
          <p:nvPr/>
        </p:nvPicPr>
        <p:blipFill>
          <a:blip r:embed="rId3"/>
          <a:stretch>
            <a:fillRect/>
          </a:stretch>
        </p:blipFill>
        <p:spPr>
          <a:xfrm>
            <a:off x="2754266" y="1804721"/>
            <a:ext cx="711200" cy="685800"/>
          </a:xfrm>
          <a:prstGeom prst="rect">
            <a:avLst/>
          </a:prstGeom>
          <a:ln>
            <a:noFill/>
            <a:prstDash val="dot"/>
            <a:headEnd type="arrow"/>
            <a:tailEnd type="arrow"/>
          </a:ln>
        </p:spPr>
      </p:pic>
      <p:pic>
        <p:nvPicPr>
          <p:cNvPr id="74" name="Picture 73"/>
          <p:cNvPicPr>
            <a:picLocks noChangeAspect="1"/>
          </p:cNvPicPr>
          <p:nvPr/>
        </p:nvPicPr>
        <p:blipFill>
          <a:blip r:embed="rId3"/>
          <a:stretch>
            <a:fillRect/>
          </a:stretch>
        </p:blipFill>
        <p:spPr>
          <a:xfrm>
            <a:off x="4510041" y="1804721"/>
            <a:ext cx="711200" cy="685800"/>
          </a:xfrm>
          <a:prstGeom prst="rect">
            <a:avLst/>
          </a:prstGeom>
          <a:ln>
            <a:noFill/>
            <a:prstDash val="dot"/>
            <a:headEnd type="arrow"/>
            <a:tailEnd type="arrow"/>
          </a:ln>
        </p:spPr>
      </p:pic>
      <p:pic>
        <p:nvPicPr>
          <p:cNvPr id="75" name="Picture 74"/>
          <p:cNvPicPr>
            <a:picLocks noChangeAspect="1"/>
          </p:cNvPicPr>
          <p:nvPr/>
        </p:nvPicPr>
        <p:blipFill>
          <a:blip r:embed="rId3"/>
          <a:stretch>
            <a:fillRect/>
          </a:stretch>
        </p:blipFill>
        <p:spPr>
          <a:xfrm>
            <a:off x="6519816" y="1957121"/>
            <a:ext cx="711200" cy="685800"/>
          </a:xfrm>
          <a:prstGeom prst="rect">
            <a:avLst/>
          </a:prstGeom>
          <a:ln w="3175" cmpd="sng">
            <a:noFill/>
            <a:prstDash val="dot"/>
            <a:headEnd type="arrow"/>
            <a:tailEnd type="arrow"/>
          </a:ln>
        </p:spPr>
      </p:pic>
      <p:pic>
        <p:nvPicPr>
          <p:cNvPr id="76" name="Picture 75"/>
          <p:cNvPicPr>
            <a:picLocks noChangeAspect="1"/>
          </p:cNvPicPr>
          <p:nvPr/>
        </p:nvPicPr>
        <p:blipFill>
          <a:blip r:embed="rId3"/>
          <a:stretch>
            <a:fillRect/>
          </a:stretch>
        </p:blipFill>
        <p:spPr>
          <a:xfrm>
            <a:off x="2754266" y="3512871"/>
            <a:ext cx="711200" cy="685800"/>
          </a:xfrm>
          <a:prstGeom prst="rect">
            <a:avLst/>
          </a:prstGeom>
          <a:solidFill>
            <a:schemeClr val="bg2">
              <a:lumMod val="90000"/>
            </a:schemeClr>
          </a:solidFill>
          <a:ln>
            <a:noFill/>
            <a:prstDash val="dot"/>
            <a:headEnd type="arrow"/>
            <a:tailEnd type="arrow"/>
          </a:ln>
        </p:spPr>
      </p:pic>
      <p:pic>
        <p:nvPicPr>
          <p:cNvPr id="77" name="Picture 76"/>
          <p:cNvPicPr>
            <a:picLocks noChangeAspect="1"/>
          </p:cNvPicPr>
          <p:nvPr/>
        </p:nvPicPr>
        <p:blipFill>
          <a:blip r:embed="rId3"/>
          <a:stretch>
            <a:fillRect/>
          </a:stretch>
        </p:blipFill>
        <p:spPr>
          <a:xfrm>
            <a:off x="4510041" y="3538271"/>
            <a:ext cx="711200" cy="685800"/>
          </a:xfrm>
          <a:prstGeom prst="rect">
            <a:avLst/>
          </a:prstGeom>
          <a:ln>
            <a:noFill/>
            <a:prstDash val="dot"/>
            <a:headEnd type="arrow"/>
            <a:tailEnd type="arrow"/>
          </a:ln>
        </p:spPr>
      </p:pic>
      <p:pic>
        <p:nvPicPr>
          <p:cNvPr id="78" name="Picture 77"/>
          <p:cNvPicPr>
            <a:picLocks noChangeAspect="1"/>
          </p:cNvPicPr>
          <p:nvPr/>
        </p:nvPicPr>
        <p:blipFill>
          <a:blip r:embed="rId3"/>
          <a:stretch>
            <a:fillRect/>
          </a:stretch>
        </p:blipFill>
        <p:spPr>
          <a:xfrm>
            <a:off x="6519816" y="3617646"/>
            <a:ext cx="711200" cy="685800"/>
          </a:xfrm>
          <a:prstGeom prst="rect">
            <a:avLst/>
          </a:prstGeom>
          <a:ln w="3175" cmpd="sng">
            <a:noFill/>
            <a:prstDash val="dot"/>
            <a:headEnd type="arrow"/>
            <a:tailEnd type="arrow"/>
          </a:ln>
        </p:spPr>
      </p:pic>
      <p:pic>
        <p:nvPicPr>
          <p:cNvPr id="79" name="Picture 78"/>
          <p:cNvPicPr>
            <a:picLocks noChangeAspect="1"/>
          </p:cNvPicPr>
          <p:nvPr/>
        </p:nvPicPr>
        <p:blipFill>
          <a:blip r:embed="rId4"/>
          <a:stretch>
            <a:fillRect/>
          </a:stretch>
        </p:blipFill>
        <p:spPr>
          <a:xfrm>
            <a:off x="901606" y="3827196"/>
            <a:ext cx="793749" cy="793749"/>
          </a:xfrm>
          <a:prstGeom prst="rect">
            <a:avLst/>
          </a:prstGeom>
        </p:spPr>
      </p:pic>
      <p:pic>
        <p:nvPicPr>
          <p:cNvPr id="80" name="Picture 79"/>
          <p:cNvPicPr>
            <a:picLocks noChangeAspect="1"/>
          </p:cNvPicPr>
          <p:nvPr/>
        </p:nvPicPr>
        <p:blipFill>
          <a:blip r:embed="rId4"/>
          <a:stretch>
            <a:fillRect/>
          </a:stretch>
        </p:blipFill>
        <p:spPr>
          <a:xfrm>
            <a:off x="901606" y="1318199"/>
            <a:ext cx="777553" cy="777553"/>
          </a:xfrm>
          <a:prstGeom prst="rect">
            <a:avLst/>
          </a:prstGeom>
        </p:spPr>
      </p:pic>
      <p:pic>
        <p:nvPicPr>
          <p:cNvPr id="81" name="Picture 80"/>
          <p:cNvPicPr>
            <a:picLocks noChangeAspect="1"/>
          </p:cNvPicPr>
          <p:nvPr/>
        </p:nvPicPr>
        <p:blipFill>
          <a:blip r:embed="rId4"/>
          <a:stretch>
            <a:fillRect/>
          </a:stretch>
        </p:blipFill>
        <p:spPr>
          <a:xfrm>
            <a:off x="7840405" y="1168725"/>
            <a:ext cx="777553" cy="777553"/>
          </a:xfrm>
          <a:prstGeom prst="rect">
            <a:avLst/>
          </a:prstGeom>
        </p:spPr>
      </p:pic>
      <p:pic>
        <p:nvPicPr>
          <p:cNvPr id="82" name="Picture 81"/>
          <p:cNvPicPr>
            <a:picLocks noChangeAspect="1"/>
          </p:cNvPicPr>
          <p:nvPr/>
        </p:nvPicPr>
        <p:blipFill>
          <a:blip r:embed="rId4"/>
          <a:stretch>
            <a:fillRect/>
          </a:stretch>
        </p:blipFill>
        <p:spPr>
          <a:xfrm>
            <a:off x="7944904" y="3674796"/>
            <a:ext cx="793749" cy="793749"/>
          </a:xfrm>
          <a:prstGeom prst="rect">
            <a:avLst/>
          </a:prstGeom>
        </p:spPr>
      </p:pic>
      <p:cxnSp>
        <p:nvCxnSpPr>
          <p:cNvPr id="83" name="Straight Arrow Connector 82"/>
          <p:cNvCxnSpPr/>
          <p:nvPr/>
        </p:nvCxnSpPr>
        <p:spPr>
          <a:xfrm>
            <a:off x="1679159" y="1736798"/>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80" idx="3"/>
            <a:endCxn id="76" idx="1"/>
          </p:cNvCxnSpPr>
          <p:nvPr/>
        </p:nvCxnSpPr>
        <p:spPr>
          <a:xfrm>
            <a:off x="1679159" y="1706976"/>
            <a:ext cx="1075107" cy="2148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82" idx="1"/>
            <a:endCxn id="74" idx="2"/>
          </p:cNvCxnSpPr>
          <p:nvPr/>
        </p:nvCxnSpPr>
        <p:spPr>
          <a:xfrm flipH="1" flipV="1">
            <a:off x="4865641" y="2490521"/>
            <a:ext cx="3079263"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a:off x="5267232" y="1557502"/>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stCxn id="79" idx="3"/>
            <a:endCxn id="73" idx="2"/>
          </p:cNvCxnSpPr>
          <p:nvPr/>
        </p:nvCxnSpPr>
        <p:spPr>
          <a:xfrm flipV="1">
            <a:off x="1695355" y="2490521"/>
            <a:ext cx="1414511"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81" idx="1"/>
            <a:endCxn id="76" idx="3"/>
          </p:cNvCxnSpPr>
          <p:nvPr/>
        </p:nvCxnSpPr>
        <p:spPr>
          <a:xfrm flipH="1">
            <a:off x="3465466" y="1557502"/>
            <a:ext cx="4374939" cy="2298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1" idx="1"/>
            <a:endCxn id="77" idx="3"/>
          </p:cNvCxnSpPr>
          <p:nvPr/>
        </p:nvCxnSpPr>
        <p:spPr>
          <a:xfrm flipH="1">
            <a:off x="5221241" y="1557502"/>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0" idx="3"/>
            <a:endCxn id="77" idx="0"/>
          </p:cNvCxnSpPr>
          <p:nvPr/>
        </p:nvCxnSpPr>
        <p:spPr>
          <a:xfrm>
            <a:off x="1679159" y="1706976"/>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a:stCxn id="81" idx="1"/>
            <a:endCxn id="78" idx="0"/>
          </p:cNvCxnSpPr>
          <p:nvPr/>
        </p:nvCxnSpPr>
        <p:spPr>
          <a:xfrm flipH="1">
            <a:off x="6875416" y="1557502"/>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1679159" y="1746326"/>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82" idx="1"/>
            <a:endCxn id="76" idx="3"/>
          </p:cNvCxnSpPr>
          <p:nvPr/>
        </p:nvCxnSpPr>
        <p:spPr>
          <a:xfrm flipH="1" flipV="1">
            <a:off x="3465466" y="3855771"/>
            <a:ext cx="4479438" cy="215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5221241" y="4208196"/>
            <a:ext cx="2723663" cy="1905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82" idx="1"/>
            <a:endCxn id="75" idx="2"/>
          </p:cNvCxnSpPr>
          <p:nvPr/>
        </p:nvCxnSpPr>
        <p:spPr>
          <a:xfrm flipH="1" flipV="1">
            <a:off x="6875416" y="2642921"/>
            <a:ext cx="1069488" cy="14287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82" idx="1"/>
            <a:endCxn id="73" idx="3"/>
          </p:cNvCxnSpPr>
          <p:nvPr/>
        </p:nvCxnSpPr>
        <p:spPr>
          <a:xfrm flipH="1" flipV="1">
            <a:off x="3465466" y="2147621"/>
            <a:ext cx="4479438" cy="19240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79" idx="3"/>
            <a:endCxn id="74" idx="2"/>
          </p:cNvCxnSpPr>
          <p:nvPr/>
        </p:nvCxnSpPr>
        <p:spPr>
          <a:xfrm flipV="1">
            <a:off x="1695355" y="2490521"/>
            <a:ext cx="3170286"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stCxn id="79" idx="3"/>
            <a:endCxn id="75" idx="2"/>
          </p:cNvCxnSpPr>
          <p:nvPr/>
        </p:nvCxnSpPr>
        <p:spPr>
          <a:xfrm flipV="1">
            <a:off x="1695355" y="2642921"/>
            <a:ext cx="5180061" cy="15811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79" idx="3"/>
            <a:endCxn id="77" idx="1"/>
          </p:cNvCxnSpPr>
          <p:nvPr/>
        </p:nvCxnSpPr>
        <p:spPr>
          <a:xfrm flipV="1">
            <a:off x="1695355" y="3881171"/>
            <a:ext cx="2814686"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4141741" y="4443143"/>
            <a:ext cx="941283" cy="369332"/>
          </a:xfrm>
          <a:prstGeom prst="rect">
            <a:avLst/>
          </a:prstGeom>
          <a:noFill/>
        </p:spPr>
        <p:txBody>
          <a:bodyPr wrap="none" rtlCol="0">
            <a:spAutoFit/>
          </a:bodyPr>
          <a:lstStyle/>
          <a:p>
            <a:r>
              <a:rPr lang="en-US" dirty="0" smtClean="0">
                <a:latin typeface="Helvetica Neue Light"/>
                <a:cs typeface="Helvetica Neue Light"/>
              </a:rPr>
              <a:t>Servers</a:t>
            </a:r>
            <a:endParaRPr lang="en-US" dirty="0">
              <a:latin typeface="Helvetica Neue Light"/>
              <a:cs typeface="Helvetica Neue Light"/>
            </a:endParaRPr>
          </a:p>
        </p:txBody>
      </p:sp>
      <p:cxnSp>
        <p:nvCxnSpPr>
          <p:cNvPr id="103" name="Straight Arrow Connector 102"/>
          <p:cNvCxnSpPr>
            <a:stCxn id="80" idx="3"/>
          </p:cNvCxnSpPr>
          <p:nvPr/>
        </p:nvCxnSpPr>
        <p:spPr>
          <a:xfrm>
            <a:off x="1679159" y="1706976"/>
            <a:ext cx="4812082" cy="55804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80" idx="3"/>
            <a:endCxn id="74" idx="1"/>
          </p:cNvCxnSpPr>
          <p:nvPr/>
        </p:nvCxnSpPr>
        <p:spPr>
          <a:xfrm>
            <a:off x="1679159" y="1706976"/>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grpSp>
        <p:nvGrpSpPr>
          <p:cNvPr id="105" name="Group 104"/>
          <p:cNvGrpSpPr/>
          <p:nvPr/>
        </p:nvGrpSpPr>
        <p:grpSpPr>
          <a:xfrm>
            <a:off x="322986" y="1507166"/>
            <a:ext cx="712740" cy="399619"/>
            <a:chOff x="142875" y="860858"/>
            <a:chExt cx="712740" cy="399619"/>
          </a:xfrm>
        </p:grpSpPr>
        <p:sp>
          <p:nvSpPr>
            <p:cNvPr id="106" name="Rectangle 105"/>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a:blip r:embed="rId5"/>
            <a:stretch>
              <a:fillRect/>
            </a:stretch>
          </p:blipFill>
          <p:spPr>
            <a:xfrm>
              <a:off x="210194" y="860859"/>
              <a:ext cx="550171" cy="339272"/>
            </a:xfrm>
            <a:prstGeom prst="rect">
              <a:avLst/>
            </a:prstGeom>
          </p:spPr>
        </p:pic>
      </p:grpSp>
      <p:sp>
        <p:nvSpPr>
          <p:cNvPr id="123" name="Rectangle 122"/>
          <p:cNvSpPr/>
          <p:nvPr/>
        </p:nvSpPr>
        <p:spPr>
          <a:xfrm>
            <a:off x="4253926" y="1846443"/>
            <a:ext cx="1191679" cy="598901"/>
          </a:xfrm>
          <a:prstGeom prst="rect">
            <a:avLst/>
          </a:prstGeom>
          <a:solidFill>
            <a:schemeClr val="accent4">
              <a:lumMod val="40000"/>
              <a:lumOff val="60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4" name="Picture 123"/>
          <p:cNvPicPr>
            <a:picLocks noChangeAspect="1"/>
          </p:cNvPicPr>
          <p:nvPr/>
        </p:nvPicPr>
        <p:blipFill>
          <a:blip r:embed="rId6"/>
          <a:stretch>
            <a:fillRect/>
          </a:stretch>
        </p:blipFill>
        <p:spPr>
          <a:xfrm>
            <a:off x="4361326" y="2041780"/>
            <a:ext cx="1001156" cy="270386"/>
          </a:xfrm>
          <a:prstGeom prst="rect">
            <a:avLst/>
          </a:prstGeom>
        </p:spPr>
      </p:pic>
      <p:sp>
        <p:nvSpPr>
          <p:cNvPr id="125" name="Rectangle 124"/>
          <p:cNvSpPr/>
          <p:nvPr/>
        </p:nvSpPr>
        <p:spPr>
          <a:xfrm>
            <a:off x="2501888" y="1841048"/>
            <a:ext cx="1191679" cy="598901"/>
          </a:xfrm>
          <a:prstGeom prst="rect">
            <a:avLst/>
          </a:prstGeom>
          <a:solidFill>
            <a:schemeClr val="accent6">
              <a:lumMod val="20000"/>
              <a:lumOff val="8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a:off x="6279576" y="1875745"/>
            <a:ext cx="1191679" cy="598901"/>
          </a:xfrm>
          <a:prstGeom prst="rect">
            <a:avLst/>
          </a:prstGeom>
          <a:solidFill>
            <a:schemeClr val="accent3">
              <a:lumMod val="40000"/>
              <a:lumOff val="6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8" name="Picture 127"/>
          <p:cNvPicPr>
            <a:picLocks noChangeAspect="1"/>
          </p:cNvPicPr>
          <p:nvPr/>
        </p:nvPicPr>
        <p:blipFill>
          <a:blip r:embed="rId7"/>
          <a:stretch>
            <a:fillRect/>
          </a:stretch>
        </p:blipFill>
        <p:spPr>
          <a:xfrm>
            <a:off x="6420551" y="2073530"/>
            <a:ext cx="1018954" cy="275192"/>
          </a:xfrm>
          <a:prstGeom prst="rect">
            <a:avLst/>
          </a:prstGeom>
        </p:spPr>
      </p:pic>
      <p:sp>
        <p:nvSpPr>
          <p:cNvPr id="129" name="Rectangle 128"/>
          <p:cNvSpPr/>
          <p:nvPr/>
        </p:nvSpPr>
        <p:spPr>
          <a:xfrm>
            <a:off x="6247826" y="3639794"/>
            <a:ext cx="1191679" cy="598901"/>
          </a:xfrm>
          <a:prstGeom prst="rect">
            <a:avLst/>
          </a:prstGeom>
          <a:solidFill>
            <a:schemeClr val="tx2">
              <a:lumMod val="20000"/>
              <a:lumOff val="8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4253926" y="3587073"/>
            <a:ext cx="1191679" cy="598901"/>
          </a:xfrm>
          <a:prstGeom prst="rect">
            <a:avLst/>
          </a:prstGeom>
          <a:solidFill>
            <a:schemeClr val="bg1">
              <a:lumMod val="85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2543163" y="3574119"/>
            <a:ext cx="1191679" cy="598901"/>
          </a:xfrm>
          <a:prstGeom prst="rect">
            <a:avLst/>
          </a:prstGeom>
          <a:solidFill>
            <a:schemeClr val="bg2">
              <a:lumMod val="90000"/>
              <a:alpha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2" name="Picture 131"/>
          <p:cNvPicPr>
            <a:picLocks noChangeAspect="1"/>
          </p:cNvPicPr>
          <p:nvPr/>
        </p:nvPicPr>
        <p:blipFill>
          <a:blip r:embed="rId8"/>
          <a:stretch>
            <a:fillRect/>
          </a:stretch>
        </p:blipFill>
        <p:spPr>
          <a:xfrm>
            <a:off x="2686166" y="3722421"/>
            <a:ext cx="1016926" cy="274644"/>
          </a:xfrm>
          <a:prstGeom prst="rect">
            <a:avLst/>
          </a:prstGeom>
        </p:spPr>
      </p:pic>
      <p:pic>
        <p:nvPicPr>
          <p:cNvPr id="133" name="Picture 132"/>
          <p:cNvPicPr>
            <a:picLocks noChangeAspect="1"/>
          </p:cNvPicPr>
          <p:nvPr/>
        </p:nvPicPr>
        <p:blipFill>
          <a:blip r:embed="rId9"/>
          <a:stretch>
            <a:fillRect/>
          </a:stretch>
        </p:blipFill>
        <p:spPr>
          <a:xfrm>
            <a:off x="4329681" y="3738290"/>
            <a:ext cx="969301" cy="261782"/>
          </a:xfrm>
          <a:prstGeom prst="rect">
            <a:avLst/>
          </a:prstGeom>
        </p:spPr>
      </p:pic>
      <p:pic>
        <p:nvPicPr>
          <p:cNvPr id="134" name="Picture 133"/>
          <p:cNvPicPr>
            <a:picLocks noChangeAspect="1"/>
          </p:cNvPicPr>
          <p:nvPr/>
        </p:nvPicPr>
        <p:blipFill>
          <a:blip r:embed="rId10"/>
          <a:stretch>
            <a:fillRect/>
          </a:stretch>
        </p:blipFill>
        <p:spPr>
          <a:xfrm>
            <a:off x="6404676" y="3781498"/>
            <a:ext cx="972945" cy="262766"/>
          </a:xfrm>
          <a:prstGeom prst="rect">
            <a:avLst/>
          </a:prstGeom>
        </p:spPr>
      </p:pic>
      <p:grpSp>
        <p:nvGrpSpPr>
          <p:cNvPr id="135" name="Group 134"/>
          <p:cNvGrpSpPr/>
          <p:nvPr/>
        </p:nvGrpSpPr>
        <p:grpSpPr>
          <a:xfrm>
            <a:off x="2754266" y="2427968"/>
            <a:ext cx="712740" cy="399619"/>
            <a:chOff x="1632120" y="3924302"/>
            <a:chExt cx="712740" cy="399619"/>
          </a:xfrm>
        </p:grpSpPr>
        <p:sp>
          <p:nvSpPr>
            <p:cNvPr id="136" name="Rectangle 135"/>
            <p:cNvSpPr/>
            <p:nvPr/>
          </p:nvSpPr>
          <p:spPr>
            <a:xfrm>
              <a:off x="1632120" y="3924302"/>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7" name="Picture 136"/>
            <p:cNvPicPr>
              <a:picLocks noChangeAspect="1"/>
            </p:cNvPicPr>
            <p:nvPr/>
          </p:nvPicPr>
          <p:blipFill>
            <a:blip r:embed="rId11"/>
            <a:stretch>
              <a:fillRect/>
            </a:stretch>
          </p:blipFill>
          <p:spPr>
            <a:xfrm>
              <a:off x="1681114" y="3956567"/>
              <a:ext cx="645667" cy="318529"/>
            </a:xfrm>
            <a:prstGeom prst="rect">
              <a:avLst/>
            </a:prstGeom>
          </p:spPr>
        </p:pic>
      </p:grpSp>
      <p:grpSp>
        <p:nvGrpSpPr>
          <p:cNvPr id="138" name="Group 137"/>
          <p:cNvGrpSpPr/>
          <p:nvPr/>
        </p:nvGrpSpPr>
        <p:grpSpPr>
          <a:xfrm>
            <a:off x="4464664" y="2426768"/>
            <a:ext cx="712740" cy="399619"/>
            <a:chOff x="3372146" y="4076702"/>
            <a:chExt cx="712740" cy="399619"/>
          </a:xfrm>
          <a:solidFill>
            <a:schemeClr val="accent4">
              <a:lumMod val="40000"/>
              <a:lumOff val="60000"/>
            </a:schemeClr>
          </a:solidFill>
        </p:grpSpPr>
        <p:sp>
          <p:nvSpPr>
            <p:cNvPr id="139" name="Rectangle 138"/>
            <p:cNvSpPr/>
            <p:nvPr/>
          </p:nvSpPr>
          <p:spPr>
            <a:xfrm>
              <a:off x="3372146" y="4076702"/>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0" name="Picture 139"/>
            <p:cNvPicPr>
              <a:picLocks noChangeAspect="1"/>
            </p:cNvPicPr>
            <p:nvPr/>
          </p:nvPicPr>
          <p:blipFill>
            <a:blip r:embed="rId12"/>
            <a:stretch>
              <a:fillRect/>
            </a:stretch>
          </p:blipFill>
          <p:spPr>
            <a:xfrm>
              <a:off x="3403599" y="4093610"/>
              <a:ext cx="665411" cy="328270"/>
            </a:xfrm>
            <a:prstGeom prst="rect">
              <a:avLst/>
            </a:prstGeom>
            <a:grpFill/>
          </p:spPr>
        </p:pic>
      </p:grpSp>
      <p:grpSp>
        <p:nvGrpSpPr>
          <p:cNvPr id="141" name="Group 140"/>
          <p:cNvGrpSpPr/>
          <p:nvPr/>
        </p:nvGrpSpPr>
        <p:grpSpPr>
          <a:xfrm>
            <a:off x="6387236" y="2554236"/>
            <a:ext cx="712740" cy="399619"/>
            <a:chOff x="5953125" y="3590928"/>
            <a:chExt cx="712740" cy="399619"/>
          </a:xfrm>
          <a:solidFill>
            <a:schemeClr val="accent3">
              <a:lumMod val="40000"/>
              <a:lumOff val="60000"/>
            </a:schemeClr>
          </a:solidFill>
        </p:grpSpPr>
        <p:sp>
          <p:nvSpPr>
            <p:cNvPr id="142" name="Rectangle 141"/>
            <p:cNvSpPr/>
            <p:nvPr/>
          </p:nvSpPr>
          <p:spPr>
            <a:xfrm>
              <a:off x="5953125" y="3590928"/>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3" name="Picture 142"/>
            <p:cNvPicPr>
              <a:picLocks noChangeAspect="1"/>
            </p:cNvPicPr>
            <p:nvPr/>
          </p:nvPicPr>
          <p:blipFill>
            <a:blip r:embed="rId13"/>
            <a:stretch>
              <a:fillRect/>
            </a:stretch>
          </p:blipFill>
          <p:spPr>
            <a:xfrm>
              <a:off x="5984875" y="3619503"/>
              <a:ext cx="650015" cy="320674"/>
            </a:xfrm>
            <a:prstGeom prst="rect">
              <a:avLst/>
            </a:prstGeom>
            <a:grpFill/>
          </p:spPr>
        </p:pic>
      </p:grpSp>
      <p:grpSp>
        <p:nvGrpSpPr>
          <p:cNvPr id="144" name="Group 143"/>
          <p:cNvGrpSpPr/>
          <p:nvPr/>
        </p:nvGrpSpPr>
        <p:grpSpPr>
          <a:xfrm>
            <a:off x="2760275" y="3067779"/>
            <a:ext cx="732489" cy="399619"/>
            <a:chOff x="5414149" y="4029682"/>
            <a:chExt cx="732489" cy="399619"/>
          </a:xfrm>
        </p:grpSpPr>
        <p:sp>
          <p:nvSpPr>
            <p:cNvPr id="145" name="Rectangle 144"/>
            <p:cNvSpPr/>
            <p:nvPr/>
          </p:nvSpPr>
          <p:spPr>
            <a:xfrm>
              <a:off x="5414149" y="4029682"/>
              <a:ext cx="732489" cy="399619"/>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6" name="Picture 145"/>
            <p:cNvPicPr>
              <a:picLocks noChangeAspect="1"/>
            </p:cNvPicPr>
            <p:nvPr/>
          </p:nvPicPr>
          <p:blipFill>
            <a:blip r:embed="rId14"/>
            <a:stretch>
              <a:fillRect/>
            </a:stretch>
          </p:blipFill>
          <p:spPr>
            <a:xfrm>
              <a:off x="5457986" y="4076702"/>
              <a:ext cx="672778" cy="331903"/>
            </a:xfrm>
            <a:prstGeom prst="rect">
              <a:avLst/>
            </a:prstGeom>
            <a:solidFill>
              <a:schemeClr val="bg2">
                <a:lumMod val="90000"/>
              </a:schemeClr>
            </a:solidFill>
          </p:spPr>
        </p:pic>
      </p:grpSp>
      <p:grpSp>
        <p:nvGrpSpPr>
          <p:cNvPr id="147" name="Group 146"/>
          <p:cNvGrpSpPr/>
          <p:nvPr/>
        </p:nvGrpSpPr>
        <p:grpSpPr>
          <a:xfrm>
            <a:off x="4554492" y="3154527"/>
            <a:ext cx="712740" cy="399619"/>
            <a:chOff x="4445000" y="4118576"/>
            <a:chExt cx="712740" cy="399619"/>
          </a:xfrm>
          <a:solidFill>
            <a:schemeClr val="bg1">
              <a:lumMod val="85000"/>
            </a:schemeClr>
          </a:solidFill>
        </p:grpSpPr>
        <p:sp>
          <p:nvSpPr>
            <p:cNvPr id="148" name="Rectangle 147"/>
            <p:cNvSpPr/>
            <p:nvPr/>
          </p:nvSpPr>
          <p:spPr>
            <a:xfrm>
              <a:off x="4445000" y="4118576"/>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9" name="Picture 148"/>
            <p:cNvPicPr>
              <a:picLocks noChangeAspect="1"/>
            </p:cNvPicPr>
            <p:nvPr/>
          </p:nvPicPr>
          <p:blipFill>
            <a:blip r:embed="rId15"/>
            <a:stretch>
              <a:fillRect/>
            </a:stretch>
          </p:blipFill>
          <p:spPr>
            <a:xfrm>
              <a:off x="4508501" y="4153747"/>
              <a:ext cx="622912" cy="307304"/>
            </a:xfrm>
            <a:prstGeom prst="rect">
              <a:avLst/>
            </a:prstGeom>
            <a:grpFill/>
          </p:spPr>
        </p:pic>
      </p:grpSp>
      <p:grpSp>
        <p:nvGrpSpPr>
          <p:cNvPr id="150" name="Group 149"/>
          <p:cNvGrpSpPr/>
          <p:nvPr/>
        </p:nvGrpSpPr>
        <p:grpSpPr>
          <a:xfrm>
            <a:off x="6559551" y="3198764"/>
            <a:ext cx="712740" cy="399619"/>
            <a:chOff x="6825718" y="4070565"/>
            <a:chExt cx="712740" cy="399619"/>
          </a:xfrm>
          <a:solidFill>
            <a:schemeClr val="tx2">
              <a:lumMod val="20000"/>
              <a:lumOff val="80000"/>
            </a:schemeClr>
          </a:solidFill>
        </p:grpSpPr>
        <p:sp>
          <p:nvSpPr>
            <p:cNvPr id="151" name="Rectangle 150"/>
            <p:cNvSpPr/>
            <p:nvPr/>
          </p:nvSpPr>
          <p:spPr>
            <a:xfrm>
              <a:off x="6825718" y="4070565"/>
              <a:ext cx="712740" cy="399619"/>
            </a:xfrm>
            <a:prstGeom prst="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2" name="Picture 151"/>
            <p:cNvPicPr>
              <a:picLocks noChangeAspect="1"/>
            </p:cNvPicPr>
            <p:nvPr/>
          </p:nvPicPr>
          <p:blipFill>
            <a:blip r:embed="rId16"/>
            <a:stretch>
              <a:fillRect/>
            </a:stretch>
          </p:blipFill>
          <p:spPr>
            <a:xfrm>
              <a:off x="6878988" y="4115831"/>
              <a:ext cx="643595" cy="317507"/>
            </a:xfrm>
            <a:prstGeom prst="rect">
              <a:avLst/>
            </a:prstGeom>
            <a:grpFill/>
          </p:spPr>
        </p:pic>
      </p:grpSp>
      <p:grpSp>
        <p:nvGrpSpPr>
          <p:cNvPr id="153" name="Group 152"/>
          <p:cNvGrpSpPr/>
          <p:nvPr/>
        </p:nvGrpSpPr>
        <p:grpSpPr>
          <a:xfrm>
            <a:off x="7053010" y="1337998"/>
            <a:ext cx="787395" cy="444500"/>
            <a:chOff x="4053090" y="2607710"/>
            <a:chExt cx="787395" cy="444500"/>
          </a:xfrm>
        </p:grpSpPr>
        <p:sp>
          <p:nvSpPr>
            <p:cNvPr id="154" name="Rectangle 153"/>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TextBox 154"/>
            <p:cNvSpPr txBox="1"/>
            <p:nvPr/>
          </p:nvSpPr>
          <p:spPr>
            <a:xfrm>
              <a:off x="4053090" y="2607710"/>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160" name="Group 159"/>
          <p:cNvGrpSpPr/>
          <p:nvPr/>
        </p:nvGrpSpPr>
        <p:grpSpPr>
          <a:xfrm>
            <a:off x="7047365" y="1349635"/>
            <a:ext cx="787395" cy="444500"/>
            <a:chOff x="4053090" y="2607710"/>
            <a:chExt cx="787395" cy="444500"/>
          </a:xfrm>
        </p:grpSpPr>
        <p:sp>
          <p:nvSpPr>
            <p:cNvPr id="161" name="Rectangle 160"/>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p:cNvSpPr txBox="1"/>
            <p:nvPr/>
          </p:nvSpPr>
          <p:spPr>
            <a:xfrm>
              <a:off x="4053090" y="2607710"/>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163" name="Group 162"/>
          <p:cNvGrpSpPr/>
          <p:nvPr/>
        </p:nvGrpSpPr>
        <p:grpSpPr>
          <a:xfrm>
            <a:off x="7157509" y="2783731"/>
            <a:ext cx="787395" cy="444500"/>
            <a:chOff x="4053090" y="2607710"/>
            <a:chExt cx="787395" cy="444500"/>
          </a:xfrm>
        </p:grpSpPr>
        <p:sp>
          <p:nvSpPr>
            <p:cNvPr id="164" name="Rectangle 163"/>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TextBox 164"/>
            <p:cNvSpPr txBox="1"/>
            <p:nvPr/>
          </p:nvSpPr>
          <p:spPr>
            <a:xfrm>
              <a:off x="4053090" y="2607710"/>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grpSp>
        <p:nvGrpSpPr>
          <p:cNvPr id="166" name="Group 165"/>
          <p:cNvGrpSpPr/>
          <p:nvPr/>
        </p:nvGrpSpPr>
        <p:grpSpPr>
          <a:xfrm>
            <a:off x="8007720" y="4476216"/>
            <a:ext cx="787395" cy="444500"/>
            <a:chOff x="4053090" y="2607710"/>
            <a:chExt cx="787395" cy="444500"/>
          </a:xfrm>
        </p:grpSpPr>
        <p:sp>
          <p:nvSpPr>
            <p:cNvPr id="167" name="Rectangle 166"/>
            <p:cNvSpPr/>
            <p:nvPr/>
          </p:nvSpPr>
          <p:spPr>
            <a:xfrm>
              <a:off x="4110940" y="2607710"/>
              <a:ext cx="676275" cy="4445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TextBox 167"/>
            <p:cNvSpPr txBox="1"/>
            <p:nvPr/>
          </p:nvSpPr>
          <p:spPr>
            <a:xfrm>
              <a:off x="4053090" y="2607710"/>
              <a:ext cx="787395" cy="369332"/>
            </a:xfrm>
            <a:prstGeom prst="rect">
              <a:avLst/>
            </a:prstGeom>
            <a:noFill/>
          </p:spPr>
          <p:txBody>
            <a:bodyPr wrap="none" rtlCol="0">
              <a:spAutoFit/>
            </a:bodyPr>
            <a:lstStyle/>
            <a:p>
              <a:r>
                <a:rPr lang="en-US" dirty="0" smtClean="0">
                  <a:latin typeface="Helvetica Neue Light"/>
                  <a:cs typeface="Helvetica Neue Light"/>
                </a:rPr>
                <a:t>Query</a:t>
              </a:r>
              <a:endParaRPr lang="en-US" dirty="0">
                <a:latin typeface="Helvetica Neue Light"/>
                <a:cs typeface="Helvetica Neue Light"/>
              </a:endParaRPr>
            </a:p>
          </p:txBody>
        </p:sp>
      </p:grpSp>
      <p:sp>
        <p:nvSpPr>
          <p:cNvPr id="171" name="Oval 170"/>
          <p:cNvSpPr/>
          <p:nvPr/>
        </p:nvSpPr>
        <p:spPr>
          <a:xfrm>
            <a:off x="3903616" y="1268705"/>
            <a:ext cx="2375959" cy="170678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Helvetica Neue Light"/>
                <a:cs typeface="Helvetica Neue Light"/>
              </a:rPr>
              <a:t>  </a:t>
            </a:r>
            <a:endParaRPr lang="en-US" dirty="0">
              <a:latin typeface="Helvetica Neue Light"/>
              <a:cs typeface="Helvetica Neue Light"/>
            </a:endParaRPr>
          </a:p>
        </p:txBody>
      </p:sp>
      <p:sp>
        <p:nvSpPr>
          <p:cNvPr id="173" name="TextBox 172"/>
          <p:cNvSpPr txBox="1"/>
          <p:nvPr/>
        </p:nvSpPr>
        <p:spPr>
          <a:xfrm>
            <a:off x="64641" y="5304874"/>
            <a:ext cx="8979701" cy="1569660"/>
          </a:xfrm>
          <a:prstGeom prst="rect">
            <a:avLst/>
          </a:prstGeom>
          <a:noFill/>
        </p:spPr>
        <p:txBody>
          <a:bodyPr wrap="square" rtlCol="0">
            <a:spAutoFit/>
          </a:bodyPr>
          <a:lstStyle/>
          <a:p>
            <a:r>
              <a:rPr lang="en-US" sz="2400" dirty="0" smtClean="0">
                <a:solidFill>
                  <a:srgbClr val="0000FF"/>
                </a:solidFill>
                <a:latin typeface="Helvetica Neue Light"/>
                <a:cs typeface="Helvetica Neue Light"/>
              </a:rPr>
              <a:t>First Challenge: </a:t>
            </a:r>
            <a:r>
              <a:rPr lang="en-US" sz="2400" dirty="0" smtClean="0">
                <a:latin typeface="Helvetica Neue Light"/>
                <a:cs typeface="Helvetica Neue Light"/>
              </a:rPr>
              <a:t>reveal symbols to readers only when enough symbols are propagated</a:t>
            </a:r>
          </a:p>
          <a:p>
            <a:r>
              <a:rPr lang="en-US" sz="2400" dirty="0">
                <a:latin typeface="Helvetica Neue Light"/>
                <a:cs typeface="Helvetica Neue Light"/>
              </a:rPr>
              <a:t>	</a:t>
            </a:r>
            <a:r>
              <a:rPr lang="en-US" sz="2400" dirty="0" smtClean="0">
                <a:latin typeface="Helvetica Neue Light"/>
                <a:cs typeface="Helvetica Neue Light"/>
              </a:rPr>
              <a:t>	    </a:t>
            </a:r>
          </a:p>
          <a:p>
            <a:r>
              <a:rPr lang="en-US" sz="2400" dirty="0" smtClean="0">
                <a:solidFill>
                  <a:srgbClr val="0000FF"/>
                </a:solidFill>
                <a:latin typeface="Helvetica Neue Light"/>
                <a:cs typeface="Helvetica Neue Light"/>
              </a:rPr>
              <a:t>Second Challenge</a:t>
            </a:r>
            <a:r>
              <a:rPr lang="en-US" sz="2400" dirty="0" smtClean="0">
                <a:latin typeface="Helvetica Neue Light"/>
                <a:cs typeface="Helvetica Neue Light"/>
              </a:rPr>
              <a:t>: discard old versions safely</a:t>
            </a:r>
            <a:endParaRPr lang="en-US" sz="2400" dirty="0">
              <a:latin typeface="Helvetica Neue Light"/>
              <a:cs typeface="Helvetica Neue Light"/>
            </a:endParaRPr>
          </a:p>
        </p:txBody>
      </p:sp>
      <p:sp>
        <p:nvSpPr>
          <p:cNvPr id="5" name="Slide Number Placeholder 4"/>
          <p:cNvSpPr>
            <a:spLocks noGrp="1"/>
          </p:cNvSpPr>
          <p:nvPr>
            <p:ph type="sldNum" sz="quarter" idx="12"/>
          </p:nvPr>
        </p:nvSpPr>
        <p:spPr/>
        <p:txBody>
          <a:bodyPr/>
          <a:lstStyle/>
          <a:p>
            <a:fld id="{2BAAB71D-D585-B642-9E27-EE5DC697D035}" type="slidenum">
              <a:rPr lang="en-US" smtClean="0"/>
              <a:t>73</a:t>
            </a:fld>
            <a:endParaRPr lang="en-US"/>
          </a:p>
        </p:txBody>
      </p:sp>
      <p:pic>
        <p:nvPicPr>
          <p:cNvPr id="11" name="Picture 10"/>
          <p:cNvPicPr>
            <a:picLocks noChangeAspect="1"/>
          </p:cNvPicPr>
          <p:nvPr/>
        </p:nvPicPr>
        <p:blipFill>
          <a:blip r:embed="rId17"/>
          <a:stretch>
            <a:fillRect/>
          </a:stretch>
        </p:blipFill>
        <p:spPr>
          <a:xfrm>
            <a:off x="2560011" y="1971605"/>
            <a:ext cx="1086414" cy="293411"/>
          </a:xfrm>
          <a:prstGeom prst="rect">
            <a:avLst/>
          </a:prstGeom>
        </p:spPr>
      </p:pic>
      <p:grpSp>
        <p:nvGrpSpPr>
          <p:cNvPr id="120" name="Group 119"/>
          <p:cNvGrpSpPr/>
          <p:nvPr/>
        </p:nvGrpSpPr>
        <p:grpSpPr>
          <a:xfrm>
            <a:off x="6367130" y="1931918"/>
            <a:ext cx="1010491" cy="491050"/>
            <a:chOff x="1253067" y="637401"/>
            <a:chExt cx="1422400" cy="1072939"/>
          </a:xfrm>
        </p:grpSpPr>
        <p:cxnSp>
          <p:nvCxnSpPr>
            <p:cNvPr id="121" name="Straight Connector 120"/>
            <p:cNvCxnSpPr/>
            <p:nvPr/>
          </p:nvCxnSpPr>
          <p:spPr>
            <a:xfrm>
              <a:off x="1253067" y="637401"/>
              <a:ext cx="1388534" cy="10709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1286933" y="639385"/>
              <a:ext cx="1388534" cy="10709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2778606" y="4920716"/>
            <a:ext cx="3211135" cy="369332"/>
          </a:xfrm>
          <a:prstGeom prst="rect">
            <a:avLst/>
          </a:prstGeom>
          <a:noFill/>
        </p:spPr>
        <p:txBody>
          <a:bodyPr wrap="none" rtlCol="0">
            <a:spAutoFit/>
          </a:bodyPr>
          <a:lstStyle/>
          <a:p>
            <a:r>
              <a:rPr lang="en-US" dirty="0" smtClean="0">
                <a:latin typeface="Helvetica Neue Light"/>
                <a:cs typeface="Helvetica Neue Light"/>
              </a:rPr>
              <a:t>Servers store multiple versions</a:t>
            </a:r>
            <a:endParaRPr lang="en-US" dirty="0">
              <a:latin typeface="Helvetica Neue Light"/>
              <a:cs typeface="Helvetica Neue Light"/>
            </a:endParaRPr>
          </a:p>
        </p:txBody>
      </p:sp>
      <p:sp>
        <p:nvSpPr>
          <p:cNvPr id="108" name="TextBox 107"/>
          <p:cNvSpPr txBox="1"/>
          <p:nvPr/>
        </p:nvSpPr>
        <p:spPr>
          <a:xfrm>
            <a:off x="369648" y="2835781"/>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109" name="TextBox 108"/>
          <p:cNvSpPr txBox="1"/>
          <p:nvPr/>
        </p:nvSpPr>
        <p:spPr>
          <a:xfrm>
            <a:off x="7670706" y="2762240"/>
            <a:ext cx="1454244" cy="369332"/>
          </a:xfrm>
          <a:prstGeom prst="rect">
            <a:avLst/>
          </a:prstGeom>
          <a:noFill/>
        </p:spPr>
        <p:txBody>
          <a:bodyPr wrap="none" rtlCol="0">
            <a:spAutoFit/>
          </a:bodyPr>
          <a:lstStyle/>
          <a:p>
            <a:r>
              <a:rPr lang="en-US" dirty="0" smtClean="0">
                <a:latin typeface="Helvetica Neue Light"/>
                <a:cs typeface="Helvetica Neue Light"/>
              </a:rPr>
              <a:t>Read Clients</a:t>
            </a:r>
            <a:endParaRPr lang="en-US" dirty="0">
              <a:latin typeface="Helvetica Neue Light"/>
              <a:cs typeface="Helvetica Neue Light"/>
            </a:endParaRPr>
          </a:p>
        </p:txBody>
      </p:sp>
      <p:sp>
        <p:nvSpPr>
          <p:cNvPr id="101" name="TextBox 100"/>
          <p:cNvSpPr txBox="1"/>
          <p:nvPr/>
        </p:nvSpPr>
        <p:spPr>
          <a:xfrm>
            <a:off x="128255" y="156942"/>
            <a:ext cx="9057602" cy="523220"/>
          </a:xfrm>
          <a:prstGeom prst="rect">
            <a:avLst/>
          </a:prstGeom>
          <a:noFill/>
        </p:spPr>
        <p:txBody>
          <a:bodyPr wrap="none" rtlCol="0">
            <a:spAutoFit/>
          </a:bodyPr>
          <a:lstStyle/>
          <a:p>
            <a:r>
              <a:rPr lang="en-US" sz="2800" dirty="0" smtClean="0">
                <a:latin typeface="Helvetica Neue Light"/>
                <a:cs typeface="Helvetica Neue Light"/>
              </a:rPr>
              <a:t>Hypothetical erasure coding based algorithm - challenges</a:t>
            </a:r>
            <a:endParaRPr lang="en-US" sz="2800" dirty="0">
              <a:latin typeface="Helvetica Neue Light"/>
              <a:cs typeface="Helvetica Neue Light"/>
            </a:endParaRPr>
          </a:p>
        </p:txBody>
      </p:sp>
    </p:spTree>
    <p:extLst>
      <p:ext uri="{BB962C8B-B14F-4D97-AF65-F5344CB8AC3E}">
        <p14:creationId xmlns:p14="http://schemas.microsoft.com/office/powerpoint/2010/main" val="2856325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4"/>
                                        </p:tgtEl>
                                        <p:attrNameLst>
                                          <p:attrName>style.opacity</p:attrName>
                                        </p:attrNameLst>
                                      </p:cBhvr>
                                      <p:to>
                                        <p:strVal val="0.25"/>
                                      </p:to>
                                    </p:set>
                                    <p:animEffect filter="image" prLst="opacity: 0.25">
                                      <p:cBhvr rctx="IE">
                                        <p:cTn id="7" dur="indefinite"/>
                                        <p:tgtEl>
                                          <p:spTgt spid="84"/>
                                        </p:tgtEl>
                                      </p:cBhvr>
                                    </p:animEffect>
                                  </p:childTnLst>
                                </p:cTn>
                              </p:par>
                              <p:par>
                                <p:cTn id="8" presetID="9" presetClass="emph" presetSubtype="0" nodeType="withEffect">
                                  <p:stCondLst>
                                    <p:cond delay="0"/>
                                  </p:stCondLst>
                                  <p:childTnLst>
                                    <p:set>
                                      <p:cBhvr rctx="PPT">
                                        <p:cTn id="9" dur="indefinite"/>
                                        <p:tgtEl>
                                          <p:spTgt spid="90"/>
                                        </p:tgtEl>
                                        <p:attrNameLst>
                                          <p:attrName>style.opacity</p:attrName>
                                        </p:attrNameLst>
                                      </p:cBhvr>
                                      <p:to>
                                        <p:strVal val="0.25"/>
                                      </p:to>
                                    </p:set>
                                    <p:animEffect filter="image" prLst="opacity: 0.25">
                                      <p:cBhvr rctx="IE">
                                        <p:cTn id="10" dur="indefinite"/>
                                        <p:tgtEl>
                                          <p:spTgt spid="90"/>
                                        </p:tgtEl>
                                      </p:cBhvr>
                                    </p:animEffect>
                                  </p:childTnLst>
                                </p:cTn>
                              </p:par>
                              <p:par>
                                <p:cTn id="11" presetID="9" presetClass="emph" presetSubtype="0" nodeType="withEffect">
                                  <p:stCondLst>
                                    <p:cond delay="0"/>
                                  </p:stCondLst>
                                  <p:childTnLst>
                                    <p:set>
                                      <p:cBhvr rctx="PPT">
                                        <p:cTn id="12" dur="indefinite"/>
                                        <p:tgtEl>
                                          <p:spTgt spid="92"/>
                                        </p:tgtEl>
                                        <p:attrNameLst>
                                          <p:attrName>style.opacity</p:attrName>
                                        </p:attrNameLst>
                                      </p:cBhvr>
                                      <p:to>
                                        <p:strVal val="0.25"/>
                                      </p:to>
                                    </p:set>
                                    <p:animEffect filter="image" prLst="opacity: 0.25">
                                      <p:cBhvr rctx="IE">
                                        <p:cTn id="13" dur="indefinite"/>
                                        <p:tgtEl>
                                          <p:spTgt spid="92"/>
                                        </p:tgtEl>
                                      </p:cBhvr>
                                    </p:animEffect>
                                  </p:childTnLst>
                                </p:cTn>
                              </p:par>
                              <p:par>
                                <p:cTn id="14" presetID="9" presetClass="emph" presetSubtype="0" nodeType="withEffect">
                                  <p:stCondLst>
                                    <p:cond delay="0"/>
                                  </p:stCondLst>
                                  <p:childTnLst>
                                    <p:set>
                                      <p:cBhvr rctx="PPT">
                                        <p:cTn id="15" dur="indefinite"/>
                                        <p:tgtEl>
                                          <p:spTgt spid="104"/>
                                        </p:tgtEl>
                                        <p:attrNameLst>
                                          <p:attrName>style.opacity</p:attrName>
                                        </p:attrNameLst>
                                      </p:cBhvr>
                                      <p:to>
                                        <p:strVal val="0.25"/>
                                      </p:to>
                                    </p:set>
                                    <p:animEffect filter="image" prLst="opacity: 0.25">
                                      <p:cBhvr rctx="IE">
                                        <p:cTn id="16" dur="indefinite"/>
                                        <p:tgtEl>
                                          <p:spTgt spid="104"/>
                                        </p:tgtEl>
                                      </p:cBhvr>
                                    </p:animEffect>
                                  </p:childTnLst>
                                </p:cTn>
                              </p:par>
                              <p:par>
                                <p:cTn id="17" presetID="9" presetClass="emph" presetSubtype="0" nodeType="withEffect">
                                  <p:stCondLst>
                                    <p:cond delay="0"/>
                                  </p:stCondLst>
                                  <p:childTnLst>
                                    <p:set>
                                      <p:cBhvr rctx="PPT">
                                        <p:cTn id="18" dur="indefinite"/>
                                        <p:tgtEl>
                                          <p:spTgt spid="103"/>
                                        </p:tgtEl>
                                        <p:attrNameLst>
                                          <p:attrName>style.opacity</p:attrName>
                                        </p:attrNameLst>
                                      </p:cBhvr>
                                      <p:to>
                                        <p:strVal val="0.25"/>
                                      </p:to>
                                    </p:set>
                                    <p:animEffect filter="image" prLst="opacity: 0.25">
                                      <p:cBhvr rctx="IE">
                                        <p:cTn id="19" dur="indefinite"/>
                                        <p:tgtEl>
                                          <p:spTgt spid="103"/>
                                        </p:tgtEl>
                                      </p:cBhvr>
                                    </p:animEffect>
                                  </p:childTnLst>
                                </p:cTn>
                              </p:par>
                              <p:par>
                                <p:cTn id="20" presetID="9" presetClass="emph" presetSubtype="0" nodeType="withEffect">
                                  <p:stCondLst>
                                    <p:cond delay="0"/>
                                  </p:stCondLst>
                                  <p:childTnLst>
                                    <p:set>
                                      <p:cBhvr rctx="PPT">
                                        <p:cTn id="21" dur="indefinite"/>
                                        <p:tgtEl>
                                          <p:spTgt spid="86"/>
                                        </p:tgtEl>
                                        <p:attrNameLst>
                                          <p:attrName>style.opacity</p:attrName>
                                        </p:attrNameLst>
                                      </p:cBhvr>
                                      <p:to>
                                        <p:strVal val="0.25"/>
                                      </p:to>
                                    </p:set>
                                    <p:animEffect filter="image" prLst="opacity: 0.25">
                                      <p:cBhvr rctx="IE">
                                        <p:cTn id="22" dur="indefinite"/>
                                        <p:tgtEl>
                                          <p:spTgt spid="86"/>
                                        </p:tgtEl>
                                      </p:cBhvr>
                                    </p:animEffect>
                                  </p:childTnLst>
                                </p:cTn>
                              </p:par>
                              <p:par>
                                <p:cTn id="23" presetID="9" presetClass="emph" presetSubtype="0" nodeType="withEffect">
                                  <p:stCondLst>
                                    <p:cond delay="0"/>
                                  </p:stCondLst>
                                  <p:childTnLst>
                                    <p:set>
                                      <p:cBhvr rctx="PPT">
                                        <p:cTn id="24" dur="indefinite"/>
                                        <p:tgtEl>
                                          <p:spTgt spid="88"/>
                                        </p:tgtEl>
                                        <p:attrNameLst>
                                          <p:attrName>style.opacity</p:attrName>
                                        </p:attrNameLst>
                                      </p:cBhvr>
                                      <p:to>
                                        <p:strVal val="0.25"/>
                                      </p:to>
                                    </p:set>
                                    <p:animEffect filter="image" prLst="opacity: 0.25">
                                      <p:cBhvr rctx="IE">
                                        <p:cTn id="25" dur="indefinite"/>
                                        <p:tgtEl>
                                          <p:spTgt spid="88"/>
                                        </p:tgtEl>
                                      </p:cBhvr>
                                    </p:animEffect>
                                  </p:childTnLst>
                                </p:cTn>
                              </p:par>
                              <p:par>
                                <p:cTn id="26" presetID="9" presetClass="emph" presetSubtype="0" nodeType="withEffect">
                                  <p:stCondLst>
                                    <p:cond delay="0"/>
                                  </p:stCondLst>
                                  <p:childTnLst>
                                    <p:set>
                                      <p:cBhvr rctx="PPT">
                                        <p:cTn id="27" dur="indefinite"/>
                                        <p:tgtEl>
                                          <p:spTgt spid="89"/>
                                        </p:tgtEl>
                                        <p:attrNameLst>
                                          <p:attrName>style.opacity</p:attrName>
                                        </p:attrNameLst>
                                      </p:cBhvr>
                                      <p:to>
                                        <p:strVal val="0.25"/>
                                      </p:to>
                                    </p:set>
                                    <p:animEffect filter="image" prLst="opacity: 0.25">
                                      <p:cBhvr rctx="IE">
                                        <p:cTn id="28" dur="indefinite"/>
                                        <p:tgtEl>
                                          <p:spTgt spid="89"/>
                                        </p:tgtEl>
                                      </p:cBhvr>
                                    </p:animEffect>
                                  </p:childTnLst>
                                </p:cTn>
                              </p:par>
                              <p:par>
                                <p:cTn id="29" presetID="9" presetClass="emph" presetSubtype="0" nodeType="withEffect">
                                  <p:stCondLst>
                                    <p:cond delay="0"/>
                                  </p:stCondLst>
                                  <p:childTnLst>
                                    <p:set>
                                      <p:cBhvr rctx="PPT">
                                        <p:cTn id="30" dur="indefinite"/>
                                        <p:tgtEl>
                                          <p:spTgt spid="91"/>
                                        </p:tgtEl>
                                        <p:attrNameLst>
                                          <p:attrName>style.opacity</p:attrName>
                                        </p:attrNameLst>
                                      </p:cBhvr>
                                      <p:to>
                                        <p:strVal val="0.25"/>
                                      </p:to>
                                    </p:set>
                                    <p:animEffect filter="image" prLst="opacity: 0.25">
                                      <p:cBhvr rctx="IE">
                                        <p:cTn id="31" dur="indefinite"/>
                                        <p:tgtEl>
                                          <p:spTgt spid="91"/>
                                        </p:tgtEl>
                                      </p:cBhvr>
                                    </p:animEffect>
                                  </p:childTnLst>
                                </p:cTn>
                              </p:par>
                              <p:par>
                                <p:cTn id="32" presetID="9" presetClass="emph" presetSubtype="0" nodeType="withEffect">
                                  <p:stCondLst>
                                    <p:cond delay="0"/>
                                  </p:stCondLst>
                                  <p:childTnLst>
                                    <p:set>
                                      <p:cBhvr rctx="PPT">
                                        <p:cTn id="33" dur="indefinite"/>
                                        <p:tgtEl>
                                          <p:spTgt spid="95"/>
                                        </p:tgtEl>
                                        <p:attrNameLst>
                                          <p:attrName>style.opacity</p:attrName>
                                        </p:attrNameLst>
                                      </p:cBhvr>
                                      <p:to>
                                        <p:strVal val="0.25"/>
                                      </p:to>
                                    </p:set>
                                    <p:animEffect filter="image" prLst="opacity: 0.25">
                                      <p:cBhvr rctx="IE">
                                        <p:cTn id="34" dur="indefinite"/>
                                        <p:tgtEl>
                                          <p:spTgt spid="95"/>
                                        </p:tgtEl>
                                      </p:cBhvr>
                                    </p:animEffect>
                                  </p:childTnLst>
                                </p:cTn>
                              </p:par>
                              <p:par>
                                <p:cTn id="35" presetID="9" presetClass="emph" presetSubtype="0" nodeType="withEffect">
                                  <p:stCondLst>
                                    <p:cond delay="0"/>
                                  </p:stCondLst>
                                  <p:childTnLst>
                                    <p:set>
                                      <p:cBhvr rctx="PPT">
                                        <p:cTn id="36" dur="indefinite"/>
                                        <p:tgtEl>
                                          <p:spTgt spid="85"/>
                                        </p:tgtEl>
                                        <p:attrNameLst>
                                          <p:attrName>style.opacity</p:attrName>
                                        </p:attrNameLst>
                                      </p:cBhvr>
                                      <p:to>
                                        <p:strVal val="0.25"/>
                                      </p:to>
                                    </p:set>
                                    <p:animEffect filter="image" prLst="opacity: 0.25">
                                      <p:cBhvr rctx="IE">
                                        <p:cTn id="37" dur="indefinite"/>
                                        <p:tgtEl>
                                          <p:spTgt spid="85"/>
                                        </p:tgtEl>
                                      </p:cBhvr>
                                    </p:animEffect>
                                  </p:childTnLst>
                                </p:cTn>
                              </p:par>
                              <p:par>
                                <p:cTn id="38" presetID="9" presetClass="emph" presetSubtype="0" nodeType="withEffect">
                                  <p:stCondLst>
                                    <p:cond delay="0"/>
                                  </p:stCondLst>
                                  <p:childTnLst>
                                    <p:set>
                                      <p:cBhvr rctx="PPT">
                                        <p:cTn id="39" dur="indefinite"/>
                                        <p:tgtEl>
                                          <p:spTgt spid="96"/>
                                        </p:tgtEl>
                                        <p:attrNameLst>
                                          <p:attrName>style.opacity</p:attrName>
                                        </p:attrNameLst>
                                      </p:cBhvr>
                                      <p:to>
                                        <p:strVal val="0.25"/>
                                      </p:to>
                                    </p:set>
                                    <p:animEffect filter="image" prLst="opacity: 0.25">
                                      <p:cBhvr rctx="IE">
                                        <p:cTn id="40" dur="indefinite"/>
                                        <p:tgtEl>
                                          <p:spTgt spid="96"/>
                                        </p:tgtEl>
                                      </p:cBhvr>
                                    </p:animEffect>
                                  </p:childTnLst>
                                </p:cTn>
                              </p:par>
                              <p:par>
                                <p:cTn id="41" presetID="9" presetClass="emph" presetSubtype="0" nodeType="withEffect">
                                  <p:stCondLst>
                                    <p:cond delay="0"/>
                                  </p:stCondLst>
                                  <p:childTnLst>
                                    <p:set>
                                      <p:cBhvr rctx="PPT">
                                        <p:cTn id="42" dur="indefinite"/>
                                        <p:tgtEl>
                                          <p:spTgt spid="94"/>
                                        </p:tgtEl>
                                        <p:attrNameLst>
                                          <p:attrName>style.opacity</p:attrName>
                                        </p:attrNameLst>
                                      </p:cBhvr>
                                      <p:to>
                                        <p:strVal val="0.25"/>
                                      </p:to>
                                    </p:set>
                                    <p:animEffect filter="image" prLst="opacity: 0.25">
                                      <p:cBhvr rctx="IE">
                                        <p:cTn id="43" dur="indefinite"/>
                                        <p:tgtEl>
                                          <p:spTgt spid="94"/>
                                        </p:tgtEl>
                                      </p:cBhvr>
                                    </p:animEffect>
                                  </p:childTnLst>
                                </p:cTn>
                              </p:par>
                              <p:par>
                                <p:cTn id="44" presetID="9" presetClass="emph" presetSubtype="0" nodeType="withEffect">
                                  <p:stCondLst>
                                    <p:cond delay="0"/>
                                  </p:stCondLst>
                                  <p:childTnLst>
                                    <p:set>
                                      <p:cBhvr rctx="PPT">
                                        <p:cTn id="45" dur="indefinite"/>
                                        <p:tgtEl>
                                          <p:spTgt spid="82"/>
                                        </p:tgtEl>
                                        <p:attrNameLst>
                                          <p:attrName>style.opacity</p:attrName>
                                        </p:attrNameLst>
                                      </p:cBhvr>
                                      <p:to>
                                        <p:strVal val="0.25"/>
                                      </p:to>
                                    </p:set>
                                    <p:animEffect filter="image" prLst="opacity: 0.25">
                                      <p:cBhvr rctx="IE">
                                        <p:cTn id="46" dur="indefinite"/>
                                        <p:tgtEl>
                                          <p:spTgt spid="82"/>
                                        </p:tgtEl>
                                      </p:cBhvr>
                                    </p:animEffect>
                                  </p:childTnLst>
                                </p:cTn>
                              </p:par>
                              <p:par>
                                <p:cTn id="47" presetID="9" presetClass="emph" presetSubtype="0" nodeType="withEffect">
                                  <p:stCondLst>
                                    <p:cond delay="0"/>
                                  </p:stCondLst>
                                  <p:childTnLst>
                                    <p:set>
                                      <p:cBhvr rctx="PPT">
                                        <p:cTn id="48" dur="indefinite"/>
                                        <p:tgtEl>
                                          <p:spTgt spid="79"/>
                                        </p:tgtEl>
                                        <p:attrNameLst>
                                          <p:attrName>style.opacity</p:attrName>
                                        </p:attrNameLst>
                                      </p:cBhvr>
                                      <p:to>
                                        <p:strVal val="0.25"/>
                                      </p:to>
                                    </p:set>
                                    <p:animEffect filter="image" prLst="opacity: 0.25">
                                      <p:cBhvr rctx="IE">
                                        <p:cTn id="49" dur="indefinite"/>
                                        <p:tgtEl>
                                          <p:spTgt spid="79"/>
                                        </p:tgtEl>
                                      </p:cBhvr>
                                    </p:animEffect>
                                  </p:childTnLst>
                                </p:cTn>
                              </p:par>
                              <p:par>
                                <p:cTn id="50" presetID="9" presetClass="emph" presetSubtype="0" nodeType="withEffect">
                                  <p:stCondLst>
                                    <p:cond delay="0"/>
                                  </p:stCondLst>
                                  <p:childTnLst>
                                    <p:set>
                                      <p:cBhvr rctx="PPT">
                                        <p:cTn id="51" dur="indefinite"/>
                                        <p:tgtEl>
                                          <p:spTgt spid="80"/>
                                        </p:tgtEl>
                                        <p:attrNameLst>
                                          <p:attrName>style.opacity</p:attrName>
                                        </p:attrNameLst>
                                      </p:cBhvr>
                                      <p:to>
                                        <p:strVal val="0.25"/>
                                      </p:to>
                                    </p:set>
                                    <p:animEffect filter="image" prLst="opacity: 0.25">
                                      <p:cBhvr rctx="IE">
                                        <p:cTn id="52" dur="indefinite"/>
                                        <p:tgtEl>
                                          <p:spTgt spid="80"/>
                                        </p:tgtEl>
                                      </p:cBhvr>
                                    </p:animEffect>
                                  </p:childTnLst>
                                </p:cTn>
                              </p:par>
                              <p:par>
                                <p:cTn id="53" presetID="9" presetClass="emph" presetSubtype="0" nodeType="withEffect">
                                  <p:stCondLst>
                                    <p:cond delay="0"/>
                                  </p:stCondLst>
                                  <p:childTnLst>
                                    <p:set>
                                      <p:cBhvr rctx="PPT">
                                        <p:cTn id="54" dur="indefinite"/>
                                        <p:tgtEl>
                                          <p:spTgt spid="75"/>
                                        </p:tgtEl>
                                        <p:attrNameLst>
                                          <p:attrName>style.opacity</p:attrName>
                                        </p:attrNameLst>
                                      </p:cBhvr>
                                      <p:to>
                                        <p:strVal val="0.25"/>
                                      </p:to>
                                    </p:set>
                                    <p:animEffect filter="image" prLst="opacity: 0.25">
                                      <p:cBhvr rctx="IE">
                                        <p:cTn id="55" dur="indefinite"/>
                                        <p:tgtEl>
                                          <p:spTgt spid="75"/>
                                        </p:tgtEl>
                                      </p:cBhvr>
                                    </p:animEffect>
                                  </p:childTnLst>
                                </p:cTn>
                              </p:par>
                              <p:par>
                                <p:cTn id="56" presetID="9" presetClass="emph" presetSubtype="0" nodeType="withEffect">
                                  <p:stCondLst>
                                    <p:cond delay="0"/>
                                  </p:stCondLst>
                                  <p:childTnLst>
                                    <p:set>
                                      <p:cBhvr rctx="PPT">
                                        <p:cTn id="57" dur="indefinite"/>
                                        <p:tgtEl>
                                          <p:spTgt spid="103"/>
                                        </p:tgtEl>
                                        <p:attrNameLst>
                                          <p:attrName>style.opacity</p:attrName>
                                        </p:attrNameLst>
                                      </p:cBhvr>
                                      <p:to>
                                        <p:strVal val="0.25"/>
                                      </p:to>
                                    </p:set>
                                    <p:animEffect filter="image" prLst="opacity: 0.25">
                                      <p:cBhvr rctx="IE">
                                        <p:cTn id="58" dur="indefinite"/>
                                        <p:tgtEl>
                                          <p:spTgt spid="103"/>
                                        </p:tgtEl>
                                      </p:cBhvr>
                                    </p:animEffect>
                                  </p:childTnLst>
                                </p:cTn>
                              </p:par>
                              <p:par>
                                <p:cTn id="59" presetID="9" presetClass="emph" presetSubtype="0" nodeType="withEffect">
                                  <p:stCondLst>
                                    <p:cond delay="0"/>
                                  </p:stCondLst>
                                  <p:childTnLst>
                                    <p:set>
                                      <p:cBhvr rctx="PPT">
                                        <p:cTn id="60" dur="indefinite"/>
                                        <p:tgtEl>
                                          <p:spTgt spid="74"/>
                                        </p:tgtEl>
                                        <p:attrNameLst>
                                          <p:attrName>style.opacity</p:attrName>
                                        </p:attrNameLst>
                                      </p:cBhvr>
                                      <p:to>
                                        <p:strVal val="0.25"/>
                                      </p:to>
                                    </p:set>
                                    <p:animEffect filter="image" prLst="opacity: 0.25">
                                      <p:cBhvr rctx="IE">
                                        <p:cTn id="61" dur="indefinite"/>
                                        <p:tgtEl>
                                          <p:spTgt spid="74"/>
                                        </p:tgtEl>
                                      </p:cBhvr>
                                    </p:animEffect>
                                  </p:childTnLst>
                                </p:cTn>
                              </p:par>
                              <p:par>
                                <p:cTn id="62" presetID="9" presetClass="emph" presetSubtype="0" nodeType="withEffect">
                                  <p:stCondLst>
                                    <p:cond delay="0"/>
                                  </p:stCondLst>
                                  <p:childTnLst>
                                    <p:set>
                                      <p:cBhvr rctx="PPT">
                                        <p:cTn id="63" dur="indefinite"/>
                                        <p:tgtEl>
                                          <p:spTgt spid="104"/>
                                        </p:tgtEl>
                                        <p:attrNameLst>
                                          <p:attrName>style.opacity</p:attrName>
                                        </p:attrNameLst>
                                      </p:cBhvr>
                                      <p:to>
                                        <p:strVal val="0.25"/>
                                      </p:to>
                                    </p:set>
                                    <p:animEffect filter="image" prLst="opacity: 0.25">
                                      <p:cBhvr rctx="IE">
                                        <p:cTn id="64" dur="indefinite"/>
                                        <p:tgtEl>
                                          <p:spTgt spid="104"/>
                                        </p:tgtEl>
                                      </p:cBhvr>
                                    </p:animEffect>
                                  </p:childTnLst>
                                </p:cTn>
                              </p:par>
                              <p:par>
                                <p:cTn id="65" presetID="9" presetClass="emph" presetSubtype="0" nodeType="withEffect">
                                  <p:stCondLst>
                                    <p:cond delay="0"/>
                                  </p:stCondLst>
                                  <p:childTnLst>
                                    <p:set>
                                      <p:cBhvr rctx="PPT">
                                        <p:cTn id="66" dur="indefinite"/>
                                        <p:tgtEl>
                                          <p:spTgt spid="73"/>
                                        </p:tgtEl>
                                        <p:attrNameLst>
                                          <p:attrName>style.opacity</p:attrName>
                                        </p:attrNameLst>
                                      </p:cBhvr>
                                      <p:to>
                                        <p:strVal val="0.25"/>
                                      </p:to>
                                    </p:set>
                                    <p:animEffect filter="image" prLst="opacity: 0.25">
                                      <p:cBhvr rctx="IE">
                                        <p:cTn id="67" dur="indefinite"/>
                                        <p:tgtEl>
                                          <p:spTgt spid="73"/>
                                        </p:tgtEl>
                                      </p:cBhvr>
                                    </p:animEffect>
                                  </p:childTnLst>
                                </p:cTn>
                              </p:par>
                              <p:par>
                                <p:cTn id="68" presetID="9" presetClass="emph" presetSubtype="0" nodeType="withEffect">
                                  <p:stCondLst>
                                    <p:cond delay="0"/>
                                  </p:stCondLst>
                                  <p:childTnLst>
                                    <p:set>
                                      <p:cBhvr rctx="PPT">
                                        <p:cTn id="69" dur="indefinite"/>
                                        <p:tgtEl>
                                          <p:spTgt spid="76"/>
                                        </p:tgtEl>
                                        <p:attrNameLst>
                                          <p:attrName>style.opacity</p:attrName>
                                        </p:attrNameLst>
                                      </p:cBhvr>
                                      <p:to>
                                        <p:strVal val="0.25"/>
                                      </p:to>
                                    </p:set>
                                    <p:animEffect filter="image" prLst="opacity: 0.25">
                                      <p:cBhvr rctx="IE">
                                        <p:cTn id="70" dur="indefinite"/>
                                        <p:tgtEl>
                                          <p:spTgt spid="76"/>
                                        </p:tgtEl>
                                      </p:cBhvr>
                                    </p:animEffect>
                                  </p:childTnLst>
                                </p:cTn>
                              </p:par>
                              <p:par>
                                <p:cTn id="71" presetID="9" presetClass="emph" presetSubtype="0" nodeType="withEffect">
                                  <p:stCondLst>
                                    <p:cond delay="0"/>
                                  </p:stCondLst>
                                  <p:childTnLst>
                                    <p:set>
                                      <p:cBhvr rctx="PPT">
                                        <p:cTn id="72" dur="indefinite"/>
                                        <p:tgtEl>
                                          <p:spTgt spid="77"/>
                                        </p:tgtEl>
                                        <p:attrNameLst>
                                          <p:attrName>style.opacity</p:attrName>
                                        </p:attrNameLst>
                                      </p:cBhvr>
                                      <p:to>
                                        <p:strVal val="0.25"/>
                                      </p:to>
                                    </p:set>
                                    <p:animEffect filter="image" prLst="opacity: 0.25">
                                      <p:cBhvr rctx="IE">
                                        <p:cTn id="73" dur="indefinite"/>
                                        <p:tgtEl>
                                          <p:spTgt spid="77"/>
                                        </p:tgtEl>
                                      </p:cBhvr>
                                    </p:animEffect>
                                  </p:childTnLst>
                                </p:cTn>
                              </p:par>
                              <p:par>
                                <p:cTn id="74" presetID="9" presetClass="emph" presetSubtype="0" nodeType="withEffect">
                                  <p:stCondLst>
                                    <p:cond delay="0"/>
                                  </p:stCondLst>
                                  <p:childTnLst>
                                    <p:set>
                                      <p:cBhvr rctx="PPT">
                                        <p:cTn id="75" dur="indefinite"/>
                                        <p:tgtEl>
                                          <p:spTgt spid="78"/>
                                        </p:tgtEl>
                                        <p:attrNameLst>
                                          <p:attrName>style.opacity</p:attrName>
                                        </p:attrNameLst>
                                      </p:cBhvr>
                                      <p:to>
                                        <p:strVal val="0.25"/>
                                      </p:to>
                                    </p:set>
                                    <p:animEffect filter="image" prLst="opacity: 0.25">
                                      <p:cBhvr rctx="IE">
                                        <p:cTn id="76" dur="indefinite"/>
                                        <p:tgtEl>
                                          <p:spTgt spid="78"/>
                                        </p:tgtEl>
                                      </p:cBhvr>
                                    </p:animEffect>
                                  </p:childTnLst>
                                </p:cTn>
                              </p:par>
                              <p:par>
                                <p:cTn id="77" presetID="9" presetClass="emph" presetSubtype="0" nodeType="withEffect">
                                  <p:stCondLst>
                                    <p:cond delay="0"/>
                                  </p:stCondLst>
                                  <p:childTnLst>
                                    <p:set>
                                      <p:cBhvr rctx="PPT">
                                        <p:cTn id="78" dur="indefinite"/>
                                        <p:tgtEl>
                                          <p:spTgt spid="99"/>
                                        </p:tgtEl>
                                        <p:attrNameLst>
                                          <p:attrName>style.opacity</p:attrName>
                                        </p:attrNameLst>
                                      </p:cBhvr>
                                      <p:to>
                                        <p:strVal val="0.25"/>
                                      </p:to>
                                    </p:set>
                                    <p:animEffect filter="image" prLst="opacity: 0.25">
                                      <p:cBhvr rctx="IE">
                                        <p:cTn id="79" dur="indefinite"/>
                                        <p:tgtEl>
                                          <p:spTgt spid="99"/>
                                        </p:tgtEl>
                                      </p:cBhvr>
                                    </p:animEffect>
                                  </p:childTnLst>
                                </p:cTn>
                              </p:par>
                              <p:par>
                                <p:cTn id="80" presetID="9" presetClass="emph" presetSubtype="0" nodeType="withEffect">
                                  <p:stCondLst>
                                    <p:cond delay="0"/>
                                  </p:stCondLst>
                                  <p:childTnLst>
                                    <p:set>
                                      <p:cBhvr rctx="PPT">
                                        <p:cTn id="81" dur="indefinite"/>
                                        <p:tgtEl>
                                          <p:spTgt spid="94"/>
                                        </p:tgtEl>
                                        <p:attrNameLst>
                                          <p:attrName>style.opacity</p:attrName>
                                        </p:attrNameLst>
                                      </p:cBhvr>
                                      <p:to>
                                        <p:strVal val="0.25"/>
                                      </p:to>
                                    </p:set>
                                    <p:animEffect filter="image" prLst="opacity: 0.25">
                                      <p:cBhvr rctx="IE">
                                        <p:cTn id="82" dur="indefinite"/>
                                        <p:tgtEl>
                                          <p:spTgt spid="94"/>
                                        </p:tgtEl>
                                      </p:cBhvr>
                                    </p:animEffect>
                                  </p:childTnLst>
                                </p:cTn>
                              </p:par>
                              <p:par>
                                <p:cTn id="83" presetID="9" presetClass="emph" presetSubtype="0" nodeType="withEffect">
                                  <p:stCondLst>
                                    <p:cond delay="0"/>
                                  </p:stCondLst>
                                  <p:childTnLst>
                                    <p:set>
                                      <p:cBhvr rctx="PPT">
                                        <p:cTn id="84" dur="indefinite"/>
                                        <p:tgtEl>
                                          <p:spTgt spid="104"/>
                                        </p:tgtEl>
                                        <p:attrNameLst>
                                          <p:attrName>style.opacity</p:attrName>
                                        </p:attrNameLst>
                                      </p:cBhvr>
                                      <p:to>
                                        <p:strVal val="0.25"/>
                                      </p:to>
                                    </p:set>
                                    <p:animEffect filter="image" prLst="opacity: 0.25">
                                      <p:cBhvr rctx="IE">
                                        <p:cTn id="85" dur="indefinite"/>
                                        <p:tgtEl>
                                          <p:spTgt spid="104"/>
                                        </p:tgtEl>
                                      </p:cBhvr>
                                    </p:animEffect>
                                  </p:childTnLst>
                                </p:cTn>
                              </p:par>
                              <p:par>
                                <p:cTn id="86" presetID="9" presetClass="emph" presetSubtype="0" nodeType="withEffect">
                                  <p:stCondLst>
                                    <p:cond delay="0"/>
                                  </p:stCondLst>
                                  <p:childTnLst>
                                    <p:set>
                                      <p:cBhvr rctx="PPT">
                                        <p:cTn id="87" dur="indefinite"/>
                                        <p:tgtEl>
                                          <p:spTgt spid="87"/>
                                        </p:tgtEl>
                                        <p:attrNameLst>
                                          <p:attrName>style.opacity</p:attrName>
                                        </p:attrNameLst>
                                      </p:cBhvr>
                                      <p:to>
                                        <p:strVal val="0.25"/>
                                      </p:to>
                                    </p:set>
                                    <p:animEffect filter="image" prLst="opacity: 0.25">
                                      <p:cBhvr rctx="IE">
                                        <p:cTn id="88" dur="indefinite"/>
                                        <p:tgtEl>
                                          <p:spTgt spid="87"/>
                                        </p:tgtEl>
                                      </p:cBhvr>
                                    </p:animEffect>
                                  </p:childTnLst>
                                </p:cTn>
                              </p:par>
                              <p:par>
                                <p:cTn id="89" presetID="9" presetClass="emph" presetSubtype="0" nodeType="withEffect">
                                  <p:stCondLst>
                                    <p:cond delay="0"/>
                                  </p:stCondLst>
                                  <p:childTnLst>
                                    <p:set>
                                      <p:cBhvr rctx="PPT">
                                        <p:cTn id="90" dur="indefinite"/>
                                        <p:tgtEl>
                                          <p:spTgt spid="98"/>
                                        </p:tgtEl>
                                        <p:attrNameLst>
                                          <p:attrName>style.opacity</p:attrName>
                                        </p:attrNameLst>
                                      </p:cBhvr>
                                      <p:to>
                                        <p:strVal val="0.25"/>
                                      </p:to>
                                    </p:set>
                                    <p:animEffect filter="image" prLst="opacity: 0.25">
                                      <p:cBhvr rctx="IE">
                                        <p:cTn id="91" dur="indefinite"/>
                                        <p:tgtEl>
                                          <p:spTgt spid="98"/>
                                        </p:tgtEl>
                                      </p:cBhvr>
                                    </p:animEffect>
                                  </p:childTnLst>
                                </p:cTn>
                              </p:par>
                              <p:par>
                                <p:cTn id="92" presetID="9" presetClass="emph" presetSubtype="0" nodeType="withEffect">
                                  <p:stCondLst>
                                    <p:cond delay="0"/>
                                  </p:stCondLst>
                                  <p:childTnLst>
                                    <p:set>
                                      <p:cBhvr rctx="PPT">
                                        <p:cTn id="93" dur="indefinite"/>
                                        <p:tgtEl>
                                          <p:spTgt spid="99"/>
                                        </p:tgtEl>
                                        <p:attrNameLst>
                                          <p:attrName>style.opacity</p:attrName>
                                        </p:attrNameLst>
                                      </p:cBhvr>
                                      <p:to>
                                        <p:strVal val="0.25"/>
                                      </p:to>
                                    </p:set>
                                    <p:animEffect filter="image" prLst="opacity: 0.25">
                                      <p:cBhvr rctx="IE">
                                        <p:cTn id="94" dur="indefinite"/>
                                        <p:tgtEl>
                                          <p:spTgt spid="99"/>
                                        </p:tgtEl>
                                      </p:cBhvr>
                                    </p:animEffect>
                                  </p:childTnLst>
                                </p:cTn>
                              </p:par>
                              <p:par>
                                <p:cTn id="95" presetID="9" presetClass="emph" presetSubtype="0" nodeType="withEffect">
                                  <p:stCondLst>
                                    <p:cond delay="0"/>
                                  </p:stCondLst>
                                  <p:childTnLst>
                                    <p:set>
                                      <p:cBhvr rctx="PPT">
                                        <p:cTn id="96" dur="indefinite"/>
                                        <p:tgtEl>
                                          <p:spTgt spid="94"/>
                                        </p:tgtEl>
                                        <p:attrNameLst>
                                          <p:attrName>style.opacity</p:attrName>
                                        </p:attrNameLst>
                                      </p:cBhvr>
                                      <p:to>
                                        <p:strVal val="0.25"/>
                                      </p:to>
                                    </p:set>
                                    <p:animEffect filter="image" prLst="opacity: 0.25">
                                      <p:cBhvr rctx="IE">
                                        <p:cTn id="97" dur="indefinite"/>
                                        <p:tgtEl>
                                          <p:spTgt spid="94"/>
                                        </p:tgtEl>
                                      </p:cBhvr>
                                    </p:animEffect>
                                  </p:childTnLst>
                                </p:cTn>
                              </p:par>
                              <p:par>
                                <p:cTn id="98" presetID="9" presetClass="emph" presetSubtype="0" nodeType="withEffect">
                                  <p:stCondLst>
                                    <p:cond delay="0"/>
                                  </p:stCondLst>
                                  <p:childTnLst>
                                    <p:set>
                                      <p:cBhvr rctx="PPT">
                                        <p:cTn id="99" dur="indefinite"/>
                                        <p:tgtEl>
                                          <p:spTgt spid="93"/>
                                        </p:tgtEl>
                                        <p:attrNameLst>
                                          <p:attrName>style.opacity</p:attrName>
                                        </p:attrNameLst>
                                      </p:cBhvr>
                                      <p:to>
                                        <p:strVal val="0.25"/>
                                      </p:to>
                                    </p:set>
                                    <p:animEffect filter="image" prLst="opacity: 0.25">
                                      <p:cBhvr rctx="IE">
                                        <p:cTn id="100" dur="indefinite"/>
                                        <p:tgtEl>
                                          <p:spTgt spid="93"/>
                                        </p:tgtEl>
                                      </p:cBhvr>
                                    </p:animEffect>
                                  </p:childTnLst>
                                </p:cTn>
                              </p:par>
                              <p:par>
                                <p:cTn id="101" presetID="9" presetClass="emph" presetSubtype="0" nodeType="withEffect">
                                  <p:stCondLst>
                                    <p:cond delay="0"/>
                                  </p:stCondLst>
                                  <p:childTnLst>
                                    <p:set>
                                      <p:cBhvr rctx="PPT">
                                        <p:cTn id="102" dur="indefinite"/>
                                        <p:tgtEl>
                                          <p:spTgt spid="92"/>
                                        </p:tgtEl>
                                        <p:attrNameLst>
                                          <p:attrName>style.opacity</p:attrName>
                                        </p:attrNameLst>
                                      </p:cBhvr>
                                      <p:to>
                                        <p:strVal val="0.25"/>
                                      </p:to>
                                    </p:set>
                                    <p:animEffect filter="image" prLst="opacity: 0.25">
                                      <p:cBhvr rctx="IE">
                                        <p:cTn id="103" dur="indefinite"/>
                                        <p:tgtEl>
                                          <p:spTgt spid="92"/>
                                        </p:tgtEl>
                                      </p:cBhvr>
                                    </p:animEffect>
                                  </p:childTnLst>
                                </p:cTn>
                              </p:par>
                              <p:par>
                                <p:cTn id="104" presetID="9" presetClass="emph" presetSubtype="0" nodeType="withEffect">
                                  <p:stCondLst>
                                    <p:cond delay="0"/>
                                  </p:stCondLst>
                                  <p:childTnLst>
                                    <p:set>
                                      <p:cBhvr rctx="PPT">
                                        <p:cTn id="105" dur="indefinite"/>
                                        <p:tgtEl>
                                          <p:spTgt spid="105"/>
                                        </p:tgtEl>
                                        <p:attrNameLst>
                                          <p:attrName>style.opacity</p:attrName>
                                        </p:attrNameLst>
                                      </p:cBhvr>
                                      <p:to>
                                        <p:strVal val="0.25"/>
                                      </p:to>
                                    </p:set>
                                    <p:animEffect filter="image" prLst="opacity: 0.25">
                                      <p:cBhvr rctx="IE">
                                        <p:cTn id="106" dur="indefinite"/>
                                        <p:tgtEl>
                                          <p:spTgt spid="105"/>
                                        </p:tgtEl>
                                      </p:cBhvr>
                                    </p:animEffect>
                                  </p:childTnLst>
                                </p:cTn>
                              </p:par>
                              <p:par>
                                <p:cTn id="107" presetID="9" presetClass="emph" presetSubtype="0" nodeType="withEffect">
                                  <p:stCondLst>
                                    <p:cond delay="0"/>
                                  </p:stCondLst>
                                  <p:childTnLst>
                                    <p:set>
                                      <p:cBhvr rctx="PPT">
                                        <p:cTn id="108" dur="indefinite"/>
                                        <p:tgtEl>
                                          <p:spTgt spid="83"/>
                                        </p:tgtEl>
                                        <p:attrNameLst>
                                          <p:attrName>style.opacity</p:attrName>
                                        </p:attrNameLst>
                                      </p:cBhvr>
                                      <p:to>
                                        <p:strVal val="0.25"/>
                                      </p:to>
                                    </p:set>
                                    <p:animEffect filter="image" prLst="opacity: 0.25">
                                      <p:cBhvr rctx="IE">
                                        <p:cTn id="109" dur="indefinite"/>
                                        <p:tgtEl>
                                          <p:spTgt spid="83"/>
                                        </p:tgtEl>
                                      </p:cBhvr>
                                    </p:animEffect>
                                  </p:childTnLst>
                                </p:cTn>
                              </p:par>
                              <p:par>
                                <p:cTn id="110" presetID="9" presetClass="emph" presetSubtype="0" nodeType="withEffect">
                                  <p:stCondLst>
                                    <p:cond delay="0"/>
                                  </p:stCondLst>
                                  <p:childTnLst>
                                    <p:set>
                                      <p:cBhvr rctx="PPT">
                                        <p:cTn id="111" dur="indefinite"/>
                                        <p:tgtEl>
                                          <p:spTgt spid="97"/>
                                        </p:tgtEl>
                                        <p:attrNameLst>
                                          <p:attrName>style.opacity</p:attrName>
                                        </p:attrNameLst>
                                      </p:cBhvr>
                                      <p:to>
                                        <p:strVal val="0.5"/>
                                      </p:to>
                                    </p:set>
                                    <p:animEffect filter="image" prLst="opacity: 0.5">
                                      <p:cBhvr rctx="IE">
                                        <p:cTn id="112" dur="indefinite"/>
                                        <p:tgtEl>
                                          <p:spTgt spid="97"/>
                                        </p:tgtEl>
                                      </p:cBhvr>
                                    </p:animEffect>
                                  </p:childTnLst>
                                </p:cTn>
                              </p:par>
                              <p:par>
                                <p:cTn id="113" presetID="0" presetClass="path" presetSubtype="0" accel="50000" decel="50000" fill="hold" nodeType="withEffect">
                                  <p:stCondLst>
                                    <p:cond delay="0"/>
                                  </p:stCondLst>
                                  <p:childTnLst>
                                    <p:animMotion origin="layout" path="M -0.18004 -0.18009 L -0.1408 -0.13912 " pathEditMode="relative" rAng="0" ptsTypes="AA">
                                      <p:cBhvr>
                                        <p:cTn id="114" dur="2000" fill="hold"/>
                                        <p:tgtEl>
                                          <p:spTgt spid="135"/>
                                        </p:tgtEl>
                                        <p:attrNameLst>
                                          <p:attrName>ppt_x</p:attrName>
                                          <p:attrName>ppt_y</p:attrName>
                                        </p:attrNameLst>
                                      </p:cBhvr>
                                      <p:rCtr x="1962" y="2037"/>
                                    </p:animMotion>
                                  </p:childTnLst>
                                </p:cTn>
                              </p:par>
                              <p:par>
                                <p:cTn id="115" presetID="0" presetClass="path" presetSubtype="0" accel="50000" decel="50000" fill="hold" nodeType="withEffect">
                                  <p:stCondLst>
                                    <p:cond delay="0"/>
                                  </p:stCondLst>
                                  <p:childTnLst>
                                    <p:animMotion origin="layout" path="M -0.32777 -0.13912 L -3.61111E-6 1.48148E-6 " pathEditMode="relative" rAng="0" ptsTypes="AA">
                                      <p:cBhvr>
                                        <p:cTn id="116" dur="2000" fill="hold"/>
                                        <p:tgtEl>
                                          <p:spTgt spid="138"/>
                                        </p:tgtEl>
                                        <p:attrNameLst>
                                          <p:attrName>ppt_x</p:attrName>
                                          <p:attrName>ppt_y</p:attrName>
                                        </p:attrNameLst>
                                      </p:cBhvr>
                                      <p:rCtr x="16389" y="6944"/>
                                    </p:animMotion>
                                  </p:childTnLst>
                                </p:cTn>
                              </p:par>
                              <p:par>
                                <p:cTn id="117" presetID="0" presetClass="path" presetSubtype="0" accel="50000" decel="50000" fill="hold" nodeType="withEffect">
                                  <p:stCondLst>
                                    <p:cond delay="0"/>
                                  </p:stCondLst>
                                  <p:childTnLst>
                                    <p:animMotion origin="layout" path="M -0.53802 -0.15764 L -0.50173 -0.14514 " pathEditMode="relative" rAng="0" ptsTypes="AA">
                                      <p:cBhvr>
                                        <p:cTn id="118" dur="2000" fill="hold"/>
                                        <p:tgtEl>
                                          <p:spTgt spid="141"/>
                                        </p:tgtEl>
                                        <p:attrNameLst>
                                          <p:attrName>ppt_x</p:attrName>
                                          <p:attrName>ppt_y</p:attrName>
                                        </p:attrNameLst>
                                      </p:cBhvr>
                                      <p:rCtr x="1806" y="625"/>
                                    </p:animMotion>
                                  </p:childTnLst>
                                </p:cTn>
                              </p:par>
                              <p:par>
                                <p:cTn id="119" presetID="0" presetClass="path" presetSubtype="0" accel="50000" decel="50000" fill="hold" nodeType="withEffect">
                                  <p:stCondLst>
                                    <p:cond delay="0"/>
                                  </p:stCondLst>
                                  <p:childTnLst>
                                    <p:animMotion origin="layout" path="M -0.14253 -0.23241 L -0.10642 -0.13519 " pathEditMode="relative" rAng="0" ptsTypes="AA">
                                      <p:cBhvr>
                                        <p:cTn id="120" dur="2000" fill="hold"/>
                                        <p:tgtEl>
                                          <p:spTgt spid="144"/>
                                        </p:tgtEl>
                                        <p:attrNameLst>
                                          <p:attrName>ppt_x</p:attrName>
                                          <p:attrName>ppt_y</p:attrName>
                                        </p:attrNameLst>
                                      </p:cBhvr>
                                      <p:rCtr x="1806" y="4861"/>
                                    </p:animMotion>
                                  </p:childTnLst>
                                </p:cTn>
                              </p:par>
                              <p:par>
                                <p:cTn id="121" presetID="0" presetClass="path" presetSubtype="0" accel="50000" decel="50000" fill="hold" nodeType="withEffect">
                                  <p:stCondLst>
                                    <p:cond delay="0"/>
                                  </p:stCondLst>
                                  <p:childTnLst>
                                    <p:animMotion origin="layout" path="M -0.33767 -0.24514 L -0.27256 -0.19653 " pathEditMode="relative" rAng="0" ptsTypes="AA">
                                      <p:cBhvr>
                                        <p:cTn id="122" dur="2000" fill="hold"/>
                                        <p:tgtEl>
                                          <p:spTgt spid="147"/>
                                        </p:tgtEl>
                                        <p:attrNameLst>
                                          <p:attrName>ppt_x</p:attrName>
                                          <p:attrName>ppt_y</p:attrName>
                                        </p:attrNameLst>
                                      </p:cBhvr>
                                      <p:rCtr x="3247" y="2431"/>
                                    </p:animMotion>
                                  </p:childTnLst>
                                </p:cTn>
                              </p:par>
                              <p:par>
                                <p:cTn id="123" presetID="0" presetClass="path" presetSubtype="0" accel="50000" decel="50000" fill="hold" nodeType="withEffect">
                                  <p:stCondLst>
                                    <p:cond delay="0"/>
                                  </p:stCondLst>
                                  <p:childTnLst>
                                    <p:animMotion origin="layout" path="M -0.55695 -0.25162 L -0.49184 -0.22708 " pathEditMode="relative" rAng="0" ptsTypes="AA">
                                      <p:cBhvr>
                                        <p:cTn id="124" dur="2000" fill="hold"/>
                                        <p:tgtEl>
                                          <p:spTgt spid="150"/>
                                        </p:tgtEl>
                                        <p:attrNameLst>
                                          <p:attrName>ppt_x</p:attrName>
                                          <p:attrName>ppt_y</p:attrName>
                                        </p:attrNameLst>
                                      </p:cBhvr>
                                      <p:rCtr x="3247" y="1227"/>
                                    </p:animMotion>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nodeType="clickEffect">
                                  <p:stCondLst>
                                    <p:cond delay="0"/>
                                  </p:stCondLst>
                                  <p:childTnLst>
                                    <p:set>
                                      <p:cBhvr>
                                        <p:cTn id="128" dur="1" fill="hold">
                                          <p:stCondLst>
                                            <p:cond delay="0"/>
                                          </p:stCondLst>
                                        </p:cTn>
                                        <p:tgtEl>
                                          <p:spTgt spid="153"/>
                                        </p:tgtEl>
                                        <p:attrNameLst>
                                          <p:attrName>style.visibility</p:attrName>
                                        </p:attrNameLst>
                                      </p:cBhvr>
                                      <p:to>
                                        <p:strVal val="visible"/>
                                      </p:to>
                                    </p:set>
                                    <p:animEffect transition="in" filter="dissolve">
                                      <p:cBhvr>
                                        <p:cTn id="129" dur="500"/>
                                        <p:tgtEl>
                                          <p:spTgt spid="153"/>
                                        </p:tgtEl>
                                      </p:cBhvr>
                                    </p:animEffect>
                                  </p:childTnLst>
                                </p:cTn>
                              </p:par>
                              <p:par>
                                <p:cTn id="130" presetID="0" presetClass="path" presetSubtype="0" accel="50000" decel="50000" fill="hold" nodeType="withEffect">
                                  <p:stCondLst>
                                    <p:cond delay="0"/>
                                  </p:stCondLst>
                                  <p:childTnLst>
                                    <p:animMotion origin="layout" path="M -0.00886 -0.00047 L -0.18108 0.06504 " pathEditMode="fixed" rAng="0" ptsTypes="AA">
                                      <p:cBhvr>
                                        <p:cTn id="131" dur="1500" fill="hold"/>
                                        <p:tgtEl>
                                          <p:spTgt spid="153"/>
                                        </p:tgtEl>
                                        <p:attrNameLst>
                                          <p:attrName>ppt_x</p:attrName>
                                          <p:attrName>ppt_y</p:attrName>
                                        </p:attrNameLst>
                                      </p:cBhvr>
                                      <p:rCtr x="-8611" y="3264"/>
                                    </p:animMotion>
                                  </p:childTnLst>
                                </p:cTn>
                              </p:par>
                              <p:par>
                                <p:cTn id="132" presetID="9" presetClass="entr" presetSubtype="0" fill="hold" nodeType="withEffect">
                                  <p:stCondLst>
                                    <p:cond delay="0"/>
                                  </p:stCondLst>
                                  <p:childTnLst>
                                    <p:set>
                                      <p:cBhvr>
                                        <p:cTn id="133" dur="1" fill="hold">
                                          <p:stCondLst>
                                            <p:cond delay="0"/>
                                          </p:stCondLst>
                                        </p:cTn>
                                        <p:tgtEl>
                                          <p:spTgt spid="160"/>
                                        </p:tgtEl>
                                        <p:attrNameLst>
                                          <p:attrName>style.visibility</p:attrName>
                                        </p:attrNameLst>
                                      </p:cBhvr>
                                      <p:to>
                                        <p:strVal val="visible"/>
                                      </p:to>
                                    </p:set>
                                    <p:animEffect transition="in" filter="dissolve">
                                      <p:cBhvr>
                                        <p:cTn id="134" dur="500"/>
                                        <p:tgtEl>
                                          <p:spTgt spid="160"/>
                                        </p:tgtEl>
                                      </p:cBhvr>
                                    </p:animEffect>
                                  </p:childTnLst>
                                </p:cTn>
                              </p:par>
                              <p:par>
                                <p:cTn id="135" presetID="0" presetClass="path" presetSubtype="0" accel="50000" decel="50000" fill="hold" nodeType="withEffect">
                                  <p:stCondLst>
                                    <p:cond delay="0"/>
                                  </p:stCondLst>
                                  <p:childTnLst>
                                    <p:animMotion origin="layout" path="M 0.03247 0.02754 L -0.04878 0.26759 " pathEditMode="fixed" rAng="0" ptsTypes="AA">
                                      <p:cBhvr>
                                        <p:cTn id="136" dur="1500" fill="hold"/>
                                        <p:tgtEl>
                                          <p:spTgt spid="160"/>
                                        </p:tgtEl>
                                        <p:attrNameLst>
                                          <p:attrName>ppt_x</p:attrName>
                                          <p:attrName>ppt_y</p:attrName>
                                        </p:attrNameLst>
                                      </p:cBhvr>
                                      <p:rCtr x="-4062" y="11991"/>
                                    </p:animMotion>
                                  </p:childTnLst>
                                </p:cTn>
                              </p:par>
                              <p:par>
                                <p:cTn id="137" presetID="9" presetClass="entr" presetSubtype="0" fill="hold" nodeType="withEffect">
                                  <p:stCondLst>
                                    <p:cond delay="0"/>
                                  </p:stCondLst>
                                  <p:childTnLst>
                                    <p:set>
                                      <p:cBhvr>
                                        <p:cTn id="138" dur="1" fill="hold">
                                          <p:stCondLst>
                                            <p:cond delay="0"/>
                                          </p:stCondLst>
                                        </p:cTn>
                                        <p:tgtEl>
                                          <p:spTgt spid="163"/>
                                        </p:tgtEl>
                                        <p:attrNameLst>
                                          <p:attrName>style.visibility</p:attrName>
                                        </p:attrNameLst>
                                      </p:cBhvr>
                                      <p:to>
                                        <p:strVal val="visible"/>
                                      </p:to>
                                    </p:set>
                                    <p:animEffect transition="in" filter="dissolve">
                                      <p:cBhvr>
                                        <p:cTn id="139" dur="500"/>
                                        <p:tgtEl>
                                          <p:spTgt spid="163"/>
                                        </p:tgtEl>
                                      </p:cBhvr>
                                    </p:animEffect>
                                  </p:childTnLst>
                                </p:cTn>
                              </p:par>
                              <p:par>
                                <p:cTn id="140" presetID="0" presetClass="path" presetSubtype="0" accel="50000" decel="50000" fill="hold" nodeType="withEffect">
                                  <p:stCondLst>
                                    <p:cond delay="0"/>
                                  </p:stCondLst>
                                  <p:childTnLst>
                                    <p:animMotion origin="layout" path="M -0.01042 -0.14583 L -0.2757 0.05116 " pathEditMode="fixed" rAng="0" ptsTypes="AA">
                                      <p:cBhvr>
                                        <p:cTn id="141" dur="1500" fill="hold"/>
                                        <p:tgtEl>
                                          <p:spTgt spid="163"/>
                                        </p:tgtEl>
                                        <p:attrNameLst>
                                          <p:attrName>ppt_x</p:attrName>
                                          <p:attrName>ppt_y</p:attrName>
                                        </p:attrNameLst>
                                      </p:cBhvr>
                                      <p:rCtr x="-13264" y="9838"/>
                                    </p:animMotion>
                                  </p:childTnLst>
                                </p:cTn>
                              </p:par>
                              <p:par>
                                <p:cTn id="142" presetID="9" presetClass="entr" presetSubtype="0" fill="hold" nodeType="withEffect">
                                  <p:stCondLst>
                                    <p:cond delay="0"/>
                                  </p:stCondLst>
                                  <p:childTnLst>
                                    <p:set>
                                      <p:cBhvr>
                                        <p:cTn id="143" dur="1" fill="hold">
                                          <p:stCondLst>
                                            <p:cond delay="0"/>
                                          </p:stCondLst>
                                        </p:cTn>
                                        <p:tgtEl>
                                          <p:spTgt spid="166"/>
                                        </p:tgtEl>
                                        <p:attrNameLst>
                                          <p:attrName>style.visibility</p:attrName>
                                        </p:attrNameLst>
                                      </p:cBhvr>
                                      <p:to>
                                        <p:strVal val="visible"/>
                                      </p:to>
                                    </p:set>
                                    <p:animEffect transition="in" filter="dissolve">
                                      <p:cBhvr>
                                        <p:cTn id="144" dur="500"/>
                                        <p:tgtEl>
                                          <p:spTgt spid="166"/>
                                        </p:tgtEl>
                                      </p:cBhvr>
                                    </p:animEffect>
                                  </p:childTnLst>
                                </p:cTn>
                              </p:par>
                              <p:par>
                                <p:cTn id="145" presetID="0" presetClass="path" presetSubtype="0" accel="50000" decel="50000" fill="hold" nodeType="withEffect">
                                  <p:stCondLst>
                                    <p:cond delay="0"/>
                                  </p:stCondLst>
                                  <p:childTnLst>
                                    <p:animMotion origin="layout" path="M -0.1033 -0.45601 L -0.55539 -0.19537 " pathEditMode="fixed" rAng="0" ptsTypes="AA">
                                      <p:cBhvr>
                                        <p:cTn id="146" dur="1500" fill="hold"/>
                                        <p:tgtEl>
                                          <p:spTgt spid="166"/>
                                        </p:tgtEl>
                                        <p:attrNameLst>
                                          <p:attrName>ppt_x</p:attrName>
                                          <p:attrName>ppt_y</p:attrName>
                                        </p:attrNameLst>
                                      </p:cBhvr>
                                      <p:rCtr x="-22604" y="13032"/>
                                    </p:animMotion>
                                  </p:childTnLst>
                                </p:cTn>
                              </p:par>
                              <p:par>
                                <p:cTn id="147" presetID="9" presetClass="emph" presetSubtype="0" nodeType="withEffect">
                                  <p:stCondLst>
                                    <p:cond delay="0"/>
                                  </p:stCondLst>
                                  <p:childTnLst>
                                    <p:set>
                                      <p:cBhvr rctx="PPT">
                                        <p:cTn id="148" dur="indefinite"/>
                                        <p:tgtEl>
                                          <p:spTgt spid="135"/>
                                        </p:tgtEl>
                                        <p:attrNameLst>
                                          <p:attrName>style.opacity</p:attrName>
                                        </p:attrNameLst>
                                      </p:cBhvr>
                                      <p:to>
                                        <p:strVal val="0.25"/>
                                      </p:to>
                                    </p:set>
                                    <p:animEffect filter="image" prLst="opacity: 0.25">
                                      <p:cBhvr rctx="IE">
                                        <p:cTn id="149" dur="indefinite"/>
                                        <p:tgtEl>
                                          <p:spTgt spid="135"/>
                                        </p:tgtEl>
                                      </p:cBhvr>
                                    </p:animEffect>
                                  </p:childTnLst>
                                </p:cTn>
                              </p:par>
                              <p:par>
                                <p:cTn id="150" presetID="9" presetClass="emph" presetSubtype="0" nodeType="withEffect">
                                  <p:stCondLst>
                                    <p:cond delay="0"/>
                                  </p:stCondLst>
                                  <p:childTnLst>
                                    <p:set>
                                      <p:cBhvr rctx="PPT">
                                        <p:cTn id="151" dur="indefinite"/>
                                        <p:tgtEl>
                                          <p:spTgt spid="141"/>
                                        </p:tgtEl>
                                        <p:attrNameLst>
                                          <p:attrName>style.opacity</p:attrName>
                                        </p:attrNameLst>
                                      </p:cBhvr>
                                      <p:to>
                                        <p:strVal val="0.25"/>
                                      </p:to>
                                    </p:set>
                                    <p:animEffect filter="image" prLst="opacity: 0.25">
                                      <p:cBhvr rctx="IE">
                                        <p:cTn id="152" dur="indefinite"/>
                                        <p:tgtEl>
                                          <p:spTgt spid="141"/>
                                        </p:tgtEl>
                                      </p:cBhvr>
                                    </p:animEffect>
                                  </p:childTnLst>
                                </p:cTn>
                              </p:par>
                              <p:par>
                                <p:cTn id="153" presetID="9" presetClass="emph" presetSubtype="0" nodeType="withEffect">
                                  <p:stCondLst>
                                    <p:cond delay="0"/>
                                  </p:stCondLst>
                                  <p:childTnLst>
                                    <p:set>
                                      <p:cBhvr rctx="PPT">
                                        <p:cTn id="154" dur="indefinite"/>
                                        <p:tgtEl>
                                          <p:spTgt spid="150"/>
                                        </p:tgtEl>
                                        <p:attrNameLst>
                                          <p:attrName>style.opacity</p:attrName>
                                        </p:attrNameLst>
                                      </p:cBhvr>
                                      <p:to>
                                        <p:strVal val="0.25"/>
                                      </p:to>
                                    </p:set>
                                    <p:animEffect filter="image" prLst="opacity: 0.25">
                                      <p:cBhvr rctx="IE">
                                        <p:cTn id="155" dur="indefinite"/>
                                        <p:tgtEl>
                                          <p:spTgt spid="150"/>
                                        </p:tgtEl>
                                      </p:cBhvr>
                                    </p:animEffect>
                                  </p:childTnLst>
                                </p:cTn>
                              </p:par>
                              <p:par>
                                <p:cTn id="156" presetID="9" presetClass="emph" presetSubtype="0" nodeType="withEffect">
                                  <p:stCondLst>
                                    <p:cond delay="0"/>
                                  </p:stCondLst>
                                  <p:childTnLst>
                                    <p:set>
                                      <p:cBhvr rctx="PPT">
                                        <p:cTn id="157" dur="indefinite"/>
                                        <p:tgtEl>
                                          <p:spTgt spid="147"/>
                                        </p:tgtEl>
                                        <p:attrNameLst>
                                          <p:attrName>style.opacity</p:attrName>
                                        </p:attrNameLst>
                                      </p:cBhvr>
                                      <p:to>
                                        <p:strVal val="0.25"/>
                                      </p:to>
                                    </p:set>
                                    <p:animEffect filter="image" prLst="opacity: 0.25">
                                      <p:cBhvr rctx="IE">
                                        <p:cTn id="158" dur="indefinite"/>
                                        <p:tgtEl>
                                          <p:spTgt spid="147"/>
                                        </p:tgtEl>
                                      </p:cBhvr>
                                    </p:animEffect>
                                  </p:childTnLst>
                                </p:cTn>
                              </p:par>
                              <p:par>
                                <p:cTn id="159" presetID="9" presetClass="emph" presetSubtype="0" nodeType="withEffect">
                                  <p:stCondLst>
                                    <p:cond delay="0"/>
                                  </p:stCondLst>
                                  <p:childTnLst>
                                    <p:set>
                                      <p:cBhvr rctx="PPT">
                                        <p:cTn id="160" dur="indefinite"/>
                                        <p:tgtEl>
                                          <p:spTgt spid="144"/>
                                        </p:tgtEl>
                                        <p:attrNameLst>
                                          <p:attrName>style.opacity</p:attrName>
                                        </p:attrNameLst>
                                      </p:cBhvr>
                                      <p:to>
                                        <p:strVal val="0.25"/>
                                      </p:to>
                                    </p:set>
                                    <p:animEffect filter="image" prLst="opacity: 0.25">
                                      <p:cBhvr rctx="IE">
                                        <p:cTn id="161" dur="indefinite"/>
                                        <p:tgtEl>
                                          <p:spTgt spid="144"/>
                                        </p:tgtEl>
                                      </p:cBhvr>
                                    </p:animEffect>
                                  </p:childTnLst>
                                </p:cTn>
                              </p:par>
                            </p:childTnLst>
                          </p:cTn>
                        </p:par>
                        <p:par>
                          <p:cTn id="162" fill="hold">
                            <p:stCondLst>
                              <p:cond delay="1500"/>
                            </p:stCondLst>
                            <p:childTnLst>
                              <p:par>
                                <p:cTn id="163" presetID="9" presetClass="entr" presetSubtype="0" fill="hold" grpId="0" nodeType="afterEffect">
                                  <p:stCondLst>
                                    <p:cond delay="0"/>
                                  </p:stCondLst>
                                  <p:childTnLst>
                                    <p:set>
                                      <p:cBhvr>
                                        <p:cTn id="164" dur="1" fill="hold">
                                          <p:stCondLst>
                                            <p:cond delay="0"/>
                                          </p:stCondLst>
                                        </p:cTn>
                                        <p:tgtEl>
                                          <p:spTgt spid="171"/>
                                        </p:tgtEl>
                                        <p:attrNameLst>
                                          <p:attrName>style.visibility</p:attrName>
                                        </p:attrNameLst>
                                      </p:cBhvr>
                                      <p:to>
                                        <p:strVal val="visible"/>
                                      </p:to>
                                    </p:set>
                                    <p:animEffect transition="in" filter="dissolve">
                                      <p:cBhvr>
                                        <p:cTn id="165" dur="500"/>
                                        <p:tgtEl>
                                          <p:spTgt spid="171"/>
                                        </p:tgtEl>
                                      </p:cBhvr>
                                    </p:animEffect>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grpId="0" nodeType="clickEffect">
                                  <p:stCondLst>
                                    <p:cond delay="0"/>
                                  </p:stCondLst>
                                  <p:childTnLst>
                                    <p:set>
                                      <p:cBhvr>
                                        <p:cTn id="169" dur="1" fill="hold">
                                          <p:stCondLst>
                                            <p:cond delay="0"/>
                                          </p:stCondLst>
                                        </p:cTn>
                                        <p:tgtEl>
                                          <p:spTgt spid="173"/>
                                        </p:tgtEl>
                                        <p:attrNameLst>
                                          <p:attrName>style.visibility</p:attrName>
                                        </p:attrNameLst>
                                      </p:cBhvr>
                                      <p:to>
                                        <p:strVal val="visible"/>
                                      </p:to>
                                    </p:set>
                                    <p:animEffect transition="in" filter="dissolve">
                                      <p:cBhvr>
                                        <p:cTn id="170" dur="500"/>
                                        <p:tgtEl>
                                          <p:spTgt spid="173"/>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2"/>
                                        </p:tgtEl>
                                        <p:attrNameLst>
                                          <p:attrName>style.visibility</p:attrName>
                                        </p:attrNameLst>
                                      </p:cBhvr>
                                      <p:to>
                                        <p:strVal val="visible"/>
                                      </p:to>
                                    </p:set>
                                    <p:animEffect transition="in" filter="dissolve">
                                      <p:cBhvr>
                                        <p:cTn id="17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3" grpId="0"/>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1952"/>
            <a:ext cx="8229600" cy="4525963"/>
          </a:xfrm>
        </p:spPr>
        <p:txBody>
          <a:bodyPr/>
          <a:lstStyle/>
          <a:p>
            <a:r>
              <a:rPr lang="en-US" dirty="0" smtClean="0">
                <a:solidFill>
                  <a:srgbClr val="0000FF"/>
                </a:solidFill>
                <a:latin typeface="Helvetica Neue Light"/>
                <a:cs typeface="Helvetica Neue Light"/>
              </a:rPr>
              <a:t>First </a:t>
            </a:r>
            <a:r>
              <a:rPr lang="en-US" dirty="0">
                <a:solidFill>
                  <a:srgbClr val="0000FF"/>
                </a:solidFill>
                <a:latin typeface="Helvetica Neue Light"/>
                <a:cs typeface="Helvetica Neue Light"/>
              </a:rPr>
              <a:t>Challenge: </a:t>
            </a:r>
            <a:r>
              <a:rPr lang="en-US" dirty="0">
                <a:latin typeface="Helvetica Neue Light"/>
                <a:cs typeface="Helvetica Neue Light"/>
              </a:rPr>
              <a:t>reveal </a:t>
            </a:r>
            <a:r>
              <a:rPr lang="en-US" dirty="0" smtClean="0">
                <a:latin typeface="Helvetica Neue Light"/>
                <a:cs typeface="Helvetica Neue Light"/>
              </a:rPr>
              <a:t>symbols to </a:t>
            </a:r>
            <a:r>
              <a:rPr lang="en-US" dirty="0">
                <a:latin typeface="Helvetica Neue Light"/>
                <a:cs typeface="Helvetica Neue Light"/>
              </a:rPr>
              <a:t>readers only when enough </a:t>
            </a:r>
            <a:r>
              <a:rPr lang="en-US" dirty="0" smtClean="0">
                <a:latin typeface="Helvetica Neue Light"/>
                <a:cs typeface="Helvetica Neue Light"/>
              </a:rPr>
              <a:t>symbols are propagated</a:t>
            </a:r>
          </a:p>
          <a:p>
            <a:endParaRPr lang="en-US" dirty="0">
              <a:latin typeface="Helvetica Neue Light"/>
              <a:cs typeface="Helvetica Neue Light"/>
            </a:endParaRPr>
          </a:p>
          <a:p>
            <a:r>
              <a:rPr lang="en-US" dirty="0">
                <a:solidFill>
                  <a:srgbClr val="0000FF"/>
                </a:solidFill>
                <a:latin typeface="Helvetica Neue Light"/>
                <a:cs typeface="Helvetica Neue Light"/>
              </a:rPr>
              <a:t>Second Challenge</a:t>
            </a:r>
            <a:r>
              <a:rPr lang="en-US" dirty="0">
                <a:latin typeface="Helvetica Neue Light"/>
                <a:cs typeface="Helvetica Neue Light"/>
              </a:rPr>
              <a:t>: discard old versions </a:t>
            </a:r>
            <a:r>
              <a:rPr lang="en-US" dirty="0" smtClean="0">
                <a:latin typeface="Helvetica Neue Light"/>
                <a:cs typeface="Helvetica Neue Light"/>
              </a:rPr>
              <a:t>safely</a:t>
            </a:r>
          </a:p>
          <a:p>
            <a:pPr marL="0" indent="0">
              <a:buNone/>
            </a:pPr>
            <a:endParaRPr lang="en-US" dirty="0">
              <a:latin typeface="Helvetica Neue Light"/>
              <a:cs typeface="Helvetica Neue Light"/>
            </a:endParaRPr>
          </a:p>
        </p:txBody>
      </p:sp>
    </p:spTree>
    <p:extLst>
      <p:ext uri="{BB962C8B-B14F-4D97-AF65-F5344CB8AC3E}">
        <p14:creationId xmlns:p14="http://schemas.microsoft.com/office/powerpoint/2010/main" val="418326776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1952"/>
            <a:ext cx="8229600" cy="4525963"/>
          </a:xfrm>
        </p:spPr>
        <p:txBody>
          <a:bodyPr/>
          <a:lstStyle/>
          <a:p>
            <a:r>
              <a:rPr lang="en-US" dirty="0" smtClean="0">
                <a:solidFill>
                  <a:srgbClr val="0000FF"/>
                </a:solidFill>
                <a:latin typeface="Helvetica Neue Light"/>
                <a:cs typeface="Helvetica Neue Light"/>
              </a:rPr>
              <a:t>First </a:t>
            </a:r>
            <a:r>
              <a:rPr lang="en-US" dirty="0">
                <a:solidFill>
                  <a:srgbClr val="0000FF"/>
                </a:solidFill>
                <a:latin typeface="Helvetica Neue Light"/>
                <a:cs typeface="Helvetica Neue Light"/>
              </a:rPr>
              <a:t>Challenge: </a:t>
            </a:r>
            <a:r>
              <a:rPr lang="en-US" dirty="0">
                <a:latin typeface="Helvetica Neue Light"/>
                <a:cs typeface="Helvetica Neue Light"/>
              </a:rPr>
              <a:t>reveal </a:t>
            </a:r>
            <a:r>
              <a:rPr lang="en-US" dirty="0" smtClean="0">
                <a:latin typeface="Helvetica Neue Light"/>
                <a:cs typeface="Helvetica Neue Light"/>
              </a:rPr>
              <a:t>symbols to </a:t>
            </a:r>
            <a:r>
              <a:rPr lang="en-US" dirty="0">
                <a:latin typeface="Helvetica Neue Light"/>
                <a:cs typeface="Helvetica Neue Light"/>
              </a:rPr>
              <a:t>readers only when enough </a:t>
            </a:r>
            <a:r>
              <a:rPr lang="en-US" dirty="0" smtClean="0">
                <a:latin typeface="Helvetica Neue Light"/>
                <a:cs typeface="Helvetica Neue Light"/>
              </a:rPr>
              <a:t>symbols are propagated</a:t>
            </a:r>
          </a:p>
          <a:p>
            <a:endParaRPr lang="en-US" dirty="0">
              <a:latin typeface="Helvetica Neue Light"/>
              <a:cs typeface="Helvetica Neue Light"/>
            </a:endParaRPr>
          </a:p>
          <a:p>
            <a:r>
              <a:rPr lang="en-US" dirty="0">
                <a:solidFill>
                  <a:srgbClr val="0000FF"/>
                </a:solidFill>
                <a:latin typeface="Helvetica Neue Light"/>
                <a:cs typeface="Helvetica Neue Light"/>
              </a:rPr>
              <a:t>Second Challenge</a:t>
            </a:r>
            <a:r>
              <a:rPr lang="en-US" dirty="0">
                <a:latin typeface="Helvetica Neue Light"/>
                <a:cs typeface="Helvetica Neue Light"/>
              </a:rPr>
              <a:t>: discard old versions </a:t>
            </a:r>
            <a:r>
              <a:rPr lang="en-US" dirty="0" smtClean="0">
                <a:latin typeface="Helvetica Neue Light"/>
                <a:cs typeface="Helvetica Neue Light"/>
              </a:rPr>
              <a:t>safely</a:t>
            </a:r>
          </a:p>
          <a:p>
            <a:pPr marL="0" indent="0">
              <a:buNone/>
            </a:pPr>
            <a:endParaRPr lang="en-US" dirty="0">
              <a:latin typeface="Helvetica Neue Light"/>
              <a:cs typeface="Helvetica Neue Light"/>
            </a:endParaRPr>
          </a:p>
        </p:txBody>
      </p:sp>
      <p:sp>
        <p:nvSpPr>
          <p:cNvPr id="6" name="TextBox 5"/>
          <p:cNvSpPr txBox="1"/>
          <p:nvPr/>
        </p:nvSpPr>
        <p:spPr>
          <a:xfrm>
            <a:off x="275612" y="4653443"/>
            <a:ext cx="8001168" cy="1908215"/>
          </a:xfrm>
          <a:prstGeom prst="rect">
            <a:avLst/>
          </a:prstGeom>
          <a:noFill/>
        </p:spPr>
        <p:txBody>
          <a:bodyPr wrap="none" rtlCol="0">
            <a:spAutoFit/>
          </a:bodyPr>
          <a:lstStyle/>
          <a:p>
            <a:pPr algn="ctr"/>
            <a:r>
              <a:rPr lang="en-US" sz="2800" dirty="0" smtClean="0">
                <a:solidFill>
                  <a:srgbClr val="FF0000"/>
                </a:solidFill>
                <a:latin typeface="Helvetica Neue Light"/>
                <a:cs typeface="Helvetica Neue Light"/>
              </a:rPr>
              <a:t>Crude, one sentence summary</a:t>
            </a:r>
          </a:p>
          <a:p>
            <a:endParaRPr lang="en-US" dirty="0">
              <a:latin typeface="Helvetica Neue Light"/>
              <a:cs typeface="Helvetica Neue Light"/>
            </a:endParaRPr>
          </a:p>
          <a:p>
            <a:r>
              <a:rPr lang="en-US" sz="2400" dirty="0">
                <a:latin typeface="Helvetica Neue Light"/>
                <a:cs typeface="Helvetica Neue Light"/>
              </a:rPr>
              <a:t>C</a:t>
            </a:r>
            <a:r>
              <a:rPr lang="en-US" sz="2400" dirty="0" smtClean="0">
                <a:latin typeface="Helvetica Neue Light"/>
                <a:cs typeface="Helvetica Neue Light"/>
              </a:rPr>
              <a:t>hallenges can be solved through careful algorithm design,</a:t>
            </a:r>
          </a:p>
          <a:p>
            <a:r>
              <a:rPr lang="en-US" sz="2400" dirty="0">
                <a:latin typeface="Helvetica Neue Light"/>
                <a:cs typeface="Helvetica Neue Light"/>
              </a:rPr>
              <a:t>s</a:t>
            </a:r>
            <a:r>
              <a:rPr lang="en-US" sz="2400" dirty="0" smtClean="0">
                <a:latin typeface="Helvetica Neue Light"/>
                <a:cs typeface="Helvetica Neue Light"/>
              </a:rPr>
              <a:t>torage cost savings if the extent of concurrency is small.</a:t>
            </a:r>
          </a:p>
          <a:p>
            <a:r>
              <a:rPr lang="en-US" sz="2400" dirty="0" smtClean="0">
                <a:latin typeface="Helvetica Neue Light"/>
                <a:cs typeface="Helvetica Neue Light"/>
                <a:hlinkClick r:id="rId2" action="ppaction://hlinksldjump"/>
              </a:rPr>
              <a:t>Sample algorithm in appendix </a:t>
            </a:r>
            <a:endParaRPr lang="en-US" sz="2400" dirty="0">
              <a:latin typeface="Helvetica Neue Light"/>
              <a:cs typeface="Helvetica Neue Light"/>
            </a:endParaRPr>
          </a:p>
        </p:txBody>
      </p:sp>
    </p:spTree>
    <p:extLst>
      <p:ext uri="{BB962C8B-B14F-4D97-AF65-F5344CB8AC3E}">
        <p14:creationId xmlns:p14="http://schemas.microsoft.com/office/powerpoint/2010/main" val="27271339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177" y="810347"/>
            <a:ext cx="8934823" cy="4739759"/>
          </a:xfrm>
          <a:prstGeom prst="rect">
            <a:avLst/>
          </a:prstGeom>
          <a:noFill/>
        </p:spPr>
        <p:txBody>
          <a:bodyPr wrap="square" rtlCol="0">
            <a:spAutoFit/>
          </a:bodyPr>
          <a:lstStyle/>
          <a:p>
            <a:r>
              <a:rPr lang="en-US" dirty="0">
                <a:latin typeface="Helvetica Neue Light"/>
                <a:cs typeface="Helvetica Neue Light"/>
              </a:rPr>
              <a:t>[Ganger et. al. 04] The HGR </a:t>
            </a:r>
            <a:r>
              <a:rPr lang="en-US" dirty="0" smtClean="0">
                <a:latin typeface="Helvetica Neue Light"/>
                <a:cs typeface="Helvetica Neue Light"/>
              </a:rPr>
              <a:t>algorithm, [</a:t>
            </a:r>
            <a:r>
              <a:rPr lang="en-US" dirty="0" err="1" smtClean="0">
                <a:latin typeface="Helvetica Neue Light"/>
                <a:cs typeface="Helvetica Neue Light"/>
              </a:rPr>
              <a:t>Dutta</a:t>
            </a:r>
            <a:r>
              <a:rPr lang="en-US" dirty="0" smtClean="0">
                <a:latin typeface="Helvetica Neue Light"/>
                <a:cs typeface="Helvetica Neue Light"/>
              </a:rPr>
              <a:t> et. al 08] The ORCAS and ORCAS-B algorithm, [</a:t>
            </a:r>
            <a:r>
              <a:rPr lang="en-US" dirty="0" err="1" smtClean="0">
                <a:latin typeface="Helvetica Neue Light"/>
                <a:cs typeface="Helvetica Neue Light"/>
              </a:rPr>
              <a:t>Dobre</a:t>
            </a:r>
            <a:r>
              <a:rPr lang="en-US" dirty="0" smtClean="0">
                <a:latin typeface="Helvetica Neue Light"/>
                <a:cs typeface="Helvetica Neue Light"/>
              </a:rPr>
              <a:t> et. al. 14] The M-</a:t>
            </a:r>
            <a:r>
              <a:rPr lang="en-US" dirty="0" err="1" smtClean="0">
                <a:latin typeface="Helvetica Neue Light"/>
                <a:cs typeface="Helvetica Neue Light"/>
              </a:rPr>
              <a:t>PoWerStore</a:t>
            </a:r>
            <a:r>
              <a:rPr lang="en-US" dirty="0" smtClean="0">
                <a:latin typeface="Helvetica Neue Light"/>
                <a:cs typeface="Helvetica Neue Light"/>
              </a:rPr>
              <a:t> algorithm [</a:t>
            </a:r>
            <a:r>
              <a:rPr lang="en-US" dirty="0" err="1" smtClean="0">
                <a:latin typeface="Helvetica Neue Light"/>
                <a:cs typeface="Helvetica Neue Light"/>
              </a:rPr>
              <a:t>Androulaki</a:t>
            </a:r>
            <a:r>
              <a:rPr lang="en-US" dirty="0" smtClean="0">
                <a:latin typeface="Helvetica Neue Light"/>
                <a:cs typeface="Helvetica Neue Light"/>
              </a:rPr>
              <a:t> et. al. 14] AWE algorithm [Cadambe et. al. 16], The CASGC algorithm [</a:t>
            </a:r>
            <a:r>
              <a:rPr lang="en-US" dirty="0" err="1" smtClean="0">
                <a:latin typeface="Helvetica Neue Light"/>
                <a:cs typeface="Helvetica Neue Light"/>
              </a:rPr>
              <a:t>Konwar</a:t>
            </a:r>
            <a:r>
              <a:rPr lang="en-US" dirty="0" smtClean="0">
                <a:latin typeface="Helvetica Neue Light"/>
                <a:cs typeface="Helvetica Neue Light"/>
              </a:rPr>
              <a:t> et. al. 16] SODA algorithm</a:t>
            </a:r>
          </a:p>
          <a:p>
            <a:pPr marL="285750" indent="-285750">
              <a:buFont typeface="Arial"/>
              <a:buChar char="•"/>
            </a:pPr>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Storage </a:t>
            </a:r>
            <a:r>
              <a:rPr lang="en-US" sz="2200" dirty="0">
                <a:latin typeface="Helvetica Neue Light"/>
                <a:cs typeface="Helvetica Neue Light"/>
              </a:rPr>
              <a:t>cost </a:t>
            </a:r>
            <a:r>
              <a:rPr lang="en-US" sz="2200" dirty="0" smtClean="0">
                <a:latin typeface="Helvetica Neue Light"/>
                <a:cs typeface="Helvetica Neue Light"/>
              </a:rPr>
              <a:t>grows as the number of concurrent write operations.</a:t>
            </a:r>
          </a:p>
          <a:p>
            <a:endParaRPr lang="en-US" dirty="0" smtClean="0">
              <a:latin typeface="Helvetica Neue Light"/>
              <a:cs typeface="Helvetica Neue Light"/>
            </a:endParaRPr>
          </a:p>
          <a:p>
            <a:endParaRPr lang="en-US" sz="2200" dirty="0" smtClean="0">
              <a:latin typeface="Helvetica Neue Light"/>
              <a:cs typeface="Helvetica Neue Light"/>
            </a:endParaRPr>
          </a:p>
          <a:p>
            <a:r>
              <a:rPr lang="en-US" sz="2200" dirty="0" smtClean="0">
                <a:solidFill>
                  <a:schemeClr val="bg1"/>
                </a:solidFill>
                <a:latin typeface="Helvetica Neue Light"/>
                <a:cs typeface="Helvetica Neue Light"/>
              </a:rPr>
              <a:t>Noteworthy recent developments:</a:t>
            </a:r>
          </a:p>
          <a:p>
            <a:pPr marL="285750" indent="-285750">
              <a:buFont typeface="Arial"/>
              <a:buChar char="•"/>
            </a:pPr>
            <a:r>
              <a:rPr lang="en-US" sz="2200" dirty="0" smtClean="0">
                <a:solidFill>
                  <a:schemeClr val="bg1"/>
                </a:solidFill>
                <a:latin typeface="Helvetica Neue Light"/>
                <a:cs typeface="Helvetica Neue Light"/>
              </a:rPr>
              <a:t>Coding-based consistent store implementations [Zhang et. al. FAST 16],</a:t>
            </a:r>
            <a:r>
              <a:rPr lang="en-US" sz="2200" dirty="0">
                <a:solidFill>
                  <a:schemeClr val="bg1"/>
                </a:solidFill>
                <a:latin typeface="Helvetica Neue Light"/>
                <a:cs typeface="Helvetica Neue Light"/>
              </a:rPr>
              <a:t> </a:t>
            </a:r>
            <a:r>
              <a:rPr lang="en-US" sz="2200" dirty="0" smtClean="0">
                <a:solidFill>
                  <a:schemeClr val="bg1"/>
                </a:solidFill>
                <a:latin typeface="Helvetica Neue Light"/>
                <a:cs typeface="Helvetica Neue Light"/>
              </a:rPr>
              <a:t>[Yu Li Chen et. al. </a:t>
            </a:r>
            <a:r>
              <a:rPr lang="en-US" sz="2200" dirty="0" err="1" smtClean="0">
                <a:solidFill>
                  <a:schemeClr val="bg1"/>
                </a:solidFill>
                <a:latin typeface="Helvetica Neue Light"/>
                <a:cs typeface="Helvetica Neue Light"/>
              </a:rPr>
              <a:t>Usenix</a:t>
            </a:r>
            <a:r>
              <a:rPr lang="en-US" sz="2200" dirty="0" smtClean="0">
                <a:solidFill>
                  <a:schemeClr val="bg1"/>
                </a:solidFill>
                <a:latin typeface="Helvetica Neue Light"/>
                <a:cs typeface="Helvetica Neue Light"/>
              </a:rPr>
              <a:t> ATC 17]</a:t>
            </a:r>
          </a:p>
          <a:p>
            <a:pPr marL="285750" indent="-285750">
              <a:buFont typeface="Arial"/>
              <a:buChar char="•"/>
            </a:pPr>
            <a:r>
              <a:rPr lang="en-US" sz="2200" dirty="0" smtClean="0">
                <a:solidFill>
                  <a:schemeClr val="bg1"/>
                </a:solidFill>
                <a:latin typeface="Helvetica Neue Light"/>
                <a:cs typeface="Helvetica Neue Light"/>
              </a:rPr>
              <a:t>Erasure </a:t>
            </a:r>
            <a:r>
              <a:rPr lang="en-US" sz="2200" dirty="0">
                <a:solidFill>
                  <a:schemeClr val="bg1"/>
                </a:solidFill>
                <a:latin typeface="Helvetica Neue Light"/>
                <a:cs typeface="Helvetica Neue Light"/>
              </a:rPr>
              <a:t>coding based algorithms </a:t>
            </a:r>
            <a:r>
              <a:rPr lang="en-US" sz="2200" dirty="0" smtClean="0">
                <a:solidFill>
                  <a:schemeClr val="bg1"/>
                </a:solidFill>
                <a:latin typeface="Helvetica Neue Light"/>
                <a:cs typeface="Helvetica Neue Light"/>
              </a:rPr>
              <a:t>for consistency issues in edge computing [</a:t>
            </a:r>
            <a:r>
              <a:rPr lang="en-US" sz="2200" dirty="0" err="1" smtClean="0">
                <a:solidFill>
                  <a:schemeClr val="bg1"/>
                </a:solidFill>
                <a:latin typeface="Helvetica Neue Light"/>
                <a:cs typeface="Helvetica Neue Light"/>
              </a:rPr>
              <a:t>Konwar</a:t>
            </a:r>
            <a:r>
              <a:rPr lang="en-US" sz="2200" dirty="0" smtClean="0">
                <a:solidFill>
                  <a:schemeClr val="bg1"/>
                </a:solidFill>
                <a:latin typeface="Helvetica Neue Light"/>
                <a:cs typeface="Helvetica Neue Light"/>
              </a:rPr>
              <a:t> et. al. PODC 2017], </a:t>
            </a:r>
            <a:endParaRPr lang="en-US" dirty="0">
              <a:solidFill>
                <a:schemeClr val="bg1"/>
              </a:solidFill>
              <a:latin typeface="Helvetica Neue Light"/>
              <a:cs typeface="Helvetica Neue Light"/>
            </a:endParaRPr>
          </a:p>
          <a:p>
            <a:endParaRPr lang="en-US" dirty="0" smtClean="0">
              <a:solidFill>
                <a:schemeClr val="bg1"/>
              </a:solidFill>
              <a:latin typeface="Helvetica Neue Light"/>
              <a:cs typeface="Helvetica Neue Light"/>
            </a:endParaRPr>
          </a:p>
          <a:p>
            <a:endParaRPr lang="en-US" dirty="0" smtClean="0">
              <a:latin typeface="Helvetica Neue Light"/>
              <a:cs typeface="Helvetica Neue Light"/>
            </a:endParaRPr>
          </a:p>
        </p:txBody>
      </p:sp>
      <p:sp>
        <p:nvSpPr>
          <p:cNvPr id="6" name="TextBox 5"/>
          <p:cNvSpPr txBox="1"/>
          <p:nvPr/>
        </p:nvSpPr>
        <p:spPr>
          <a:xfrm>
            <a:off x="209177" y="19139"/>
            <a:ext cx="9263529" cy="646331"/>
          </a:xfrm>
          <a:prstGeom prst="rect">
            <a:avLst/>
          </a:prstGeom>
          <a:noFill/>
        </p:spPr>
        <p:txBody>
          <a:bodyPr wrap="square" rtlCol="0">
            <a:spAutoFit/>
          </a:bodyPr>
          <a:lstStyle/>
          <a:p>
            <a:r>
              <a:rPr lang="en-US" sz="3600" dirty="0" smtClean="0">
                <a:latin typeface="Helvetica Neue Light"/>
                <a:cs typeface="Helvetica Neue Light"/>
              </a:rPr>
              <a:t>Different approaches to solving challenges</a:t>
            </a:r>
            <a:endParaRPr lang="en-US" sz="3600" dirty="0">
              <a:latin typeface="Helvetica Neue Light"/>
              <a:cs typeface="Helvetica Neue Light"/>
            </a:endParaRPr>
          </a:p>
        </p:txBody>
      </p:sp>
      <p:sp>
        <p:nvSpPr>
          <p:cNvPr id="2" name="Rectangle 1"/>
          <p:cNvSpPr/>
          <p:nvPr/>
        </p:nvSpPr>
        <p:spPr>
          <a:xfrm>
            <a:off x="0" y="5589185"/>
            <a:ext cx="9095305" cy="1200328"/>
          </a:xfrm>
          <a:prstGeom prst="rect">
            <a:avLst/>
          </a:prstGeom>
        </p:spPr>
        <p:txBody>
          <a:bodyPr wrap="square">
            <a:spAutoFit/>
          </a:bodyPr>
          <a:lstStyle/>
          <a:p>
            <a:r>
              <a:rPr lang="en-US" sz="2400" dirty="0" smtClean="0">
                <a:solidFill>
                  <a:srgbClr val="FFFFFF"/>
                </a:solidFill>
                <a:latin typeface="Helvetica Neue Light"/>
                <a:cs typeface="Helvetica Neue Light"/>
              </a:rPr>
              <a:t>What </a:t>
            </a:r>
            <a:r>
              <a:rPr lang="en-US" sz="2400" dirty="0">
                <a:solidFill>
                  <a:srgbClr val="FFFFFF"/>
                </a:solidFill>
                <a:latin typeface="Helvetica Neue Light"/>
                <a:cs typeface="Helvetica Neue Light"/>
              </a:rPr>
              <a:t>is </a:t>
            </a:r>
            <a:r>
              <a:rPr lang="en-US" sz="2400" dirty="0" smtClean="0">
                <a:solidFill>
                  <a:srgbClr val="FFFFFF"/>
                </a:solidFill>
                <a:latin typeface="Helvetica Neue Light"/>
                <a:cs typeface="Helvetica Neue Light"/>
              </a:rPr>
              <a:t>the </a:t>
            </a:r>
            <a:r>
              <a:rPr lang="en-US" sz="2400" i="1" dirty="0" smtClean="0">
                <a:solidFill>
                  <a:srgbClr val="FFFFFF"/>
                </a:solidFill>
                <a:latin typeface="Helvetica Neue Light"/>
                <a:cs typeface="Helvetica Neue Light"/>
              </a:rPr>
              <a:t>right</a:t>
            </a:r>
            <a:r>
              <a:rPr lang="en-US" sz="2400" dirty="0" smtClean="0">
                <a:solidFill>
                  <a:srgbClr val="FFFFFF"/>
                </a:solidFill>
                <a:latin typeface="Helvetica Neue Light"/>
                <a:cs typeface="Helvetica Neue Light"/>
              </a:rPr>
              <a:t> information</a:t>
            </a:r>
            <a:r>
              <a:rPr lang="en-US" sz="2400" dirty="0">
                <a:solidFill>
                  <a:srgbClr val="FFFFFF"/>
                </a:solidFill>
                <a:latin typeface="Helvetica Neue Light"/>
                <a:cs typeface="Helvetica Neue Light"/>
              </a:rPr>
              <a:t>-</a:t>
            </a:r>
            <a:r>
              <a:rPr lang="en-US" sz="2400" dirty="0" smtClean="0">
                <a:solidFill>
                  <a:srgbClr val="FFFFFF"/>
                </a:solidFill>
                <a:latin typeface="Helvetica Neue Light"/>
                <a:cs typeface="Helvetica Neue Light"/>
              </a:rPr>
              <a:t>theoretic abstraction of this system?</a:t>
            </a:r>
          </a:p>
          <a:p>
            <a:r>
              <a:rPr lang="en-US" sz="2400" dirty="0" smtClean="0">
                <a:solidFill>
                  <a:srgbClr val="FFFFFF"/>
                </a:solidFill>
                <a:latin typeface="Helvetica Neue Light"/>
                <a:cs typeface="Helvetica Neue Light"/>
              </a:rPr>
              <a:t>Does the storage cost </a:t>
            </a:r>
            <a:r>
              <a:rPr lang="en-US" sz="2400" i="1" dirty="0" smtClean="0">
                <a:solidFill>
                  <a:srgbClr val="FFFFFF"/>
                </a:solidFill>
                <a:latin typeface="Helvetica Neue Light"/>
                <a:cs typeface="Helvetica Neue Light"/>
              </a:rPr>
              <a:t>necessarily</a:t>
            </a:r>
            <a:r>
              <a:rPr lang="en-US" sz="2400" dirty="0" smtClean="0">
                <a:solidFill>
                  <a:srgbClr val="FFFFFF"/>
                </a:solidFill>
                <a:latin typeface="Helvetica Neue Light"/>
                <a:cs typeface="Helvetica Neue Light"/>
              </a:rPr>
              <a:t> grow with concurrency?</a:t>
            </a:r>
            <a:endParaRPr lang="en-US" sz="2400" dirty="0">
              <a:solidFill>
                <a:srgbClr val="FFFFFF"/>
              </a:solidFill>
              <a:latin typeface="Helvetica Neue Light"/>
              <a:cs typeface="Helvetica Neue Light"/>
            </a:endParaRPr>
          </a:p>
          <a:p>
            <a:r>
              <a:rPr lang="en-US" sz="2400" dirty="0">
                <a:solidFill>
                  <a:srgbClr val="FFFFFF"/>
                </a:solidFill>
                <a:latin typeface="Helvetica Neue Light"/>
                <a:cs typeface="Helvetica Neue Light"/>
              </a:rPr>
              <a:t>Can clever coding theoretic ideas improve storage cost?</a:t>
            </a:r>
          </a:p>
        </p:txBody>
      </p:sp>
    </p:spTree>
    <p:extLst>
      <p:ext uri="{BB962C8B-B14F-4D97-AF65-F5344CB8AC3E}">
        <p14:creationId xmlns:p14="http://schemas.microsoft.com/office/powerpoint/2010/main" val="165804695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177" y="810347"/>
            <a:ext cx="8934823" cy="4739759"/>
          </a:xfrm>
          <a:prstGeom prst="rect">
            <a:avLst/>
          </a:prstGeom>
          <a:noFill/>
        </p:spPr>
        <p:txBody>
          <a:bodyPr wrap="square" rtlCol="0">
            <a:spAutoFit/>
          </a:bodyPr>
          <a:lstStyle/>
          <a:p>
            <a:r>
              <a:rPr lang="en-US" dirty="0">
                <a:latin typeface="Helvetica Neue Light"/>
                <a:cs typeface="Helvetica Neue Light"/>
              </a:rPr>
              <a:t>[Ganger et. al. 04] The HGR </a:t>
            </a:r>
            <a:r>
              <a:rPr lang="en-US" dirty="0" smtClean="0">
                <a:latin typeface="Helvetica Neue Light"/>
                <a:cs typeface="Helvetica Neue Light"/>
              </a:rPr>
              <a:t>algorithm, [</a:t>
            </a:r>
            <a:r>
              <a:rPr lang="en-US" dirty="0" err="1" smtClean="0">
                <a:latin typeface="Helvetica Neue Light"/>
                <a:cs typeface="Helvetica Neue Light"/>
              </a:rPr>
              <a:t>Dutta</a:t>
            </a:r>
            <a:r>
              <a:rPr lang="en-US" dirty="0" smtClean="0">
                <a:latin typeface="Helvetica Neue Light"/>
                <a:cs typeface="Helvetica Neue Light"/>
              </a:rPr>
              <a:t> et. al 08] The ORCAS and ORCAS-B algorithm, [</a:t>
            </a:r>
            <a:r>
              <a:rPr lang="en-US" dirty="0" err="1" smtClean="0">
                <a:latin typeface="Helvetica Neue Light"/>
                <a:cs typeface="Helvetica Neue Light"/>
              </a:rPr>
              <a:t>Dobre</a:t>
            </a:r>
            <a:r>
              <a:rPr lang="en-US" dirty="0" smtClean="0">
                <a:latin typeface="Helvetica Neue Light"/>
                <a:cs typeface="Helvetica Neue Light"/>
              </a:rPr>
              <a:t> et. al. 14] The M-</a:t>
            </a:r>
            <a:r>
              <a:rPr lang="en-US" dirty="0" err="1" smtClean="0">
                <a:latin typeface="Helvetica Neue Light"/>
                <a:cs typeface="Helvetica Neue Light"/>
              </a:rPr>
              <a:t>PoWerStore</a:t>
            </a:r>
            <a:r>
              <a:rPr lang="en-US" dirty="0" smtClean="0">
                <a:latin typeface="Helvetica Neue Light"/>
                <a:cs typeface="Helvetica Neue Light"/>
              </a:rPr>
              <a:t> algorithm [</a:t>
            </a:r>
            <a:r>
              <a:rPr lang="en-US" dirty="0" err="1" smtClean="0">
                <a:latin typeface="Helvetica Neue Light"/>
                <a:cs typeface="Helvetica Neue Light"/>
              </a:rPr>
              <a:t>Androulaki</a:t>
            </a:r>
            <a:r>
              <a:rPr lang="en-US" dirty="0" smtClean="0">
                <a:latin typeface="Helvetica Neue Light"/>
                <a:cs typeface="Helvetica Neue Light"/>
              </a:rPr>
              <a:t> et. al. 14] AWE algorithm [Cadambe et. al. 15], The CASGC algorithm [</a:t>
            </a:r>
            <a:r>
              <a:rPr lang="en-US" dirty="0" err="1" smtClean="0">
                <a:latin typeface="Helvetica Neue Light"/>
                <a:cs typeface="Helvetica Neue Light"/>
              </a:rPr>
              <a:t>Konwar</a:t>
            </a:r>
            <a:r>
              <a:rPr lang="en-US" dirty="0" smtClean="0">
                <a:latin typeface="Helvetica Neue Light"/>
                <a:cs typeface="Helvetica Neue Light"/>
              </a:rPr>
              <a:t> et. al. 16] SODA algorithm</a:t>
            </a:r>
          </a:p>
          <a:p>
            <a:pPr marL="285750" indent="-285750">
              <a:buFont typeface="Arial"/>
              <a:buChar char="•"/>
            </a:pPr>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Storage </a:t>
            </a:r>
            <a:r>
              <a:rPr lang="en-US" sz="2200" dirty="0">
                <a:latin typeface="Helvetica Neue Light"/>
                <a:cs typeface="Helvetica Neue Light"/>
              </a:rPr>
              <a:t>cost </a:t>
            </a:r>
            <a:r>
              <a:rPr lang="en-US" sz="2200" dirty="0" smtClean="0">
                <a:latin typeface="Helvetica Neue Light"/>
                <a:cs typeface="Helvetica Neue Light"/>
              </a:rPr>
              <a:t>grows as the number of concurrent write operations.</a:t>
            </a:r>
          </a:p>
          <a:p>
            <a:endParaRPr lang="en-US" dirty="0" smtClean="0">
              <a:latin typeface="Helvetica Neue Light"/>
              <a:cs typeface="Helvetica Neue Light"/>
            </a:endParaRPr>
          </a:p>
          <a:p>
            <a:endParaRPr lang="en-US" sz="2200" dirty="0" smtClean="0">
              <a:latin typeface="Helvetica Neue Light"/>
              <a:cs typeface="Helvetica Neue Light"/>
            </a:endParaRPr>
          </a:p>
          <a:p>
            <a:r>
              <a:rPr lang="en-US" sz="2200" dirty="0" smtClean="0">
                <a:latin typeface="Helvetica Neue Light"/>
                <a:cs typeface="Helvetica Neue Light"/>
              </a:rPr>
              <a:t>Noteworthy recent developments:</a:t>
            </a:r>
          </a:p>
          <a:p>
            <a:pPr marL="285750" indent="-285750">
              <a:buFont typeface="Arial"/>
              <a:buChar char="•"/>
            </a:pPr>
            <a:r>
              <a:rPr lang="en-US" sz="2200" dirty="0" smtClean="0">
                <a:latin typeface="Helvetica Neue Light"/>
                <a:cs typeface="Helvetica Neue Light"/>
              </a:rPr>
              <a:t>Coding-based consistent store implementations [Zhang et. al. FAST 16],</a:t>
            </a:r>
            <a:r>
              <a:rPr lang="en-US" sz="2200" dirty="0">
                <a:latin typeface="Helvetica Neue Light"/>
                <a:cs typeface="Helvetica Neue Light"/>
              </a:rPr>
              <a:t> </a:t>
            </a:r>
            <a:r>
              <a:rPr lang="en-US" sz="2200" dirty="0" smtClean="0">
                <a:latin typeface="Helvetica Neue Light"/>
                <a:cs typeface="Helvetica Neue Light"/>
              </a:rPr>
              <a:t>[Chen et. al. </a:t>
            </a:r>
            <a:r>
              <a:rPr lang="en-US" sz="2200" dirty="0" err="1" smtClean="0">
                <a:latin typeface="Helvetica Neue Light"/>
                <a:cs typeface="Helvetica Neue Light"/>
              </a:rPr>
              <a:t>Usenix</a:t>
            </a:r>
            <a:r>
              <a:rPr lang="en-US" sz="2200" dirty="0" smtClean="0">
                <a:latin typeface="Helvetica Neue Light"/>
                <a:cs typeface="Helvetica Neue Light"/>
              </a:rPr>
              <a:t> ATC 17]</a:t>
            </a:r>
          </a:p>
          <a:p>
            <a:pPr marL="285750" indent="-285750">
              <a:buFont typeface="Arial"/>
              <a:buChar char="•"/>
            </a:pPr>
            <a:r>
              <a:rPr lang="en-US" sz="2200" dirty="0" smtClean="0">
                <a:latin typeface="Helvetica Neue Light"/>
                <a:cs typeface="Helvetica Neue Light"/>
              </a:rPr>
              <a:t>Erasure </a:t>
            </a:r>
            <a:r>
              <a:rPr lang="en-US" sz="2200" dirty="0">
                <a:latin typeface="Helvetica Neue Light"/>
                <a:cs typeface="Helvetica Neue Light"/>
              </a:rPr>
              <a:t>coding based algorithms </a:t>
            </a:r>
            <a:r>
              <a:rPr lang="en-US" sz="2200" dirty="0" smtClean="0">
                <a:latin typeface="Helvetica Neue Light"/>
                <a:cs typeface="Helvetica Neue Light"/>
              </a:rPr>
              <a:t>for consistency issues in edge computing [</a:t>
            </a:r>
            <a:r>
              <a:rPr lang="en-US" sz="2200" dirty="0" err="1" smtClean="0">
                <a:latin typeface="Helvetica Neue Light"/>
                <a:cs typeface="Helvetica Neue Light"/>
              </a:rPr>
              <a:t>Konwar</a:t>
            </a:r>
            <a:r>
              <a:rPr lang="en-US" sz="2200" dirty="0" smtClean="0">
                <a:latin typeface="Helvetica Neue Light"/>
                <a:cs typeface="Helvetica Neue Light"/>
              </a:rPr>
              <a:t> et. al. PODC 2017], </a:t>
            </a:r>
            <a:endParaRPr lang="en-US" dirty="0">
              <a:latin typeface="Helvetica Neue Light"/>
              <a:cs typeface="Helvetica Neue Light"/>
            </a:endParaRPr>
          </a:p>
          <a:p>
            <a:endParaRPr lang="en-US" dirty="0" smtClean="0">
              <a:latin typeface="Helvetica Neue Light"/>
              <a:cs typeface="Helvetica Neue Light"/>
            </a:endParaRPr>
          </a:p>
          <a:p>
            <a:endParaRPr lang="en-US" dirty="0" smtClean="0">
              <a:latin typeface="Helvetica Neue Light"/>
              <a:cs typeface="Helvetica Neue Light"/>
            </a:endParaRPr>
          </a:p>
        </p:txBody>
      </p:sp>
      <p:sp>
        <p:nvSpPr>
          <p:cNvPr id="6" name="TextBox 5"/>
          <p:cNvSpPr txBox="1"/>
          <p:nvPr/>
        </p:nvSpPr>
        <p:spPr>
          <a:xfrm>
            <a:off x="209177" y="19139"/>
            <a:ext cx="9263529" cy="646331"/>
          </a:xfrm>
          <a:prstGeom prst="rect">
            <a:avLst/>
          </a:prstGeom>
          <a:noFill/>
        </p:spPr>
        <p:txBody>
          <a:bodyPr wrap="square" rtlCol="0">
            <a:spAutoFit/>
          </a:bodyPr>
          <a:lstStyle/>
          <a:p>
            <a:r>
              <a:rPr lang="en-US" sz="3600" dirty="0" smtClean="0">
                <a:latin typeface="Helvetica Neue Light"/>
                <a:cs typeface="Helvetica Neue Light"/>
              </a:rPr>
              <a:t>Different approaches to solving challenges</a:t>
            </a:r>
            <a:endParaRPr lang="en-US" sz="3600" dirty="0">
              <a:latin typeface="Helvetica Neue Light"/>
              <a:cs typeface="Helvetica Neue Light"/>
            </a:endParaRPr>
          </a:p>
        </p:txBody>
      </p:sp>
      <p:sp>
        <p:nvSpPr>
          <p:cNvPr id="2" name="Rectangle 1"/>
          <p:cNvSpPr/>
          <p:nvPr/>
        </p:nvSpPr>
        <p:spPr>
          <a:xfrm>
            <a:off x="0" y="5589185"/>
            <a:ext cx="9095305" cy="1200328"/>
          </a:xfrm>
          <a:prstGeom prst="rect">
            <a:avLst/>
          </a:prstGeom>
        </p:spPr>
        <p:txBody>
          <a:bodyPr wrap="square">
            <a:spAutoFit/>
          </a:bodyPr>
          <a:lstStyle/>
          <a:p>
            <a:r>
              <a:rPr lang="en-US" sz="2400" dirty="0" smtClean="0">
                <a:solidFill>
                  <a:srgbClr val="FFFFFF"/>
                </a:solidFill>
                <a:latin typeface="Helvetica Neue Light"/>
                <a:cs typeface="Helvetica Neue Light"/>
              </a:rPr>
              <a:t>What </a:t>
            </a:r>
            <a:r>
              <a:rPr lang="en-US" sz="2400" dirty="0">
                <a:solidFill>
                  <a:srgbClr val="FFFFFF"/>
                </a:solidFill>
                <a:latin typeface="Helvetica Neue Light"/>
                <a:cs typeface="Helvetica Neue Light"/>
              </a:rPr>
              <a:t>is </a:t>
            </a:r>
            <a:r>
              <a:rPr lang="en-US" sz="2400" dirty="0" smtClean="0">
                <a:solidFill>
                  <a:srgbClr val="FFFFFF"/>
                </a:solidFill>
                <a:latin typeface="Helvetica Neue Light"/>
                <a:cs typeface="Helvetica Neue Light"/>
              </a:rPr>
              <a:t>the </a:t>
            </a:r>
            <a:r>
              <a:rPr lang="en-US" sz="2400" i="1" dirty="0" smtClean="0">
                <a:solidFill>
                  <a:srgbClr val="FFFFFF"/>
                </a:solidFill>
                <a:latin typeface="Helvetica Neue Light"/>
                <a:cs typeface="Helvetica Neue Light"/>
              </a:rPr>
              <a:t>right</a:t>
            </a:r>
            <a:r>
              <a:rPr lang="en-US" sz="2400" dirty="0" smtClean="0">
                <a:solidFill>
                  <a:srgbClr val="FFFFFF"/>
                </a:solidFill>
                <a:latin typeface="Helvetica Neue Light"/>
                <a:cs typeface="Helvetica Neue Light"/>
              </a:rPr>
              <a:t> information</a:t>
            </a:r>
            <a:r>
              <a:rPr lang="en-US" sz="2400" dirty="0">
                <a:solidFill>
                  <a:srgbClr val="FFFFFF"/>
                </a:solidFill>
                <a:latin typeface="Helvetica Neue Light"/>
                <a:cs typeface="Helvetica Neue Light"/>
              </a:rPr>
              <a:t>-</a:t>
            </a:r>
            <a:r>
              <a:rPr lang="en-US" sz="2400" dirty="0" smtClean="0">
                <a:solidFill>
                  <a:srgbClr val="FFFFFF"/>
                </a:solidFill>
                <a:latin typeface="Helvetica Neue Light"/>
                <a:cs typeface="Helvetica Neue Light"/>
              </a:rPr>
              <a:t>theoretic abstraction of this system?</a:t>
            </a:r>
          </a:p>
          <a:p>
            <a:r>
              <a:rPr lang="en-US" sz="2400" dirty="0" smtClean="0">
                <a:solidFill>
                  <a:srgbClr val="FFFFFF"/>
                </a:solidFill>
                <a:latin typeface="Helvetica Neue Light"/>
                <a:cs typeface="Helvetica Neue Light"/>
              </a:rPr>
              <a:t>Does the storage cost </a:t>
            </a:r>
            <a:r>
              <a:rPr lang="en-US" sz="2400" i="1" dirty="0" smtClean="0">
                <a:solidFill>
                  <a:srgbClr val="FFFFFF"/>
                </a:solidFill>
                <a:latin typeface="Helvetica Neue Light"/>
                <a:cs typeface="Helvetica Neue Light"/>
              </a:rPr>
              <a:t>necessarily</a:t>
            </a:r>
            <a:r>
              <a:rPr lang="en-US" sz="2400" dirty="0" smtClean="0">
                <a:solidFill>
                  <a:srgbClr val="FFFFFF"/>
                </a:solidFill>
                <a:latin typeface="Helvetica Neue Light"/>
                <a:cs typeface="Helvetica Neue Light"/>
              </a:rPr>
              <a:t> grow with concurrency?</a:t>
            </a:r>
            <a:endParaRPr lang="en-US" sz="2400" dirty="0">
              <a:solidFill>
                <a:srgbClr val="FFFFFF"/>
              </a:solidFill>
              <a:latin typeface="Helvetica Neue Light"/>
              <a:cs typeface="Helvetica Neue Light"/>
            </a:endParaRPr>
          </a:p>
          <a:p>
            <a:r>
              <a:rPr lang="en-US" sz="2400" dirty="0">
                <a:solidFill>
                  <a:srgbClr val="FFFFFF"/>
                </a:solidFill>
                <a:latin typeface="Helvetica Neue Light"/>
                <a:cs typeface="Helvetica Neue Light"/>
              </a:rPr>
              <a:t>Can clever coding theoretic ideas improve storage cost?</a:t>
            </a:r>
          </a:p>
        </p:txBody>
      </p:sp>
    </p:spTree>
    <p:extLst>
      <p:ext uri="{BB962C8B-B14F-4D97-AF65-F5344CB8AC3E}">
        <p14:creationId xmlns:p14="http://schemas.microsoft.com/office/powerpoint/2010/main" val="378449657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177" y="810347"/>
            <a:ext cx="8934823" cy="4739759"/>
          </a:xfrm>
          <a:prstGeom prst="rect">
            <a:avLst/>
          </a:prstGeom>
          <a:noFill/>
        </p:spPr>
        <p:txBody>
          <a:bodyPr wrap="square" rtlCol="0">
            <a:spAutoFit/>
          </a:bodyPr>
          <a:lstStyle/>
          <a:p>
            <a:r>
              <a:rPr lang="en-US" dirty="0">
                <a:latin typeface="Helvetica Neue Light"/>
                <a:cs typeface="Helvetica Neue Light"/>
              </a:rPr>
              <a:t>[Ganger et. al. 04] The HGR </a:t>
            </a:r>
            <a:r>
              <a:rPr lang="en-US" dirty="0" smtClean="0">
                <a:latin typeface="Helvetica Neue Light"/>
                <a:cs typeface="Helvetica Neue Light"/>
              </a:rPr>
              <a:t>algorithm, [</a:t>
            </a:r>
            <a:r>
              <a:rPr lang="en-US" dirty="0" err="1" smtClean="0">
                <a:latin typeface="Helvetica Neue Light"/>
                <a:cs typeface="Helvetica Neue Light"/>
              </a:rPr>
              <a:t>Dutta</a:t>
            </a:r>
            <a:r>
              <a:rPr lang="en-US" dirty="0" smtClean="0">
                <a:latin typeface="Helvetica Neue Light"/>
                <a:cs typeface="Helvetica Neue Light"/>
              </a:rPr>
              <a:t> et. al 08] The ORCAS and ORCAS-B algorithm, [</a:t>
            </a:r>
            <a:r>
              <a:rPr lang="en-US" dirty="0" err="1" smtClean="0">
                <a:latin typeface="Helvetica Neue Light"/>
                <a:cs typeface="Helvetica Neue Light"/>
              </a:rPr>
              <a:t>Dobre</a:t>
            </a:r>
            <a:r>
              <a:rPr lang="en-US" dirty="0" smtClean="0">
                <a:latin typeface="Helvetica Neue Light"/>
                <a:cs typeface="Helvetica Neue Light"/>
              </a:rPr>
              <a:t> et. al. 14] The M-</a:t>
            </a:r>
            <a:r>
              <a:rPr lang="en-US" dirty="0" err="1" smtClean="0">
                <a:latin typeface="Helvetica Neue Light"/>
                <a:cs typeface="Helvetica Neue Light"/>
              </a:rPr>
              <a:t>PoWerStore</a:t>
            </a:r>
            <a:r>
              <a:rPr lang="en-US" dirty="0" smtClean="0">
                <a:latin typeface="Helvetica Neue Light"/>
                <a:cs typeface="Helvetica Neue Light"/>
              </a:rPr>
              <a:t> algorithm [</a:t>
            </a:r>
            <a:r>
              <a:rPr lang="en-US" dirty="0" err="1" smtClean="0">
                <a:latin typeface="Helvetica Neue Light"/>
                <a:cs typeface="Helvetica Neue Light"/>
              </a:rPr>
              <a:t>Androulaki</a:t>
            </a:r>
            <a:r>
              <a:rPr lang="en-US" dirty="0" smtClean="0">
                <a:latin typeface="Helvetica Neue Light"/>
                <a:cs typeface="Helvetica Neue Light"/>
              </a:rPr>
              <a:t> et. al. 14] AWE algorithm [Cadambe et. al. 14], The CASGC algorithm [</a:t>
            </a:r>
            <a:r>
              <a:rPr lang="en-US" dirty="0" err="1" smtClean="0">
                <a:latin typeface="Helvetica Neue Light"/>
                <a:cs typeface="Helvetica Neue Light"/>
              </a:rPr>
              <a:t>Konwar</a:t>
            </a:r>
            <a:r>
              <a:rPr lang="en-US" dirty="0" smtClean="0">
                <a:latin typeface="Helvetica Neue Light"/>
                <a:cs typeface="Helvetica Neue Light"/>
              </a:rPr>
              <a:t> et. al. 16] SODA algorithm</a:t>
            </a:r>
          </a:p>
          <a:p>
            <a:pPr marL="285750" indent="-285750">
              <a:buFont typeface="Arial"/>
              <a:buChar char="•"/>
            </a:pPr>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Storage </a:t>
            </a:r>
            <a:r>
              <a:rPr lang="en-US" sz="2200" dirty="0">
                <a:latin typeface="Helvetica Neue Light"/>
                <a:cs typeface="Helvetica Neue Light"/>
              </a:rPr>
              <a:t>cost </a:t>
            </a:r>
            <a:r>
              <a:rPr lang="en-US" sz="2200" dirty="0" smtClean="0">
                <a:latin typeface="Helvetica Neue Light"/>
                <a:cs typeface="Helvetica Neue Light"/>
              </a:rPr>
              <a:t>grows as the number of concurrent write operations.</a:t>
            </a:r>
          </a:p>
          <a:p>
            <a:endParaRPr lang="en-US" dirty="0" smtClean="0">
              <a:latin typeface="Helvetica Neue Light"/>
              <a:cs typeface="Helvetica Neue Light"/>
            </a:endParaRPr>
          </a:p>
          <a:p>
            <a:endParaRPr lang="en-US" sz="2200" dirty="0" smtClean="0">
              <a:latin typeface="Helvetica Neue Light"/>
              <a:cs typeface="Helvetica Neue Light"/>
            </a:endParaRPr>
          </a:p>
          <a:p>
            <a:r>
              <a:rPr lang="en-US" sz="2200" dirty="0" smtClean="0">
                <a:latin typeface="Helvetica Neue Light"/>
                <a:cs typeface="Helvetica Neue Light"/>
              </a:rPr>
              <a:t>Noteworthy recent developments:</a:t>
            </a:r>
          </a:p>
          <a:p>
            <a:pPr marL="285750" indent="-285750">
              <a:buFont typeface="Arial"/>
              <a:buChar char="•"/>
            </a:pPr>
            <a:r>
              <a:rPr lang="en-US" sz="2200" dirty="0" smtClean="0">
                <a:latin typeface="Helvetica Neue Light"/>
                <a:cs typeface="Helvetica Neue Light"/>
              </a:rPr>
              <a:t>Coding-based consistent store implementations [Zhang et. al. FAST 16],</a:t>
            </a:r>
            <a:r>
              <a:rPr lang="en-US" sz="2200" dirty="0">
                <a:latin typeface="Helvetica Neue Light"/>
                <a:cs typeface="Helvetica Neue Light"/>
              </a:rPr>
              <a:t> </a:t>
            </a:r>
            <a:r>
              <a:rPr lang="en-US" sz="2200" dirty="0" smtClean="0">
                <a:latin typeface="Helvetica Neue Light"/>
                <a:cs typeface="Helvetica Neue Light"/>
              </a:rPr>
              <a:t>[Chen et. al. </a:t>
            </a:r>
            <a:r>
              <a:rPr lang="en-US" sz="2200" dirty="0" err="1" smtClean="0">
                <a:latin typeface="Helvetica Neue Light"/>
                <a:cs typeface="Helvetica Neue Light"/>
              </a:rPr>
              <a:t>Usenix</a:t>
            </a:r>
            <a:r>
              <a:rPr lang="en-US" sz="2200" dirty="0" smtClean="0">
                <a:latin typeface="Helvetica Neue Light"/>
                <a:cs typeface="Helvetica Neue Light"/>
              </a:rPr>
              <a:t> ATC 17]</a:t>
            </a:r>
          </a:p>
          <a:p>
            <a:pPr marL="285750" indent="-285750">
              <a:buFont typeface="Arial"/>
              <a:buChar char="•"/>
            </a:pPr>
            <a:r>
              <a:rPr lang="en-US" sz="2200" dirty="0" smtClean="0">
                <a:latin typeface="Helvetica Neue Light"/>
                <a:cs typeface="Helvetica Neue Light"/>
              </a:rPr>
              <a:t>Erasure </a:t>
            </a:r>
            <a:r>
              <a:rPr lang="en-US" sz="2200" dirty="0">
                <a:latin typeface="Helvetica Neue Light"/>
                <a:cs typeface="Helvetica Neue Light"/>
              </a:rPr>
              <a:t>coding based algorithms </a:t>
            </a:r>
            <a:r>
              <a:rPr lang="en-US" sz="2200" dirty="0" smtClean="0">
                <a:latin typeface="Helvetica Neue Light"/>
                <a:cs typeface="Helvetica Neue Light"/>
              </a:rPr>
              <a:t>for consistency issues in edge computing [</a:t>
            </a:r>
            <a:r>
              <a:rPr lang="en-US" sz="2200" dirty="0" err="1" smtClean="0">
                <a:latin typeface="Helvetica Neue Light"/>
                <a:cs typeface="Helvetica Neue Light"/>
              </a:rPr>
              <a:t>Konwar</a:t>
            </a:r>
            <a:r>
              <a:rPr lang="en-US" sz="2200" dirty="0" smtClean="0">
                <a:latin typeface="Helvetica Neue Light"/>
                <a:cs typeface="Helvetica Neue Light"/>
              </a:rPr>
              <a:t> et. al. PODC 2017], </a:t>
            </a:r>
            <a:endParaRPr lang="en-US" dirty="0">
              <a:latin typeface="Helvetica Neue Light"/>
              <a:cs typeface="Helvetica Neue Light"/>
            </a:endParaRPr>
          </a:p>
          <a:p>
            <a:endParaRPr lang="en-US" dirty="0" smtClean="0">
              <a:latin typeface="Helvetica Neue Light"/>
              <a:cs typeface="Helvetica Neue Light"/>
            </a:endParaRPr>
          </a:p>
          <a:p>
            <a:endParaRPr lang="en-US" dirty="0" smtClean="0">
              <a:latin typeface="Helvetica Neue Light"/>
              <a:cs typeface="Helvetica Neue Light"/>
            </a:endParaRPr>
          </a:p>
        </p:txBody>
      </p:sp>
      <p:sp>
        <p:nvSpPr>
          <p:cNvPr id="6" name="TextBox 5"/>
          <p:cNvSpPr txBox="1"/>
          <p:nvPr/>
        </p:nvSpPr>
        <p:spPr>
          <a:xfrm>
            <a:off x="209177" y="19139"/>
            <a:ext cx="9263529" cy="646331"/>
          </a:xfrm>
          <a:prstGeom prst="rect">
            <a:avLst/>
          </a:prstGeom>
          <a:noFill/>
        </p:spPr>
        <p:txBody>
          <a:bodyPr wrap="square" rtlCol="0">
            <a:spAutoFit/>
          </a:bodyPr>
          <a:lstStyle/>
          <a:p>
            <a:r>
              <a:rPr lang="en-US" sz="3600" dirty="0" smtClean="0">
                <a:latin typeface="Helvetica Neue Light"/>
                <a:cs typeface="Helvetica Neue Light"/>
              </a:rPr>
              <a:t>Different approaches to solving challenges</a:t>
            </a:r>
            <a:endParaRPr lang="en-US" sz="3600" dirty="0">
              <a:latin typeface="Helvetica Neue Light"/>
              <a:cs typeface="Helvetica Neue Light"/>
            </a:endParaRPr>
          </a:p>
        </p:txBody>
      </p:sp>
      <p:sp>
        <p:nvSpPr>
          <p:cNvPr id="2" name="Rectangle 1"/>
          <p:cNvSpPr/>
          <p:nvPr/>
        </p:nvSpPr>
        <p:spPr>
          <a:xfrm>
            <a:off x="0" y="5589185"/>
            <a:ext cx="9095305" cy="1200328"/>
          </a:xfrm>
          <a:prstGeom prst="rect">
            <a:avLst/>
          </a:prstGeom>
        </p:spPr>
        <p:txBody>
          <a:bodyPr wrap="square">
            <a:spAutoFit/>
          </a:bodyPr>
          <a:lstStyle/>
          <a:p>
            <a:r>
              <a:rPr lang="en-US" sz="2400" dirty="0" smtClean="0">
                <a:solidFill>
                  <a:srgbClr val="FF0000"/>
                </a:solidFill>
                <a:latin typeface="Helvetica Neue Light"/>
                <a:cs typeface="Helvetica Neue Light"/>
              </a:rPr>
              <a:t>Can </a:t>
            </a:r>
            <a:r>
              <a:rPr lang="en-US" sz="2400" dirty="0">
                <a:solidFill>
                  <a:srgbClr val="FF0000"/>
                </a:solidFill>
                <a:latin typeface="Helvetica Neue Light"/>
                <a:cs typeface="Helvetica Neue Light"/>
              </a:rPr>
              <a:t>clever coding theoretic ideas improve storage cost</a:t>
            </a:r>
            <a:r>
              <a:rPr lang="en-US" sz="2400" dirty="0" smtClean="0">
                <a:solidFill>
                  <a:srgbClr val="FF0000"/>
                </a:solidFill>
                <a:latin typeface="Helvetica Neue Light"/>
                <a:cs typeface="Helvetica Neue Light"/>
              </a:rPr>
              <a:t>?</a:t>
            </a:r>
          </a:p>
          <a:p>
            <a:r>
              <a:rPr lang="en-US" sz="2400" dirty="0" smtClean="0">
                <a:solidFill>
                  <a:srgbClr val="FFFFFF"/>
                </a:solidFill>
                <a:latin typeface="Helvetica Neue Light"/>
                <a:cs typeface="Helvetica Neue Light"/>
              </a:rPr>
              <a:t>Does </a:t>
            </a:r>
            <a:r>
              <a:rPr lang="en-US" sz="2400" dirty="0">
                <a:solidFill>
                  <a:srgbClr val="FFFFFF"/>
                </a:solidFill>
                <a:latin typeface="Helvetica Neue Light"/>
                <a:cs typeface="Helvetica Neue Light"/>
              </a:rPr>
              <a:t>the storage cost </a:t>
            </a:r>
            <a:r>
              <a:rPr lang="en-US" sz="2400" i="1" dirty="0">
                <a:solidFill>
                  <a:srgbClr val="FFFFFF"/>
                </a:solidFill>
                <a:latin typeface="Helvetica Neue Light"/>
                <a:cs typeface="Helvetica Neue Light"/>
              </a:rPr>
              <a:t>necessarily</a:t>
            </a:r>
            <a:r>
              <a:rPr lang="en-US" sz="2400" dirty="0">
                <a:solidFill>
                  <a:srgbClr val="FFFFFF"/>
                </a:solidFill>
                <a:latin typeface="Helvetica Neue Light"/>
                <a:cs typeface="Helvetica Neue Light"/>
              </a:rPr>
              <a:t> grow with concurrency</a:t>
            </a:r>
            <a:r>
              <a:rPr lang="en-US" sz="2400" dirty="0" smtClean="0">
                <a:solidFill>
                  <a:srgbClr val="FFFFFF"/>
                </a:solidFill>
                <a:latin typeface="Helvetica Neue Light"/>
                <a:cs typeface="Helvetica Neue Light"/>
              </a:rPr>
              <a:t>?</a:t>
            </a:r>
          </a:p>
          <a:p>
            <a:r>
              <a:rPr lang="en-US" sz="2400" dirty="0" smtClean="0">
                <a:solidFill>
                  <a:srgbClr val="FFFFFF"/>
                </a:solidFill>
                <a:latin typeface="Helvetica Neue Light"/>
                <a:cs typeface="Helvetica Neue Light"/>
              </a:rPr>
              <a:t> What </a:t>
            </a:r>
            <a:r>
              <a:rPr lang="en-US" sz="2400" dirty="0">
                <a:solidFill>
                  <a:srgbClr val="FFFFFF"/>
                </a:solidFill>
                <a:latin typeface="Helvetica Neue Light"/>
                <a:cs typeface="Helvetica Neue Light"/>
              </a:rPr>
              <a:t>is </a:t>
            </a:r>
            <a:r>
              <a:rPr lang="en-US" sz="2400" dirty="0" smtClean="0">
                <a:solidFill>
                  <a:srgbClr val="FFFFFF"/>
                </a:solidFill>
                <a:latin typeface="Helvetica Neue Light"/>
                <a:cs typeface="Helvetica Neue Light"/>
              </a:rPr>
              <a:t>the right information</a:t>
            </a:r>
            <a:r>
              <a:rPr lang="en-US" sz="2400" dirty="0">
                <a:solidFill>
                  <a:srgbClr val="FFFFFF"/>
                </a:solidFill>
                <a:latin typeface="Helvetica Neue Light"/>
                <a:cs typeface="Helvetica Neue Light"/>
              </a:rPr>
              <a:t>-</a:t>
            </a:r>
            <a:r>
              <a:rPr lang="en-US" sz="2400" dirty="0" smtClean="0">
                <a:solidFill>
                  <a:srgbClr val="FFFFFF"/>
                </a:solidFill>
                <a:latin typeface="Helvetica Neue Light"/>
                <a:cs typeface="Helvetica Neue Light"/>
              </a:rPr>
              <a:t>theoretic abstraction of this system?</a:t>
            </a:r>
          </a:p>
        </p:txBody>
      </p:sp>
    </p:spTree>
    <p:extLst>
      <p:ext uri="{BB962C8B-B14F-4D97-AF65-F5344CB8AC3E}">
        <p14:creationId xmlns:p14="http://schemas.microsoft.com/office/powerpoint/2010/main" val="148339032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177" y="810347"/>
            <a:ext cx="8934823" cy="4739759"/>
          </a:xfrm>
          <a:prstGeom prst="rect">
            <a:avLst/>
          </a:prstGeom>
          <a:noFill/>
        </p:spPr>
        <p:txBody>
          <a:bodyPr wrap="square" rtlCol="0">
            <a:spAutoFit/>
          </a:bodyPr>
          <a:lstStyle/>
          <a:p>
            <a:r>
              <a:rPr lang="en-US" dirty="0">
                <a:latin typeface="Helvetica Neue Light"/>
                <a:cs typeface="Helvetica Neue Light"/>
              </a:rPr>
              <a:t>[Ganger et. al. 04] The HGR </a:t>
            </a:r>
            <a:r>
              <a:rPr lang="en-US" dirty="0" smtClean="0">
                <a:latin typeface="Helvetica Neue Light"/>
                <a:cs typeface="Helvetica Neue Light"/>
              </a:rPr>
              <a:t>algorithm, [</a:t>
            </a:r>
            <a:r>
              <a:rPr lang="en-US" dirty="0" err="1" smtClean="0">
                <a:latin typeface="Helvetica Neue Light"/>
                <a:cs typeface="Helvetica Neue Light"/>
              </a:rPr>
              <a:t>Dutta</a:t>
            </a:r>
            <a:r>
              <a:rPr lang="en-US" dirty="0" smtClean="0">
                <a:latin typeface="Helvetica Neue Light"/>
                <a:cs typeface="Helvetica Neue Light"/>
              </a:rPr>
              <a:t> et. al 08] The ORCAS and ORCAS-B algorithm, [</a:t>
            </a:r>
            <a:r>
              <a:rPr lang="en-US" dirty="0" err="1" smtClean="0">
                <a:latin typeface="Helvetica Neue Light"/>
                <a:cs typeface="Helvetica Neue Light"/>
              </a:rPr>
              <a:t>Dobre</a:t>
            </a:r>
            <a:r>
              <a:rPr lang="en-US" dirty="0" smtClean="0">
                <a:latin typeface="Helvetica Neue Light"/>
                <a:cs typeface="Helvetica Neue Light"/>
              </a:rPr>
              <a:t> et. al. 14] The M-</a:t>
            </a:r>
            <a:r>
              <a:rPr lang="en-US" dirty="0" err="1" smtClean="0">
                <a:latin typeface="Helvetica Neue Light"/>
                <a:cs typeface="Helvetica Neue Light"/>
              </a:rPr>
              <a:t>PoWerStore</a:t>
            </a:r>
            <a:r>
              <a:rPr lang="en-US" dirty="0" smtClean="0">
                <a:latin typeface="Helvetica Neue Light"/>
                <a:cs typeface="Helvetica Neue Light"/>
              </a:rPr>
              <a:t> algorithm [</a:t>
            </a:r>
            <a:r>
              <a:rPr lang="en-US" dirty="0" err="1" smtClean="0">
                <a:latin typeface="Helvetica Neue Light"/>
                <a:cs typeface="Helvetica Neue Light"/>
              </a:rPr>
              <a:t>Androulaki</a:t>
            </a:r>
            <a:r>
              <a:rPr lang="en-US" dirty="0" smtClean="0">
                <a:latin typeface="Helvetica Neue Light"/>
                <a:cs typeface="Helvetica Neue Light"/>
              </a:rPr>
              <a:t> et. al. 14] AWE algorithm [Cadambe et. al. 14], The CASGC algorithm [</a:t>
            </a:r>
            <a:r>
              <a:rPr lang="en-US" dirty="0" err="1" smtClean="0">
                <a:latin typeface="Helvetica Neue Light"/>
                <a:cs typeface="Helvetica Neue Light"/>
              </a:rPr>
              <a:t>Konwar</a:t>
            </a:r>
            <a:r>
              <a:rPr lang="en-US" dirty="0" smtClean="0">
                <a:latin typeface="Helvetica Neue Light"/>
                <a:cs typeface="Helvetica Neue Light"/>
              </a:rPr>
              <a:t> et. al. 16] SODA algorithm</a:t>
            </a:r>
          </a:p>
          <a:p>
            <a:pPr marL="285750" indent="-285750">
              <a:buFont typeface="Arial"/>
              <a:buChar char="•"/>
            </a:pPr>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Storage </a:t>
            </a:r>
            <a:r>
              <a:rPr lang="en-US" sz="2200" dirty="0">
                <a:latin typeface="Helvetica Neue Light"/>
                <a:cs typeface="Helvetica Neue Light"/>
              </a:rPr>
              <a:t>cost </a:t>
            </a:r>
            <a:r>
              <a:rPr lang="en-US" sz="2200" dirty="0" smtClean="0">
                <a:latin typeface="Helvetica Neue Light"/>
                <a:cs typeface="Helvetica Neue Light"/>
              </a:rPr>
              <a:t>grows as the number of concurrent write operations.</a:t>
            </a:r>
          </a:p>
          <a:p>
            <a:endParaRPr lang="en-US" dirty="0" smtClean="0">
              <a:latin typeface="Helvetica Neue Light"/>
              <a:cs typeface="Helvetica Neue Light"/>
            </a:endParaRPr>
          </a:p>
          <a:p>
            <a:endParaRPr lang="en-US" sz="2200" dirty="0" smtClean="0">
              <a:latin typeface="Helvetica Neue Light"/>
              <a:cs typeface="Helvetica Neue Light"/>
            </a:endParaRPr>
          </a:p>
          <a:p>
            <a:r>
              <a:rPr lang="en-US" sz="2200" dirty="0" smtClean="0">
                <a:latin typeface="Helvetica Neue Light"/>
                <a:cs typeface="Helvetica Neue Light"/>
              </a:rPr>
              <a:t>Noteworthy recent developments:</a:t>
            </a:r>
          </a:p>
          <a:p>
            <a:pPr marL="285750" indent="-285750">
              <a:buFont typeface="Arial"/>
              <a:buChar char="•"/>
            </a:pPr>
            <a:r>
              <a:rPr lang="en-US" sz="2200" dirty="0" smtClean="0">
                <a:latin typeface="Helvetica Neue Light"/>
                <a:cs typeface="Helvetica Neue Light"/>
              </a:rPr>
              <a:t>Coding-based consistent store implementations [Zhang et. al. FAST 16],</a:t>
            </a:r>
            <a:r>
              <a:rPr lang="en-US" sz="2200" dirty="0">
                <a:latin typeface="Helvetica Neue Light"/>
                <a:cs typeface="Helvetica Neue Light"/>
              </a:rPr>
              <a:t> </a:t>
            </a:r>
            <a:r>
              <a:rPr lang="en-US" sz="2200" dirty="0" smtClean="0">
                <a:latin typeface="Helvetica Neue Light"/>
                <a:cs typeface="Helvetica Neue Light"/>
              </a:rPr>
              <a:t>[Chen et. al. </a:t>
            </a:r>
            <a:r>
              <a:rPr lang="en-US" sz="2200" dirty="0" err="1" smtClean="0">
                <a:latin typeface="Helvetica Neue Light"/>
                <a:cs typeface="Helvetica Neue Light"/>
              </a:rPr>
              <a:t>Usenix</a:t>
            </a:r>
            <a:r>
              <a:rPr lang="en-US" sz="2200" dirty="0" smtClean="0">
                <a:latin typeface="Helvetica Neue Light"/>
                <a:cs typeface="Helvetica Neue Light"/>
              </a:rPr>
              <a:t> ATC 17]</a:t>
            </a:r>
          </a:p>
          <a:p>
            <a:pPr marL="285750" indent="-285750">
              <a:buFont typeface="Arial"/>
              <a:buChar char="•"/>
            </a:pPr>
            <a:r>
              <a:rPr lang="en-US" sz="2200" dirty="0" smtClean="0">
                <a:latin typeface="Helvetica Neue Light"/>
                <a:cs typeface="Helvetica Neue Light"/>
              </a:rPr>
              <a:t>Erasure </a:t>
            </a:r>
            <a:r>
              <a:rPr lang="en-US" sz="2200" dirty="0">
                <a:latin typeface="Helvetica Neue Light"/>
                <a:cs typeface="Helvetica Neue Light"/>
              </a:rPr>
              <a:t>coding based algorithms </a:t>
            </a:r>
            <a:r>
              <a:rPr lang="en-US" sz="2200" dirty="0" smtClean="0">
                <a:latin typeface="Helvetica Neue Light"/>
                <a:cs typeface="Helvetica Neue Light"/>
              </a:rPr>
              <a:t>for consistency issues in edge computing [</a:t>
            </a:r>
            <a:r>
              <a:rPr lang="en-US" sz="2200" dirty="0" err="1" smtClean="0">
                <a:latin typeface="Helvetica Neue Light"/>
                <a:cs typeface="Helvetica Neue Light"/>
              </a:rPr>
              <a:t>Konwar</a:t>
            </a:r>
            <a:r>
              <a:rPr lang="en-US" sz="2200" dirty="0" smtClean="0">
                <a:latin typeface="Helvetica Neue Light"/>
                <a:cs typeface="Helvetica Neue Light"/>
              </a:rPr>
              <a:t> et. al. PODC 2017], </a:t>
            </a:r>
            <a:endParaRPr lang="en-US" dirty="0">
              <a:latin typeface="Helvetica Neue Light"/>
              <a:cs typeface="Helvetica Neue Light"/>
            </a:endParaRPr>
          </a:p>
          <a:p>
            <a:endParaRPr lang="en-US" dirty="0" smtClean="0">
              <a:latin typeface="Helvetica Neue Light"/>
              <a:cs typeface="Helvetica Neue Light"/>
            </a:endParaRPr>
          </a:p>
          <a:p>
            <a:endParaRPr lang="en-US" dirty="0" smtClean="0">
              <a:latin typeface="Helvetica Neue Light"/>
              <a:cs typeface="Helvetica Neue Light"/>
            </a:endParaRPr>
          </a:p>
        </p:txBody>
      </p:sp>
      <p:sp>
        <p:nvSpPr>
          <p:cNvPr id="6" name="TextBox 5"/>
          <p:cNvSpPr txBox="1"/>
          <p:nvPr/>
        </p:nvSpPr>
        <p:spPr>
          <a:xfrm>
            <a:off x="209177" y="19139"/>
            <a:ext cx="9263529" cy="646331"/>
          </a:xfrm>
          <a:prstGeom prst="rect">
            <a:avLst/>
          </a:prstGeom>
          <a:noFill/>
        </p:spPr>
        <p:txBody>
          <a:bodyPr wrap="square" rtlCol="0">
            <a:spAutoFit/>
          </a:bodyPr>
          <a:lstStyle/>
          <a:p>
            <a:r>
              <a:rPr lang="en-US" sz="3600" dirty="0" smtClean="0">
                <a:latin typeface="Helvetica Neue Light"/>
                <a:cs typeface="Helvetica Neue Light"/>
              </a:rPr>
              <a:t>Different approaches to solving challenges</a:t>
            </a:r>
            <a:endParaRPr lang="en-US" sz="3600" dirty="0">
              <a:latin typeface="Helvetica Neue Light"/>
              <a:cs typeface="Helvetica Neue Light"/>
            </a:endParaRPr>
          </a:p>
        </p:txBody>
      </p:sp>
      <p:sp>
        <p:nvSpPr>
          <p:cNvPr id="2" name="Rectangle 1"/>
          <p:cNvSpPr/>
          <p:nvPr/>
        </p:nvSpPr>
        <p:spPr>
          <a:xfrm>
            <a:off x="0" y="5589185"/>
            <a:ext cx="9095305" cy="1200328"/>
          </a:xfrm>
          <a:prstGeom prst="rect">
            <a:avLst/>
          </a:prstGeom>
        </p:spPr>
        <p:txBody>
          <a:bodyPr wrap="square">
            <a:spAutoFit/>
          </a:bodyPr>
          <a:lstStyle/>
          <a:p>
            <a:r>
              <a:rPr lang="en-US" sz="2400" dirty="0" smtClean="0">
                <a:solidFill>
                  <a:srgbClr val="FF0000"/>
                </a:solidFill>
                <a:latin typeface="Helvetica Neue Light"/>
                <a:cs typeface="Helvetica Neue Light"/>
              </a:rPr>
              <a:t>Can </a:t>
            </a:r>
            <a:r>
              <a:rPr lang="en-US" sz="2400" dirty="0">
                <a:solidFill>
                  <a:srgbClr val="FF0000"/>
                </a:solidFill>
                <a:latin typeface="Helvetica Neue Light"/>
                <a:cs typeface="Helvetica Neue Light"/>
              </a:rPr>
              <a:t>clever coding theoretic ideas improve storage cost</a:t>
            </a:r>
            <a:r>
              <a:rPr lang="en-US" sz="2400" dirty="0" smtClean="0">
                <a:solidFill>
                  <a:srgbClr val="FF0000"/>
                </a:solidFill>
                <a:latin typeface="Helvetica Neue Light"/>
                <a:cs typeface="Helvetica Neue Light"/>
              </a:rPr>
              <a:t>?</a:t>
            </a:r>
          </a:p>
          <a:p>
            <a:r>
              <a:rPr lang="en-US" sz="2400" dirty="0" smtClean="0">
                <a:solidFill>
                  <a:srgbClr val="FF0000"/>
                </a:solidFill>
                <a:latin typeface="Helvetica Neue Light"/>
                <a:cs typeface="Helvetica Neue Light"/>
              </a:rPr>
              <a:t>Does </a:t>
            </a:r>
            <a:r>
              <a:rPr lang="en-US" sz="2400" dirty="0">
                <a:solidFill>
                  <a:srgbClr val="FF0000"/>
                </a:solidFill>
                <a:latin typeface="Helvetica Neue Light"/>
                <a:cs typeface="Helvetica Neue Light"/>
              </a:rPr>
              <a:t>the storage cost </a:t>
            </a:r>
            <a:r>
              <a:rPr lang="en-US" sz="2400" i="1" dirty="0">
                <a:solidFill>
                  <a:srgbClr val="FF0000"/>
                </a:solidFill>
                <a:latin typeface="Helvetica Neue Light"/>
                <a:cs typeface="Helvetica Neue Light"/>
              </a:rPr>
              <a:t>necessarily</a:t>
            </a:r>
            <a:r>
              <a:rPr lang="en-US" sz="2400" dirty="0">
                <a:solidFill>
                  <a:srgbClr val="FF0000"/>
                </a:solidFill>
                <a:latin typeface="Helvetica Neue Light"/>
                <a:cs typeface="Helvetica Neue Light"/>
              </a:rPr>
              <a:t> grow with concurrency</a:t>
            </a:r>
            <a:r>
              <a:rPr lang="en-US" sz="2400" dirty="0" smtClean="0">
                <a:solidFill>
                  <a:srgbClr val="FF0000"/>
                </a:solidFill>
                <a:latin typeface="Helvetica Neue Light"/>
                <a:cs typeface="Helvetica Neue Light"/>
              </a:rPr>
              <a:t>?</a:t>
            </a:r>
          </a:p>
          <a:p>
            <a:r>
              <a:rPr lang="en-US" sz="2400" dirty="0" smtClean="0">
                <a:solidFill>
                  <a:srgbClr val="FFFFFF"/>
                </a:solidFill>
                <a:latin typeface="Helvetica Neue Light"/>
                <a:cs typeface="Helvetica Neue Light"/>
              </a:rPr>
              <a:t>What </a:t>
            </a:r>
            <a:r>
              <a:rPr lang="en-US" sz="2400" dirty="0">
                <a:solidFill>
                  <a:srgbClr val="FFFFFF"/>
                </a:solidFill>
                <a:latin typeface="Helvetica Neue Light"/>
                <a:cs typeface="Helvetica Neue Light"/>
              </a:rPr>
              <a:t>is </a:t>
            </a:r>
            <a:r>
              <a:rPr lang="en-US" sz="2400" dirty="0" smtClean="0">
                <a:solidFill>
                  <a:srgbClr val="FFFFFF"/>
                </a:solidFill>
                <a:latin typeface="Helvetica Neue Light"/>
                <a:cs typeface="Helvetica Neue Light"/>
              </a:rPr>
              <a:t>the right information</a:t>
            </a:r>
            <a:r>
              <a:rPr lang="en-US" sz="2400" dirty="0">
                <a:solidFill>
                  <a:srgbClr val="FFFFFF"/>
                </a:solidFill>
                <a:latin typeface="Helvetica Neue Light"/>
                <a:cs typeface="Helvetica Neue Light"/>
              </a:rPr>
              <a:t>-</a:t>
            </a:r>
            <a:r>
              <a:rPr lang="en-US" sz="2400" dirty="0" smtClean="0">
                <a:solidFill>
                  <a:srgbClr val="FFFFFF"/>
                </a:solidFill>
                <a:latin typeface="Helvetica Neue Light"/>
                <a:cs typeface="Helvetica Neue Light"/>
              </a:rPr>
              <a:t>theoretic abstraction of this system?</a:t>
            </a:r>
          </a:p>
        </p:txBody>
      </p:sp>
    </p:spTree>
    <p:extLst>
      <p:ext uri="{BB962C8B-B14F-4D97-AF65-F5344CB8AC3E}">
        <p14:creationId xmlns:p14="http://schemas.microsoft.com/office/powerpoint/2010/main" val="34459700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59813"/>
            <a:ext cx="8991600" cy="2246769"/>
          </a:xfrm>
          <a:prstGeom prst="rect">
            <a:avLst/>
          </a:prstGeom>
          <a:noFill/>
        </p:spPr>
        <p:txBody>
          <a:bodyPr wrap="square" rtlCol="0">
            <a:spAutoFit/>
          </a:bodyPr>
          <a:lstStyle/>
          <a:p>
            <a:endParaRPr lang="en-US" sz="2000" dirty="0">
              <a:latin typeface="Helvetica Neue Light"/>
              <a:cs typeface="Helvetica Neue Light"/>
            </a:endParaRPr>
          </a:p>
          <a:p>
            <a:pPr marL="342900" indent="-342900">
              <a:buFont typeface="Arial"/>
              <a:buChar char="•"/>
            </a:pPr>
            <a:r>
              <a:rPr lang="en-US" sz="2000" dirty="0">
                <a:latin typeface="Helvetica Neue Light"/>
                <a:cs typeface="Helvetica Neue Light"/>
              </a:rPr>
              <a:t>Models inspired by practical distributed computing systems</a:t>
            </a:r>
          </a:p>
          <a:p>
            <a:pPr marL="342900" indent="-342900">
              <a:buFont typeface="Arial"/>
              <a:buChar char="•"/>
            </a:pPr>
            <a:r>
              <a:rPr lang="en-US" sz="2000" dirty="0" smtClean="0">
                <a:latin typeface="Helvetica Neue Light"/>
                <a:cs typeface="Helvetica Neue Light"/>
              </a:rPr>
              <a:t>Fundamental limits on trade-off between redundancy and performance.</a:t>
            </a: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New coding abstractions and constructions</a:t>
            </a:r>
          </a:p>
          <a:p>
            <a:pPr marL="342900" indent="-342900">
              <a:buFont typeface="Arial"/>
              <a:buChar char="•"/>
            </a:pP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p:txBody>
      </p:sp>
      <p:sp>
        <p:nvSpPr>
          <p:cNvPr id="5" name="Title 1"/>
          <p:cNvSpPr>
            <a:spLocks noGrp="1"/>
          </p:cNvSpPr>
          <p:nvPr>
            <p:ph type="title"/>
          </p:nvPr>
        </p:nvSpPr>
        <p:spPr>
          <a:xfrm>
            <a:off x="-267022" y="-211877"/>
            <a:ext cx="8716596" cy="1057275"/>
          </a:xfrm>
        </p:spPr>
        <p:txBody>
          <a:bodyPr/>
          <a:lstStyle/>
          <a:p>
            <a:pPr>
              <a:defRPr/>
            </a:pPr>
            <a:r>
              <a:rPr lang="en-US" sz="3200" dirty="0" smtClean="0">
                <a:solidFill>
                  <a:srgbClr val="0000FF"/>
                </a:solidFill>
                <a:latin typeface="Helvetica Neue Light"/>
                <a:cs typeface="Helvetica Neue Light"/>
              </a:rPr>
              <a:t>Theme of tutorial</a:t>
            </a:r>
            <a:endParaRPr sz="3200" dirty="0">
              <a:latin typeface="Arial" panose="020B0604020202020204" pitchFamily="34" charset="0"/>
              <a:cs typeface="Arial" panose="020B0604020202020204" pitchFamily="34" charset="0"/>
            </a:endParaRPr>
          </a:p>
        </p:txBody>
      </p:sp>
      <p:sp>
        <p:nvSpPr>
          <p:cNvPr id="6" name="TextBox 5"/>
          <p:cNvSpPr txBox="1"/>
          <p:nvPr/>
        </p:nvSpPr>
        <p:spPr>
          <a:xfrm>
            <a:off x="-11440" y="1003423"/>
            <a:ext cx="9610210" cy="830997"/>
          </a:xfrm>
          <a:prstGeom prst="rect">
            <a:avLst/>
          </a:prstGeom>
          <a:noFill/>
        </p:spPr>
        <p:txBody>
          <a:bodyPr wrap="square" rtlCol="0">
            <a:spAutoFit/>
          </a:bodyPr>
          <a:lstStyle/>
          <a:p>
            <a:r>
              <a:rPr lang="en-US" sz="2400" dirty="0" smtClean="0">
                <a:latin typeface="Helvetica Neue Light"/>
                <a:cs typeface="Helvetica Neue Light"/>
              </a:rPr>
              <a:t>Role of coding and information theory in </a:t>
            </a:r>
            <a:r>
              <a:rPr lang="en-US" sz="2400" i="1" dirty="0" smtClean="0">
                <a:solidFill>
                  <a:srgbClr val="0000FF"/>
                </a:solidFill>
                <a:latin typeface="Helvetica Neue Light"/>
                <a:cs typeface="Helvetica Neue Light"/>
              </a:rPr>
              <a:t>contemporary </a:t>
            </a:r>
            <a:r>
              <a:rPr lang="en-US" sz="2400" dirty="0" smtClean="0">
                <a:latin typeface="Helvetica Neue Light"/>
                <a:cs typeface="Helvetica Neue Light"/>
              </a:rPr>
              <a:t>distributed computing systems</a:t>
            </a:r>
            <a:endParaRPr lang="en-US" sz="2400" i="1" dirty="0" smtClean="0">
              <a:latin typeface="Helvetica Neue Light"/>
              <a:cs typeface="Helvetica Neue Light"/>
            </a:endParaRPr>
          </a:p>
        </p:txBody>
      </p:sp>
      <p:sp>
        <p:nvSpPr>
          <p:cNvPr id="7" name="TextBox 6"/>
          <p:cNvSpPr txBox="1"/>
          <p:nvPr/>
        </p:nvSpPr>
        <p:spPr>
          <a:xfrm>
            <a:off x="-11440" y="3489974"/>
            <a:ext cx="8946647" cy="2154436"/>
          </a:xfrm>
          <a:prstGeom prst="rect">
            <a:avLst/>
          </a:prstGeom>
          <a:noFill/>
        </p:spPr>
        <p:txBody>
          <a:bodyPr wrap="square" rtlCol="0">
            <a:spAutoFit/>
          </a:bodyPr>
          <a:lstStyle/>
          <a:p>
            <a:r>
              <a:rPr lang="en-US" sz="2400" dirty="0" smtClean="0">
                <a:solidFill>
                  <a:srgbClr val="FFFFFF"/>
                </a:solidFill>
                <a:latin typeface="Helvetica Neue Light"/>
                <a:cs typeface="Helvetica Neue Light"/>
              </a:rPr>
              <a:t>Complements rich literature in codes for network function computing</a:t>
            </a:r>
          </a:p>
          <a:p>
            <a:pPr marL="800100" lvl="1" indent="-342900">
              <a:buFont typeface="Arial"/>
              <a:buChar char="•"/>
            </a:pPr>
            <a:r>
              <a:rPr lang="en-US" dirty="0" smtClean="0">
                <a:solidFill>
                  <a:srgbClr val="FFFFFF"/>
                </a:solidFill>
                <a:latin typeface="Helvetica Neue Light"/>
                <a:cs typeface="Helvetica Neue Light"/>
              </a:rPr>
              <a:t>An admittedly incomplete list: [</a:t>
            </a:r>
            <a:r>
              <a:rPr lang="en-US" dirty="0" err="1" smtClean="0">
                <a:solidFill>
                  <a:srgbClr val="FFFFFF"/>
                </a:solidFill>
                <a:latin typeface="Helvetica Neue Light"/>
                <a:cs typeface="Helvetica Neue Light"/>
              </a:rPr>
              <a:t>Korner-Marton</a:t>
            </a:r>
            <a:r>
              <a:rPr lang="en-US" dirty="0" smtClean="0">
                <a:solidFill>
                  <a:srgbClr val="FFFFFF"/>
                </a:solidFill>
                <a:latin typeface="Helvetica Neue Light"/>
                <a:cs typeface="Helvetica Neue Light"/>
              </a:rPr>
              <a:t> 79, </a:t>
            </a:r>
            <a:r>
              <a:rPr lang="en-US" dirty="0" err="1" smtClean="0">
                <a:solidFill>
                  <a:srgbClr val="FFFFFF"/>
                </a:solidFill>
                <a:latin typeface="Helvetica Neue Light"/>
                <a:cs typeface="Helvetica Neue Light"/>
              </a:rPr>
              <a:t>Doshi</a:t>
            </a:r>
            <a:r>
              <a:rPr lang="en-US" dirty="0" smtClean="0">
                <a:solidFill>
                  <a:srgbClr val="FFFFFF"/>
                </a:solidFill>
                <a:latin typeface="Helvetica Neue Light"/>
                <a:cs typeface="Helvetica Neue Light"/>
              </a:rPr>
              <a:t>-Shah-</a:t>
            </a:r>
            <a:r>
              <a:rPr lang="en-US" dirty="0" err="1" smtClean="0">
                <a:solidFill>
                  <a:srgbClr val="FFFFFF"/>
                </a:solidFill>
                <a:latin typeface="Helvetica Neue Light"/>
                <a:cs typeface="Helvetica Neue Light"/>
              </a:rPr>
              <a:t>Medard</a:t>
            </a:r>
            <a:r>
              <a:rPr lang="en-US" dirty="0" smtClean="0">
                <a:solidFill>
                  <a:srgbClr val="FFFFFF"/>
                </a:solidFill>
                <a:latin typeface="Helvetica Neue Light"/>
                <a:cs typeface="Helvetica Neue Light"/>
              </a:rPr>
              <a:t>-</a:t>
            </a:r>
            <a:r>
              <a:rPr lang="en-US" dirty="0" err="1" smtClean="0">
                <a:solidFill>
                  <a:srgbClr val="FFFFFF"/>
                </a:solidFill>
                <a:latin typeface="Helvetica Neue Light"/>
                <a:cs typeface="Helvetica Neue Light"/>
              </a:rPr>
              <a:t>Jaggi</a:t>
            </a:r>
            <a:r>
              <a:rPr lang="en-US" dirty="0" smtClean="0">
                <a:solidFill>
                  <a:srgbClr val="FFFFFF"/>
                </a:solidFill>
                <a:latin typeface="Helvetica Neue Light"/>
                <a:cs typeface="Helvetica Neue Light"/>
              </a:rPr>
              <a:t> 07, </a:t>
            </a:r>
            <a:r>
              <a:rPr lang="en-US" dirty="0" err="1" smtClean="0">
                <a:solidFill>
                  <a:srgbClr val="FFFFFF"/>
                </a:solidFill>
                <a:latin typeface="Helvetica Neue Light"/>
                <a:cs typeface="Helvetica Neue Light"/>
              </a:rPr>
              <a:t>Orlitsky</a:t>
            </a:r>
            <a:r>
              <a:rPr lang="en-US" dirty="0" smtClean="0">
                <a:solidFill>
                  <a:srgbClr val="FFFFFF"/>
                </a:solidFill>
                <a:latin typeface="Helvetica Neue Light"/>
                <a:cs typeface="Helvetica Neue Light"/>
              </a:rPr>
              <a:t>-Roche 95, </a:t>
            </a:r>
            <a:r>
              <a:rPr lang="en-US" dirty="0" err="1" smtClean="0">
                <a:solidFill>
                  <a:srgbClr val="FFFFFF"/>
                </a:solidFill>
                <a:latin typeface="Helvetica Neue Light"/>
                <a:cs typeface="Helvetica Neue Light"/>
              </a:rPr>
              <a:t>Giridhar</a:t>
            </a:r>
            <a:r>
              <a:rPr lang="en-US" dirty="0" smtClean="0">
                <a:solidFill>
                  <a:srgbClr val="FFFFFF"/>
                </a:solidFill>
                <a:latin typeface="Helvetica Neue Light"/>
                <a:cs typeface="Helvetica Neue Light"/>
              </a:rPr>
              <a:t>-Kumar 05, </a:t>
            </a:r>
            <a:r>
              <a:rPr lang="en-US" dirty="0" err="1" smtClean="0">
                <a:solidFill>
                  <a:srgbClr val="FFFFFF"/>
                </a:solidFill>
                <a:latin typeface="Helvetica Neue Light"/>
                <a:cs typeface="Helvetica Neue Light"/>
              </a:rPr>
              <a:t>Ramamoorthy-Langberg</a:t>
            </a:r>
            <a:r>
              <a:rPr lang="en-US" dirty="0" smtClean="0">
                <a:solidFill>
                  <a:srgbClr val="FFFFFF"/>
                </a:solidFill>
                <a:latin typeface="Helvetica Neue Light"/>
                <a:cs typeface="Helvetica Neue Light"/>
              </a:rPr>
              <a:t> 13, Ma-</a:t>
            </a:r>
            <a:r>
              <a:rPr lang="en-US" dirty="0" err="1" smtClean="0">
                <a:solidFill>
                  <a:srgbClr val="FFFFFF"/>
                </a:solidFill>
                <a:latin typeface="Helvetica Neue Light"/>
                <a:cs typeface="Helvetica Neue Light"/>
              </a:rPr>
              <a:t>Ishwar</a:t>
            </a:r>
            <a:r>
              <a:rPr lang="en-US" dirty="0" smtClean="0">
                <a:solidFill>
                  <a:srgbClr val="FFFFFF"/>
                </a:solidFill>
                <a:latin typeface="Helvetica Neue Light"/>
                <a:cs typeface="Helvetica Neue Light"/>
              </a:rPr>
              <a:t> 11, </a:t>
            </a:r>
            <a:r>
              <a:rPr lang="en-US" dirty="0" err="1" smtClean="0">
                <a:solidFill>
                  <a:srgbClr val="FFFFFF"/>
                </a:solidFill>
                <a:latin typeface="Helvetica Neue Light"/>
                <a:cs typeface="Helvetica Neue Light"/>
              </a:rPr>
              <a:t>Nazer-Gastpar</a:t>
            </a:r>
            <a:r>
              <a:rPr lang="en-US" dirty="0" smtClean="0">
                <a:solidFill>
                  <a:srgbClr val="FFFFFF"/>
                </a:solidFill>
                <a:latin typeface="Helvetica Neue Light"/>
                <a:cs typeface="Helvetica Neue Light"/>
              </a:rPr>
              <a:t> 11]</a:t>
            </a:r>
          </a:p>
          <a:p>
            <a:pPr marL="800100" lvl="1" indent="-342900">
              <a:buFont typeface="Arial"/>
              <a:buChar char="•"/>
            </a:pPr>
            <a:r>
              <a:rPr lang="en-US" dirty="0" smtClean="0">
                <a:solidFill>
                  <a:srgbClr val="FFFFFF"/>
                </a:solidFill>
                <a:latin typeface="Helvetica Neue Light"/>
                <a:cs typeface="Helvetica Neue Light"/>
              </a:rPr>
              <a:t>Communication and </a:t>
            </a:r>
            <a:r>
              <a:rPr lang="en-US" dirty="0">
                <a:solidFill>
                  <a:srgbClr val="FFFFFF"/>
                </a:solidFill>
                <a:latin typeface="Helvetica Neue Light"/>
                <a:cs typeface="Helvetica Neue Light"/>
              </a:rPr>
              <a:t>i</a:t>
            </a:r>
            <a:r>
              <a:rPr lang="en-US" dirty="0" smtClean="0">
                <a:solidFill>
                  <a:srgbClr val="FFFFFF"/>
                </a:solidFill>
                <a:latin typeface="Helvetica Neue Light"/>
                <a:cs typeface="Helvetica Neue Light"/>
              </a:rPr>
              <a:t>nformation </a:t>
            </a:r>
            <a:r>
              <a:rPr lang="en-US" dirty="0">
                <a:solidFill>
                  <a:srgbClr val="FFFFFF"/>
                </a:solidFill>
                <a:latin typeface="Helvetica Neue Light"/>
                <a:cs typeface="Helvetica Neue Light"/>
              </a:rPr>
              <a:t>c</a:t>
            </a:r>
            <a:r>
              <a:rPr lang="en-US" dirty="0" smtClean="0">
                <a:solidFill>
                  <a:srgbClr val="FFFFFF"/>
                </a:solidFill>
                <a:latin typeface="Helvetica Neue Light"/>
                <a:cs typeface="Helvetica Neue Light"/>
              </a:rPr>
              <a:t>omplexity literature</a:t>
            </a:r>
          </a:p>
          <a:p>
            <a:pPr marL="800100" lvl="1" indent="-342900">
              <a:buFont typeface="Arial"/>
              <a:buChar char="•"/>
            </a:pPr>
            <a:endParaRPr lang="en-US" sz="1400" i="1" dirty="0" smtClean="0">
              <a:latin typeface="Helvetica Neue Light"/>
              <a:cs typeface="Helvetica Neue Light"/>
            </a:endParaRPr>
          </a:p>
        </p:txBody>
      </p:sp>
    </p:spTree>
    <p:extLst>
      <p:ext uri="{BB962C8B-B14F-4D97-AF65-F5344CB8AC3E}">
        <p14:creationId xmlns:p14="http://schemas.microsoft.com/office/powerpoint/2010/main" val="2408010516"/>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9177" y="810347"/>
            <a:ext cx="8934823" cy="4739759"/>
          </a:xfrm>
          <a:prstGeom prst="rect">
            <a:avLst/>
          </a:prstGeom>
          <a:noFill/>
        </p:spPr>
        <p:txBody>
          <a:bodyPr wrap="square" rtlCol="0">
            <a:spAutoFit/>
          </a:bodyPr>
          <a:lstStyle/>
          <a:p>
            <a:r>
              <a:rPr lang="en-US" dirty="0">
                <a:latin typeface="Helvetica Neue Light"/>
                <a:cs typeface="Helvetica Neue Light"/>
              </a:rPr>
              <a:t>[Ganger et. al. 04] The HGR </a:t>
            </a:r>
            <a:r>
              <a:rPr lang="en-US" dirty="0" smtClean="0">
                <a:latin typeface="Helvetica Neue Light"/>
                <a:cs typeface="Helvetica Neue Light"/>
              </a:rPr>
              <a:t>algorithm, [</a:t>
            </a:r>
            <a:r>
              <a:rPr lang="en-US" dirty="0" err="1" smtClean="0">
                <a:latin typeface="Helvetica Neue Light"/>
                <a:cs typeface="Helvetica Neue Light"/>
              </a:rPr>
              <a:t>Dutta</a:t>
            </a:r>
            <a:r>
              <a:rPr lang="en-US" dirty="0" smtClean="0">
                <a:latin typeface="Helvetica Neue Light"/>
                <a:cs typeface="Helvetica Neue Light"/>
              </a:rPr>
              <a:t> et. al 08] The ORCAS and ORCAS-B algorithm, [</a:t>
            </a:r>
            <a:r>
              <a:rPr lang="en-US" dirty="0" err="1" smtClean="0">
                <a:latin typeface="Helvetica Neue Light"/>
                <a:cs typeface="Helvetica Neue Light"/>
              </a:rPr>
              <a:t>Dobre</a:t>
            </a:r>
            <a:r>
              <a:rPr lang="en-US" dirty="0" smtClean="0">
                <a:latin typeface="Helvetica Neue Light"/>
                <a:cs typeface="Helvetica Neue Light"/>
              </a:rPr>
              <a:t> et. al. 14] The M-</a:t>
            </a:r>
            <a:r>
              <a:rPr lang="en-US" dirty="0" err="1" smtClean="0">
                <a:latin typeface="Helvetica Neue Light"/>
                <a:cs typeface="Helvetica Neue Light"/>
              </a:rPr>
              <a:t>PoWerStore</a:t>
            </a:r>
            <a:r>
              <a:rPr lang="en-US" dirty="0" smtClean="0">
                <a:latin typeface="Helvetica Neue Light"/>
                <a:cs typeface="Helvetica Neue Light"/>
              </a:rPr>
              <a:t> algorithm [</a:t>
            </a:r>
            <a:r>
              <a:rPr lang="en-US" dirty="0" err="1" smtClean="0">
                <a:latin typeface="Helvetica Neue Light"/>
                <a:cs typeface="Helvetica Neue Light"/>
              </a:rPr>
              <a:t>Androulaki</a:t>
            </a:r>
            <a:r>
              <a:rPr lang="en-US" dirty="0" smtClean="0">
                <a:latin typeface="Helvetica Neue Light"/>
                <a:cs typeface="Helvetica Neue Light"/>
              </a:rPr>
              <a:t> et. al. 14] AWE algorithm [Cadambe et. al. 14], The CASGC algorithm [</a:t>
            </a:r>
            <a:r>
              <a:rPr lang="en-US" dirty="0" err="1" smtClean="0">
                <a:latin typeface="Helvetica Neue Light"/>
                <a:cs typeface="Helvetica Neue Light"/>
              </a:rPr>
              <a:t>Konwar</a:t>
            </a:r>
            <a:r>
              <a:rPr lang="en-US" dirty="0" smtClean="0">
                <a:latin typeface="Helvetica Neue Light"/>
                <a:cs typeface="Helvetica Neue Light"/>
              </a:rPr>
              <a:t> et. al. 16] SODA algorithm</a:t>
            </a:r>
          </a:p>
          <a:p>
            <a:pPr marL="285750" indent="-285750">
              <a:buFont typeface="Arial"/>
              <a:buChar char="•"/>
            </a:pPr>
            <a:endParaRPr lang="en-US" sz="2200" dirty="0" smtClean="0">
              <a:latin typeface="Helvetica Neue Light"/>
              <a:cs typeface="Helvetica Neue Light"/>
            </a:endParaRPr>
          </a:p>
          <a:p>
            <a:pPr marL="285750" indent="-285750">
              <a:buFont typeface="Arial"/>
              <a:buChar char="•"/>
            </a:pPr>
            <a:r>
              <a:rPr lang="en-US" sz="2200" dirty="0" smtClean="0">
                <a:latin typeface="Helvetica Neue Light"/>
                <a:cs typeface="Helvetica Neue Light"/>
              </a:rPr>
              <a:t>Storage </a:t>
            </a:r>
            <a:r>
              <a:rPr lang="en-US" sz="2200" dirty="0">
                <a:latin typeface="Helvetica Neue Light"/>
                <a:cs typeface="Helvetica Neue Light"/>
              </a:rPr>
              <a:t>cost </a:t>
            </a:r>
            <a:r>
              <a:rPr lang="en-US" sz="2200" dirty="0" smtClean="0">
                <a:latin typeface="Helvetica Neue Light"/>
                <a:cs typeface="Helvetica Neue Light"/>
              </a:rPr>
              <a:t>grows as the number of concurrent write operations.</a:t>
            </a:r>
          </a:p>
          <a:p>
            <a:endParaRPr lang="en-US" dirty="0" smtClean="0">
              <a:latin typeface="Helvetica Neue Light"/>
              <a:cs typeface="Helvetica Neue Light"/>
            </a:endParaRPr>
          </a:p>
          <a:p>
            <a:endParaRPr lang="en-US" sz="2200" dirty="0" smtClean="0">
              <a:latin typeface="Helvetica Neue Light"/>
              <a:cs typeface="Helvetica Neue Light"/>
            </a:endParaRPr>
          </a:p>
          <a:p>
            <a:r>
              <a:rPr lang="en-US" sz="2200" dirty="0" smtClean="0">
                <a:latin typeface="Helvetica Neue Light"/>
                <a:cs typeface="Helvetica Neue Light"/>
              </a:rPr>
              <a:t>Noteworthy recent developments:</a:t>
            </a:r>
          </a:p>
          <a:p>
            <a:pPr marL="285750" indent="-285750">
              <a:buFont typeface="Arial"/>
              <a:buChar char="•"/>
            </a:pPr>
            <a:r>
              <a:rPr lang="en-US" sz="2200" dirty="0" smtClean="0">
                <a:latin typeface="Helvetica Neue Light"/>
                <a:cs typeface="Helvetica Neue Light"/>
              </a:rPr>
              <a:t>Coding-based consistent store implementations [Zhang et. al. FAST 16],</a:t>
            </a:r>
            <a:r>
              <a:rPr lang="en-US" sz="2200" dirty="0">
                <a:latin typeface="Helvetica Neue Light"/>
                <a:cs typeface="Helvetica Neue Light"/>
              </a:rPr>
              <a:t> </a:t>
            </a:r>
            <a:r>
              <a:rPr lang="en-US" sz="2200" dirty="0" smtClean="0">
                <a:latin typeface="Helvetica Neue Light"/>
                <a:cs typeface="Helvetica Neue Light"/>
              </a:rPr>
              <a:t>[Chen et. al. </a:t>
            </a:r>
            <a:r>
              <a:rPr lang="en-US" sz="2200" dirty="0" err="1" smtClean="0">
                <a:latin typeface="Helvetica Neue Light"/>
                <a:cs typeface="Helvetica Neue Light"/>
              </a:rPr>
              <a:t>Usenix</a:t>
            </a:r>
            <a:r>
              <a:rPr lang="en-US" sz="2200" dirty="0" smtClean="0">
                <a:latin typeface="Helvetica Neue Light"/>
                <a:cs typeface="Helvetica Neue Light"/>
              </a:rPr>
              <a:t> ATC 17]</a:t>
            </a:r>
          </a:p>
          <a:p>
            <a:pPr marL="285750" indent="-285750">
              <a:buFont typeface="Arial"/>
              <a:buChar char="•"/>
            </a:pPr>
            <a:r>
              <a:rPr lang="en-US" sz="2200" dirty="0" smtClean="0">
                <a:latin typeface="Helvetica Neue Light"/>
                <a:cs typeface="Helvetica Neue Light"/>
              </a:rPr>
              <a:t>Erasure </a:t>
            </a:r>
            <a:r>
              <a:rPr lang="en-US" sz="2200" dirty="0">
                <a:latin typeface="Helvetica Neue Light"/>
                <a:cs typeface="Helvetica Neue Light"/>
              </a:rPr>
              <a:t>coding based algorithms </a:t>
            </a:r>
            <a:r>
              <a:rPr lang="en-US" sz="2200" dirty="0" smtClean="0">
                <a:latin typeface="Helvetica Neue Light"/>
                <a:cs typeface="Helvetica Neue Light"/>
              </a:rPr>
              <a:t>for consistency issues in edge computing [</a:t>
            </a:r>
            <a:r>
              <a:rPr lang="en-US" sz="2200" dirty="0" err="1" smtClean="0">
                <a:latin typeface="Helvetica Neue Light"/>
                <a:cs typeface="Helvetica Neue Light"/>
              </a:rPr>
              <a:t>Konwar</a:t>
            </a:r>
            <a:r>
              <a:rPr lang="en-US" sz="2200" dirty="0" smtClean="0">
                <a:latin typeface="Helvetica Neue Light"/>
                <a:cs typeface="Helvetica Neue Light"/>
              </a:rPr>
              <a:t> et. al. PODC 2017], </a:t>
            </a:r>
            <a:endParaRPr lang="en-US" dirty="0">
              <a:latin typeface="Helvetica Neue Light"/>
              <a:cs typeface="Helvetica Neue Light"/>
            </a:endParaRPr>
          </a:p>
          <a:p>
            <a:endParaRPr lang="en-US" dirty="0" smtClean="0">
              <a:latin typeface="Helvetica Neue Light"/>
              <a:cs typeface="Helvetica Neue Light"/>
            </a:endParaRPr>
          </a:p>
          <a:p>
            <a:endParaRPr lang="en-US" dirty="0" smtClean="0">
              <a:latin typeface="Helvetica Neue Light"/>
              <a:cs typeface="Helvetica Neue Light"/>
            </a:endParaRPr>
          </a:p>
        </p:txBody>
      </p:sp>
      <p:sp>
        <p:nvSpPr>
          <p:cNvPr id="6" name="TextBox 5"/>
          <p:cNvSpPr txBox="1"/>
          <p:nvPr/>
        </p:nvSpPr>
        <p:spPr>
          <a:xfrm>
            <a:off x="209177" y="19139"/>
            <a:ext cx="9263529" cy="646331"/>
          </a:xfrm>
          <a:prstGeom prst="rect">
            <a:avLst/>
          </a:prstGeom>
          <a:noFill/>
        </p:spPr>
        <p:txBody>
          <a:bodyPr wrap="square" rtlCol="0">
            <a:spAutoFit/>
          </a:bodyPr>
          <a:lstStyle/>
          <a:p>
            <a:r>
              <a:rPr lang="en-US" sz="3600" dirty="0" smtClean="0">
                <a:latin typeface="Helvetica Neue Light"/>
                <a:cs typeface="Helvetica Neue Light"/>
              </a:rPr>
              <a:t>Different approaches to solving challenges</a:t>
            </a:r>
            <a:endParaRPr lang="en-US" sz="3600" dirty="0">
              <a:latin typeface="Helvetica Neue Light"/>
              <a:cs typeface="Helvetica Neue Light"/>
            </a:endParaRPr>
          </a:p>
        </p:txBody>
      </p:sp>
      <p:sp>
        <p:nvSpPr>
          <p:cNvPr id="2" name="Rectangle 1"/>
          <p:cNvSpPr/>
          <p:nvPr/>
        </p:nvSpPr>
        <p:spPr>
          <a:xfrm>
            <a:off x="0" y="5589185"/>
            <a:ext cx="9095305" cy="1200328"/>
          </a:xfrm>
          <a:prstGeom prst="rect">
            <a:avLst/>
          </a:prstGeom>
        </p:spPr>
        <p:txBody>
          <a:bodyPr wrap="square">
            <a:spAutoFit/>
          </a:bodyPr>
          <a:lstStyle/>
          <a:p>
            <a:r>
              <a:rPr lang="en-US" sz="2400" dirty="0" smtClean="0">
                <a:solidFill>
                  <a:srgbClr val="FF0000"/>
                </a:solidFill>
                <a:latin typeface="Helvetica Neue Light"/>
                <a:cs typeface="Helvetica Neue Light"/>
              </a:rPr>
              <a:t>Can </a:t>
            </a:r>
            <a:r>
              <a:rPr lang="en-US" sz="2400" dirty="0">
                <a:solidFill>
                  <a:srgbClr val="FF0000"/>
                </a:solidFill>
                <a:latin typeface="Helvetica Neue Light"/>
                <a:cs typeface="Helvetica Neue Light"/>
              </a:rPr>
              <a:t>clever coding theoretic ideas improve storage cost</a:t>
            </a:r>
            <a:r>
              <a:rPr lang="en-US" sz="2400" dirty="0" smtClean="0">
                <a:solidFill>
                  <a:srgbClr val="FF0000"/>
                </a:solidFill>
                <a:latin typeface="Helvetica Neue Light"/>
                <a:cs typeface="Helvetica Neue Light"/>
              </a:rPr>
              <a:t>?</a:t>
            </a:r>
          </a:p>
          <a:p>
            <a:r>
              <a:rPr lang="en-US" sz="2400" dirty="0" smtClean="0">
                <a:solidFill>
                  <a:srgbClr val="FF0000"/>
                </a:solidFill>
                <a:latin typeface="Helvetica Neue Light"/>
                <a:cs typeface="Helvetica Neue Light"/>
              </a:rPr>
              <a:t>Does </a:t>
            </a:r>
            <a:r>
              <a:rPr lang="en-US" sz="2400" dirty="0">
                <a:solidFill>
                  <a:srgbClr val="FF0000"/>
                </a:solidFill>
                <a:latin typeface="Helvetica Neue Light"/>
                <a:cs typeface="Helvetica Neue Light"/>
              </a:rPr>
              <a:t>the storage cost </a:t>
            </a:r>
            <a:r>
              <a:rPr lang="en-US" sz="2400" i="1" dirty="0">
                <a:solidFill>
                  <a:srgbClr val="FF0000"/>
                </a:solidFill>
                <a:latin typeface="Helvetica Neue Light"/>
                <a:cs typeface="Helvetica Neue Light"/>
              </a:rPr>
              <a:t>necessarily</a:t>
            </a:r>
            <a:r>
              <a:rPr lang="en-US" sz="2400" dirty="0">
                <a:solidFill>
                  <a:srgbClr val="FF0000"/>
                </a:solidFill>
                <a:latin typeface="Helvetica Neue Light"/>
                <a:cs typeface="Helvetica Neue Light"/>
              </a:rPr>
              <a:t> grow with concurrency</a:t>
            </a:r>
            <a:r>
              <a:rPr lang="en-US" sz="2400" dirty="0" smtClean="0">
                <a:solidFill>
                  <a:srgbClr val="FF0000"/>
                </a:solidFill>
                <a:latin typeface="Helvetica Neue Light"/>
                <a:cs typeface="Helvetica Neue Light"/>
              </a:rPr>
              <a:t>?</a:t>
            </a:r>
          </a:p>
          <a:p>
            <a:r>
              <a:rPr lang="en-US" sz="2400" dirty="0" smtClean="0">
                <a:solidFill>
                  <a:srgbClr val="FF0000"/>
                </a:solidFill>
                <a:latin typeface="Helvetica Neue Light"/>
                <a:cs typeface="Helvetica Neue Light"/>
              </a:rPr>
              <a:t> What </a:t>
            </a:r>
            <a:r>
              <a:rPr lang="en-US" sz="2400" dirty="0">
                <a:solidFill>
                  <a:srgbClr val="FF0000"/>
                </a:solidFill>
                <a:latin typeface="Helvetica Neue Light"/>
                <a:cs typeface="Helvetica Neue Light"/>
              </a:rPr>
              <a:t>is </a:t>
            </a:r>
            <a:r>
              <a:rPr lang="en-US" sz="2400" dirty="0" smtClean="0">
                <a:solidFill>
                  <a:srgbClr val="FF0000"/>
                </a:solidFill>
                <a:latin typeface="Helvetica Neue Light"/>
                <a:cs typeface="Helvetica Neue Light"/>
              </a:rPr>
              <a:t>the right information</a:t>
            </a:r>
            <a:r>
              <a:rPr lang="en-US" sz="2400" dirty="0">
                <a:solidFill>
                  <a:srgbClr val="FF0000"/>
                </a:solidFill>
                <a:latin typeface="Helvetica Neue Light"/>
                <a:cs typeface="Helvetica Neue Light"/>
              </a:rPr>
              <a:t>-</a:t>
            </a:r>
            <a:r>
              <a:rPr lang="en-US" sz="2400" dirty="0" smtClean="0">
                <a:solidFill>
                  <a:srgbClr val="FF0000"/>
                </a:solidFill>
                <a:latin typeface="Helvetica Neue Light"/>
                <a:cs typeface="Helvetica Neue Light"/>
              </a:rPr>
              <a:t>theoretic abstraction of this system?</a:t>
            </a:r>
          </a:p>
        </p:txBody>
      </p:sp>
    </p:spTree>
    <p:extLst>
      <p:ext uri="{BB962C8B-B14F-4D97-AF65-F5344CB8AC3E}">
        <p14:creationId xmlns:p14="http://schemas.microsoft.com/office/powerpoint/2010/main" val="3445970070"/>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2219"/>
            <a:ext cx="8229600" cy="1796222"/>
          </a:xfrm>
        </p:spPr>
        <p:txBody>
          <a:bodyPr>
            <a:normAutofit/>
          </a:bodyPr>
          <a:lstStyle/>
          <a:p>
            <a:r>
              <a:rPr lang="en-US" smtClean="0">
                <a:latin typeface="Helvetica Neue Light"/>
                <a:cs typeface="Helvetica Neue Light"/>
              </a:rPr>
              <a:t>Break</a:t>
            </a:r>
            <a:endParaRPr lang="en-US" dirty="0">
              <a:latin typeface="Helvetica Neue Light"/>
              <a:cs typeface="Helvetica Neue Light"/>
            </a:endParaRPr>
          </a:p>
        </p:txBody>
      </p:sp>
    </p:spTree>
    <p:extLst>
      <p:ext uri="{BB962C8B-B14F-4D97-AF65-F5344CB8AC3E}">
        <p14:creationId xmlns:p14="http://schemas.microsoft.com/office/powerpoint/2010/main" val="2937436090"/>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Table of Contents	</a:t>
            </a:r>
            <a:endParaRPr lang="en-US" sz="3200" dirty="0">
              <a:latin typeface="Helvetica Neue Light"/>
              <a:cs typeface="Helvetica Neue Light"/>
            </a:endParaRPr>
          </a:p>
        </p:txBody>
      </p:sp>
      <p:sp>
        <p:nvSpPr>
          <p:cNvPr id="5" name="Content Placeholder 2"/>
          <p:cNvSpPr>
            <a:spLocks noGrp="1"/>
          </p:cNvSpPr>
          <p:nvPr>
            <p:ph idx="1"/>
          </p:nvPr>
        </p:nvSpPr>
        <p:spPr>
          <a:xfrm>
            <a:off x="226299" y="744933"/>
            <a:ext cx="8735505" cy="5384815"/>
          </a:xfrm>
        </p:spPr>
        <p:txBody>
          <a:bodyPr>
            <a:normAutofit fontScale="92500" lnSpcReduction="20000"/>
          </a:bodyPr>
          <a:lstStyle/>
          <a:p>
            <a:pPr lvl="1"/>
            <a:endParaRPr lang="en-US" sz="2000" dirty="0" smtClean="0">
              <a:latin typeface="Helvetica Neue Light"/>
              <a:cs typeface="Helvetica Neue Light"/>
            </a:endParaRPr>
          </a:p>
          <a:p>
            <a:r>
              <a:rPr lang="en-US" sz="2400" dirty="0" smtClean="0">
                <a:latin typeface="Helvetica Neue Light"/>
                <a:cs typeface="Helvetica Neue Light"/>
              </a:rPr>
              <a:t>Main theme of this tutorial</a:t>
            </a:r>
            <a:endParaRPr lang="en-US" sz="2000" dirty="0" smtClean="0">
              <a:latin typeface="Helvetica Neue Light"/>
              <a:cs typeface="Helvetica Neue Light"/>
            </a:endParaRPr>
          </a:p>
          <a:p>
            <a:pPr lvl="1"/>
            <a:r>
              <a:rPr lang="en-US" sz="2000" dirty="0" smtClean="0">
                <a:solidFill>
                  <a:srgbClr val="A6A6A6"/>
                </a:solidFill>
                <a:latin typeface="Helvetica Neue Light"/>
                <a:cs typeface="Helvetica Neue Light"/>
              </a:rPr>
              <a:t>Distributed algorithms</a:t>
            </a:r>
          </a:p>
          <a:p>
            <a:pPr lvl="1"/>
            <a:r>
              <a:rPr lang="en-US" sz="2000" dirty="0" smtClean="0">
                <a:solidFill>
                  <a:srgbClr val="A6A6A6"/>
                </a:solidFill>
                <a:latin typeface="Helvetica Neue Light"/>
                <a:cs typeface="Helvetica Neue Light"/>
              </a:rPr>
              <a:t>Shared memory emulation problem.</a:t>
            </a:r>
          </a:p>
          <a:p>
            <a:pPr lvl="1"/>
            <a:r>
              <a:rPr lang="en-US" sz="2000" dirty="0" smtClean="0">
                <a:solidFill>
                  <a:srgbClr val="A6A6A6"/>
                </a:solidFill>
                <a:latin typeface="Helvetica Neue Light"/>
                <a:cs typeface="Helvetica Neue Light"/>
              </a:rPr>
              <a:t>Applications to key-value stores</a:t>
            </a:r>
          </a:p>
          <a:p>
            <a:pPr marL="457200" lvl="1" indent="0">
              <a:buNone/>
            </a:pPr>
            <a:endParaRPr lang="en-US" sz="2000" dirty="0">
              <a:latin typeface="Helvetica Neue Light"/>
              <a:cs typeface="Helvetica Neue Light"/>
            </a:endParaRPr>
          </a:p>
          <a:p>
            <a:r>
              <a:rPr lang="en-US" sz="2400" dirty="0" smtClean="0">
                <a:latin typeface="Helvetica Neue Light"/>
                <a:cs typeface="Helvetica Neue Light"/>
              </a:rPr>
              <a:t>Shared Memory Emulation in Distributed Computing</a:t>
            </a:r>
          </a:p>
          <a:p>
            <a:pPr lvl="1"/>
            <a:r>
              <a:rPr lang="en-US" sz="2000" dirty="0" smtClean="0">
                <a:solidFill>
                  <a:srgbClr val="A6A6A6"/>
                </a:solidFill>
                <a:latin typeface="Helvetica Neue Light"/>
                <a:cs typeface="Helvetica Neue Light"/>
              </a:rPr>
              <a:t>The concept of consistency</a:t>
            </a:r>
          </a:p>
          <a:p>
            <a:pPr lvl="1"/>
            <a:r>
              <a:rPr lang="en-US" sz="2000" dirty="0" smtClean="0">
                <a:solidFill>
                  <a:srgbClr val="A6A6A6"/>
                </a:solidFill>
                <a:latin typeface="Helvetica Neue Light"/>
                <a:cs typeface="Helvetica Neue Light"/>
              </a:rPr>
              <a:t>Overview of replication-based shared memory emulation algorithm</a:t>
            </a:r>
          </a:p>
          <a:p>
            <a:pPr lvl="1"/>
            <a:r>
              <a:rPr lang="en-US" sz="2000" dirty="0" smtClean="0">
                <a:solidFill>
                  <a:srgbClr val="A6A6A6"/>
                </a:solidFill>
                <a:latin typeface="Helvetica Neue Light"/>
                <a:cs typeface="Helvetica Neue Light"/>
              </a:rPr>
              <a:t>Challenges of erasure </a:t>
            </a:r>
            <a:r>
              <a:rPr lang="en-US" sz="2000" dirty="0">
                <a:solidFill>
                  <a:srgbClr val="A6A6A6"/>
                </a:solidFill>
                <a:latin typeface="Helvetica Neue Light"/>
                <a:cs typeface="Helvetica Neue Light"/>
              </a:rPr>
              <a:t>c</a:t>
            </a:r>
            <a:r>
              <a:rPr lang="en-US" sz="2000" dirty="0" smtClean="0">
                <a:solidFill>
                  <a:srgbClr val="A6A6A6"/>
                </a:solidFill>
                <a:latin typeface="Helvetica Neue Light"/>
                <a:cs typeface="Helvetica Neue Light"/>
              </a:rPr>
              <a:t>oding </a:t>
            </a:r>
            <a:r>
              <a:rPr lang="en-US" sz="2000" dirty="0">
                <a:solidFill>
                  <a:srgbClr val="A6A6A6"/>
                </a:solidFill>
                <a:latin typeface="Helvetica Neue Light"/>
                <a:cs typeface="Helvetica Neue Light"/>
              </a:rPr>
              <a:t>b</a:t>
            </a:r>
            <a:r>
              <a:rPr lang="en-US" sz="2000" dirty="0" smtClean="0">
                <a:solidFill>
                  <a:srgbClr val="A6A6A6"/>
                </a:solidFill>
                <a:latin typeface="Helvetica Neue Light"/>
                <a:cs typeface="Helvetica Neue Light"/>
              </a:rPr>
              <a:t>ased shared memory emulation</a:t>
            </a:r>
          </a:p>
          <a:p>
            <a:pPr marL="457200" lvl="1" indent="0">
              <a:buNone/>
            </a:pPr>
            <a:endParaRPr lang="en-US" sz="2400" dirty="0">
              <a:latin typeface="Helvetica Neue Light"/>
              <a:cs typeface="Helvetica Neue Light"/>
            </a:endParaRPr>
          </a:p>
          <a:p>
            <a:r>
              <a:rPr lang="en-US" sz="2400" dirty="0" smtClean="0">
                <a:latin typeface="Helvetica Neue Light"/>
                <a:cs typeface="Helvetica Neue Light"/>
              </a:rPr>
              <a:t>Information-Theoretic Framework</a:t>
            </a:r>
            <a:endParaRPr lang="en-US" sz="2000" dirty="0" smtClean="0">
              <a:latin typeface="Helvetica Neue Light"/>
              <a:cs typeface="Helvetica Neue Light"/>
            </a:endParaRPr>
          </a:p>
          <a:p>
            <a:pPr lvl="1"/>
            <a:r>
              <a:rPr lang="en-US" sz="2000" dirty="0" smtClean="0">
                <a:solidFill>
                  <a:schemeClr val="bg1"/>
                </a:solidFill>
                <a:latin typeface="Helvetica Neue Light"/>
                <a:cs typeface="Helvetica Neue Light"/>
              </a:rPr>
              <a:t>Toy Model for distributed algorithms</a:t>
            </a:r>
          </a:p>
          <a:p>
            <a:pPr lvl="1"/>
            <a:r>
              <a:rPr lang="en-US" sz="2000" dirty="0" smtClean="0">
                <a:solidFill>
                  <a:schemeClr val="bg1"/>
                </a:solidFill>
                <a:latin typeface="Helvetica Neue Light"/>
                <a:cs typeface="Helvetica Neue Light"/>
              </a:rPr>
              <a:t>Multi-version Coding</a:t>
            </a:r>
          </a:p>
          <a:p>
            <a:pPr lvl="1"/>
            <a:r>
              <a:rPr lang="en-US" sz="2000" dirty="0" smtClean="0">
                <a:solidFill>
                  <a:schemeClr val="bg1"/>
                </a:solidFill>
                <a:latin typeface="Helvetica Neue Light"/>
                <a:cs typeface="Helvetica Neue Light"/>
              </a:rPr>
              <a:t>Closing the loop: connection to shared memory emulation</a:t>
            </a:r>
          </a:p>
          <a:p>
            <a:pPr marL="457200" lvl="1" indent="0">
              <a:buNone/>
            </a:pPr>
            <a:endParaRPr lang="en-US" sz="2000" dirty="0" smtClean="0">
              <a:solidFill>
                <a:srgbClr val="FFFFFF"/>
              </a:solidFill>
              <a:latin typeface="Helvetica Neue Light"/>
              <a:cs typeface="Helvetica Neue Light"/>
            </a:endParaRPr>
          </a:p>
          <a:p>
            <a:r>
              <a:rPr lang="en-US" sz="2400" dirty="0" smtClean="0">
                <a:latin typeface="Helvetica Neue Light"/>
                <a:cs typeface="Helvetica Neue Light"/>
              </a:rPr>
              <a:t>Directions of Future Research</a:t>
            </a: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lvl="1"/>
            <a:endParaRPr lang="en-US" sz="2000" dirty="0" smtClean="0">
              <a:latin typeface="Helvetica Neue Light"/>
              <a:cs typeface="Helvetica Neue Light"/>
            </a:endParaRPr>
          </a:p>
          <a:p>
            <a:pPr marL="0" indent="0">
              <a:buNone/>
            </a:pPr>
            <a:endParaRPr lang="en-US" sz="2400" dirty="0">
              <a:latin typeface="Helvetica Neue Light"/>
              <a:cs typeface="Helvetica Neue Light"/>
            </a:endParaRPr>
          </a:p>
        </p:txBody>
      </p:sp>
      <p:sp>
        <p:nvSpPr>
          <p:cNvPr id="4" name="Rectangle 3"/>
          <p:cNvSpPr/>
          <p:nvPr/>
        </p:nvSpPr>
        <p:spPr>
          <a:xfrm>
            <a:off x="226299" y="3937000"/>
            <a:ext cx="4571479" cy="5926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0525939"/>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Information-Theoretic abstraction of consistent distributed storage</a:t>
            </a:r>
            <a:endParaRPr lang="en-US" sz="3200" dirty="0">
              <a:latin typeface="Helvetica Neue Light"/>
              <a:cs typeface="Helvetica Neue Light"/>
            </a:endParaRPr>
          </a:p>
        </p:txBody>
      </p:sp>
      <p:sp>
        <p:nvSpPr>
          <p:cNvPr id="6" name="TextBox 5"/>
          <p:cNvSpPr txBox="1"/>
          <p:nvPr/>
        </p:nvSpPr>
        <p:spPr>
          <a:xfrm>
            <a:off x="6021693" y="1600989"/>
            <a:ext cx="2774509" cy="461665"/>
          </a:xfrm>
          <a:prstGeom prst="rect">
            <a:avLst/>
          </a:prstGeom>
          <a:noFill/>
        </p:spPr>
        <p:txBody>
          <a:bodyPr wrap="square" rtlCol="0">
            <a:spAutoFit/>
          </a:bodyPr>
          <a:lstStyle/>
          <a:p>
            <a:pPr algn="ctr"/>
            <a:r>
              <a:rPr lang="en-US" sz="2400" dirty="0" smtClean="0">
                <a:latin typeface="Helvetica Neue Light"/>
                <a:cs typeface="Helvetica Neue Light"/>
              </a:rPr>
              <a:t>Toy model</a:t>
            </a:r>
            <a:endParaRPr lang="en-US" sz="2400" dirty="0">
              <a:latin typeface="Helvetica Neue Light"/>
              <a:cs typeface="Helvetica Neue Light"/>
            </a:endParaRPr>
          </a:p>
        </p:txBody>
      </p:sp>
      <p:sp>
        <p:nvSpPr>
          <p:cNvPr id="7" name="TextBox 6"/>
          <p:cNvSpPr txBox="1"/>
          <p:nvPr/>
        </p:nvSpPr>
        <p:spPr>
          <a:xfrm>
            <a:off x="622891" y="1471119"/>
            <a:ext cx="3400080" cy="830997"/>
          </a:xfrm>
          <a:prstGeom prst="rect">
            <a:avLst/>
          </a:prstGeom>
          <a:noFill/>
        </p:spPr>
        <p:txBody>
          <a:bodyPr wrap="square" rtlCol="0">
            <a:spAutoFit/>
          </a:bodyPr>
          <a:lstStyle/>
          <a:p>
            <a:pPr algn="ctr"/>
            <a:r>
              <a:rPr lang="en-US" sz="2400" dirty="0" smtClean="0">
                <a:latin typeface="Helvetica Neue Light"/>
                <a:cs typeface="Helvetica Neue Light"/>
              </a:rPr>
              <a:t>Shared Memory Emulation</a:t>
            </a:r>
            <a:endParaRPr lang="en-US" sz="2400" dirty="0">
              <a:latin typeface="Helvetica Neue Light"/>
              <a:cs typeface="Helvetica Neue Light"/>
            </a:endParaRPr>
          </a:p>
        </p:txBody>
      </p:sp>
      <p:sp>
        <p:nvSpPr>
          <p:cNvPr id="8" name="Oval 7"/>
          <p:cNvSpPr/>
          <p:nvPr/>
        </p:nvSpPr>
        <p:spPr>
          <a:xfrm>
            <a:off x="6521212" y="1462490"/>
            <a:ext cx="1818337" cy="8309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80367" y="1435836"/>
            <a:ext cx="3987934" cy="10105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9480000">
            <a:off x="3442259" y="2463984"/>
            <a:ext cx="454142"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775064" y="1673036"/>
            <a:ext cx="1374832" cy="389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48442" y="4123705"/>
            <a:ext cx="3362482" cy="8309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557170" y="4152565"/>
            <a:ext cx="2774509" cy="830997"/>
          </a:xfrm>
          <a:prstGeom prst="rect">
            <a:avLst/>
          </a:prstGeom>
          <a:noFill/>
        </p:spPr>
        <p:txBody>
          <a:bodyPr wrap="square" rtlCol="0">
            <a:spAutoFit/>
          </a:bodyPr>
          <a:lstStyle/>
          <a:p>
            <a:pPr algn="ctr"/>
            <a:r>
              <a:rPr lang="en-US" sz="2400" dirty="0" smtClean="0">
                <a:latin typeface="Helvetica Neue Light"/>
                <a:cs typeface="Helvetica Neue Light"/>
              </a:rPr>
              <a:t>Multi-version (MVC) codes</a:t>
            </a:r>
            <a:endParaRPr lang="en-US" sz="2400" dirty="0">
              <a:latin typeface="Helvetica Neue Light"/>
              <a:cs typeface="Helvetica Neue Light"/>
            </a:endParaRPr>
          </a:p>
        </p:txBody>
      </p:sp>
      <p:sp>
        <p:nvSpPr>
          <p:cNvPr id="14" name="Down Arrow 13"/>
          <p:cNvSpPr/>
          <p:nvPr/>
        </p:nvSpPr>
        <p:spPr>
          <a:xfrm rot="1680000">
            <a:off x="6164300" y="2452186"/>
            <a:ext cx="449441"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836334" y="5277555"/>
            <a:ext cx="4782112" cy="369332"/>
          </a:xfrm>
          <a:prstGeom prst="rect">
            <a:avLst/>
          </a:prstGeom>
          <a:noFill/>
        </p:spPr>
        <p:txBody>
          <a:bodyPr wrap="none" rtlCol="0">
            <a:spAutoFit/>
          </a:bodyPr>
          <a:lstStyle/>
          <a:p>
            <a:r>
              <a:rPr lang="en-US" dirty="0" smtClean="0">
                <a:latin typeface="Helvetica Neue Light"/>
                <a:cs typeface="Helvetica Neue Light"/>
              </a:rPr>
              <a:t>[Wang Cadambe, Accepted to Trans. IT, 2017]</a:t>
            </a:r>
            <a:endParaRPr lang="en-US" dirty="0">
              <a:latin typeface="Helvetica Neue Light"/>
              <a:cs typeface="Helvetica Neue Light"/>
            </a:endParaRPr>
          </a:p>
        </p:txBody>
      </p:sp>
    </p:spTree>
    <p:extLst>
      <p:ext uri="{BB962C8B-B14F-4D97-AF65-F5344CB8AC3E}">
        <p14:creationId xmlns:p14="http://schemas.microsoft.com/office/powerpoint/2010/main" val="2216539677"/>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521212" y="1462490"/>
            <a:ext cx="1818337" cy="830997"/>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Information-Theoretic abstraction of consistent distributed storage</a:t>
            </a:r>
            <a:endParaRPr lang="en-US" sz="3200" dirty="0">
              <a:latin typeface="Helvetica Neue Light"/>
              <a:cs typeface="Helvetica Neue Light"/>
            </a:endParaRPr>
          </a:p>
        </p:txBody>
      </p:sp>
      <p:sp>
        <p:nvSpPr>
          <p:cNvPr id="6" name="TextBox 5"/>
          <p:cNvSpPr txBox="1"/>
          <p:nvPr/>
        </p:nvSpPr>
        <p:spPr>
          <a:xfrm>
            <a:off x="6021693" y="1600989"/>
            <a:ext cx="2774509" cy="461665"/>
          </a:xfrm>
          <a:prstGeom prst="rect">
            <a:avLst/>
          </a:prstGeom>
          <a:noFill/>
        </p:spPr>
        <p:txBody>
          <a:bodyPr wrap="square" rtlCol="0">
            <a:spAutoFit/>
          </a:bodyPr>
          <a:lstStyle/>
          <a:p>
            <a:pPr algn="ctr"/>
            <a:r>
              <a:rPr lang="en-US" sz="2400" dirty="0" smtClean="0">
                <a:latin typeface="Helvetica Neue Light"/>
                <a:cs typeface="Helvetica Neue Light"/>
              </a:rPr>
              <a:t>Toy model</a:t>
            </a:r>
            <a:endParaRPr lang="en-US" sz="2400" dirty="0">
              <a:latin typeface="Helvetica Neue Light"/>
              <a:cs typeface="Helvetica Neue Light"/>
            </a:endParaRPr>
          </a:p>
        </p:txBody>
      </p:sp>
      <p:sp>
        <p:nvSpPr>
          <p:cNvPr id="7" name="TextBox 6"/>
          <p:cNvSpPr txBox="1"/>
          <p:nvPr/>
        </p:nvSpPr>
        <p:spPr>
          <a:xfrm>
            <a:off x="622891" y="1471119"/>
            <a:ext cx="3400080" cy="830997"/>
          </a:xfrm>
          <a:prstGeom prst="rect">
            <a:avLst/>
          </a:prstGeom>
          <a:noFill/>
        </p:spPr>
        <p:txBody>
          <a:bodyPr wrap="square" rtlCol="0">
            <a:spAutoFit/>
          </a:bodyPr>
          <a:lstStyle/>
          <a:p>
            <a:pPr algn="ctr"/>
            <a:r>
              <a:rPr lang="en-US" sz="2400" dirty="0" smtClean="0">
                <a:latin typeface="Helvetica Neue Light"/>
                <a:cs typeface="Helvetica Neue Light"/>
              </a:rPr>
              <a:t>Shared Memory Emulation</a:t>
            </a:r>
            <a:endParaRPr lang="en-US" sz="2400" dirty="0">
              <a:latin typeface="Helvetica Neue Light"/>
              <a:cs typeface="Helvetica Neue Light"/>
            </a:endParaRPr>
          </a:p>
        </p:txBody>
      </p:sp>
      <p:sp>
        <p:nvSpPr>
          <p:cNvPr id="9" name="Oval 8"/>
          <p:cNvSpPr/>
          <p:nvPr/>
        </p:nvSpPr>
        <p:spPr>
          <a:xfrm>
            <a:off x="280367" y="1435836"/>
            <a:ext cx="3987934" cy="10105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9480000">
            <a:off x="3442259" y="2463984"/>
            <a:ext cx="454142"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775064" y="1673036"/>
            <a:ext cx="1374832" cy="389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48442" y="4123705"/>
            <a:ext cx="3362482" cy="8309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557170" y="4152565"/>
            <a:ext cx="2774509" cy="830997"/>
          </a:xfrm>
          <a:prstGeom prst="rect">
            <a:avLst/>
          </a:prstGeom>
          <a:noFill/>
        </p:spPr>
        <p:txBody>
          <a:bodyPr wrap="square" rtlCol="0">
            <a:spAutoFit/>
          </a:bodyPr>
          <a:lstStyle/>
          <a:p>
            <a:pPr algn="ctr"/>
            <a:r>
              <a:rPr lang="en-US" sz="2400" dirty="0" smtClean="0">
                <a:latin typeface="Helvetica Neue Light"/>
                <a:cs typeface="Helvetica Neue Light"/>
              </a:rPr>
              <a:t>Multi-version (MVC) codes</a:t>
            </a:r>
            <a:endParaRPr lang="en-US" sz="2400" dirty="0">
              <a:latin typeface="Helvetica Neue Light"/>
              <a:cs typeface="Helvetica Neue Light"/>
            </a:endParaRPr>
          </a:p>
        </p:txBody>
      </p:sp>
      <p:sp>
        <p:nvSpPr>
          <p:cNvPr id="14" name="Down Arrow 13"/>
          <p:cNvSpPr/>
          <p:nvPr/>
        </p:nvSpPr>
        <p:spPr>
          <a:xfrm rot="1680000">
            <a:off x="6164300" y="2452186"/>
            <a:ext cx="449441"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836334" y="5277555"/>
            <a:ext cx="4782112" cy="369332"/>
          </a:xfrm>
          <a:prstGeom prst="rect">
            <a:avLst/>
          </a:prstGeom>
          <a:noFill/>
        </p:spPr>
        <p:txBody>
          <a:bodyPr wrap="none" rtlCol="0">
            <a:spAutoFit/>
          </a:bodyPr>
          <a:lstStyle/>
          <a:p>
            <a:r>
              <a:rPr lang="en-US" dirty="0" smtClean="0">
                <a:latin typeface="Helvetica Neue Light"/>
                <a:cs typeface="Helvetica Neue Light"/>
              </a:rPr>
              <a:t>[Wang Cadambe, Accepted to Trans. IT, 2017]</a:t>
            </a:r>
            <a:endParaRPr lang="en-US" dirty="0">
              <a:latin typeface="Helvetica Neue Light"/>
              <a:cs typeface="Helvetica Neue Light"/>
            </a:endParaRPr>
          </a:p>
        </p:txBody>
      </p:sp>
    </p:spTree>
    <p:extLst>
      <p:ext uri="{BB962C8B-B14F-4D97-AF65-F5344CB8AC3E}">
        <p14:creationId xmlns:p14="http://schemas.microsoft.com/office/powerpoint/2010/main" val="3536133547"/>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85</a:t>
            </a:fld>
            <a:endParaRPr lang="en-US"/>
          </a:p>
        </p:txBody>
      </p:sp>
      <p:pic>
        <p:nvPicPr>
          <p:cNvPr id="58" name="Picture 57"/>
          <p:cNvPicPr>
            <a:picLocks noChangeAspect="1"/>
          </p:cNvPicPr>
          <p:nvPr/>
        </p:nvPicPr>
        <p:blipFill>
          <a:blip r:embed="rId2"/>
          <a:stretch>
            <a:fillRect/>
          </a:stretch>
        </p:blipFill>
        <p:spPr>
          <a:xfrm>
            <a:off x="871490" y="6533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162303"/>
            <a:ext cx="793749" cy="793749"/>
          </a:xfrm>
          <a:prstGeom prst="rect">
            <a:avLst/>
          </a:prstGeom>
        </p:spPr>
      </p:pic>
      <p:cxnSp>
        <p:nvCxnSpPr>
          <p:cNvPr id="64" name="Straight Arrow Connector 63"/>
          <p:cNvCxnSpPr>
            <a:stCxn id="5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0891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068306"/>
            <a:ext cx="491309" cy="757322"/>
          </a:xfrm>
          <a:prstGeom prst="rect">
            <a:avLst/>
          </a:prstGeom>
        </p:spPr>
      </p:pic>
      <p:pic>
        <p:nvPicPr>
          <p:cNvPr id="42" name="Picture 41"/>
          <p:cNvPicPr>
            <a:picLocks noChangeAspect="1"/>
          </p:cNvPicPr>
          <p:nvPr/>
        </p:nvPicPr>
        <p:blipFill>
          <a:blip r:embed="rId3"/>
          <a:stretch>
            <a:fillRect/>
          </a:stretch>
        </p:blipFill>
        <p:spPr>
          <a:xfrm>
            <a:off x="4561599" y="1104067"/>
            <a:ext cx="491309" cy="757322"/>
          </a:xfrm>
          <a:prstGeom prst="rect">
            <a:avLst/>
          </a:prstGeom>
        </p:spPr>
      </p:pic>
      <p:pic>
        <p:nvPicPr>
          <p:cNvPr id="43" name="Picture 42"/>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sp>
        <p:nvSpPr>
          <p:cNvPr id="102" name="TextBox 101"/>
          <p:cNvSpPr txBox="1"/>
          <p:nvPr/>
        </p:nvSpPr>
        <p:spPr>
          <a:xfrm>
            <a:off x="1752570" y="0"/>
            <a:ext cx="5468164"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for packet arrivals, links</a:t>
            </a:r>
          </a:p>
        </p:txBody>
      </p:sp>
      <p:sp>
        <p:nvSpPr>
          <p:cNvPr id="33" name="TextBox 32"/>
          <p:cNvSpPr txBox="1"/>
          <p:nvPr/>
        </p:nvSpPr>
        <p:spPr>
          <a:xfrm>
            <a:off x="3862581" y="3771386"/>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Tree>
    <p:extLst>
      <p:ext uri="{BB962C8B-B14F-4D97-AF65-F5344CB8AC3E}">
        <p14:creationId xmlns:p14="http://schemas.microsoft.com/office/powerpoint/2010/main" val="1040593491"/>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86</a:t>
            </a:fld>
            <a:endParaRPr lang="en-US"/>
          </a:p>
        </p:txBody>
      </p:sp>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162303"/>
            <a:ext cx="793749" cy="793749"/>
          </a:xfrm>
          <a:prstGeom prst="rect">
            <a:avLst/>
          </a:prstGeom>
        </p:spPr>
      </p:pic>
      <p:cxnSp>
        <p:nvCxnSpPr>
          <p:cNvPr id="64" name="Straight Arrow Connector 6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0891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068306"/>
            <a:ext cx="491309" cy="757322"/>
          </a:xfrm>
          <a:prstGeom prst="rect">
            <a:avLst/>
          </a:prstGeom>
        </p:spPr>
      </p:pic>
      <p:pic>
        <p:nvPicPr>
          <p:cNvPr id="42" name="Picture 41"/>
          <p:cNvPicPr>
            <a:picLocks noChangeAspect="1"/>
          </p:cNvPicPr>
          <p:nvPr/>
        </p:nvPicPr>
        <p:blipFill>
          <a:blip r:embed="rId3"/>
          <a:stretch>
            <a:fillRect/>
          </a:stretch>
        </p:blipFill>
        <p:spPr>
          <a:xfrm>
            <a:off x="4561599" y="1104067"/>
            <a:ext cx="491309" cy="757322"/>
          </a:xfrm>
          <a:prstGeom prst="rect">
            <a:avLst/>
          </a:prstGeom>
        </p:spPr>
      </p:pic>
      <p:pic>
        <p:nvPicPr>
          <p:cNvPr id="43" name="Picture 42"/>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sp>
        <p:nvSpPr>
          <p:cNvPr id="102" name="TextBox 101"/>
          <p:cNvSpPr txBox="1"/>
          <p:nvPr/>
        </p:nvSpPr>
        <p:spPr>
          <a:xfrm>
            <a:off x="1752570" y="0"/>
            <a:ext cx="5468164"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for packet arrivals, links</a:t>
            </a:r>
          </a:p>
        </p:txBody>
      </p:sp>
      <p:sp>
        <p:nvSpPr>
          <p:cNvPr id="57" name="TextBox 56"/>
          <p:cNvSpPr txBox="1"/>
          <p:nvPr/>
        </p:nvSpPr>
        <p:spPr>
          <a:xfrm>
            <a:off x="3862581" y="3771386"/>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pic>
        <p:nvPicPr>
          <p:cNvPr id="68" name="Picture 67"/>
          <p:cNvPicPr>
            <a:picLocks noChangeAspect="1"/>
          </p:cNvPicPr>
          <p:nvPr/>
        </p:nvPicPr>
        <p:blipFill>
          <a:blip r:embed="rId2"/>
          <a:stretch>
            <a:fillRect/>
          </a:stretch>
        </p:blipFill>
        <p:spPr>
          <a:xfrm>
            <a:off x="871490" y="653306"/>
            <a:ext cx="777553" cy="777553"/>
          </a:xfrm>
          <a:prstGeom prst="rect">
            <a:avLst/>
          </a:prstGeom>
        </p:spPr>
      </p:pic>
    </p:spTree>
    <p:extLst>
      <p:ext uri="{BB962C8B-B14F-4D97-AF65-F5344CB8AC3E}">
        <p14:creationId xmlns:p14="http://schemas.microsoft.com/office/powerpoint/2010/main" val="3117604943"/>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87</a:t>
            </a:fld>
            <a:endParaRPr lang="en-US"/>
          </a:p>
        </p:txBody>
      </p:sp>
      <p:pic>
        <p:nvPicPr>
          <p:cNvPr id="58" name="Picture 57"/>
          <p:cNvPicPr>
            <a:picLocks noChangeAspect="1"/>
          </p:cNvPicPr>
          <p:nvPr/>
        </p:nvPicPr>
        <p:blipFill>
          <a:blip r:embed="rId3"/>
          <a:stretch>
            <a:fillRect/>
          </a:stretch>
        </p:blipFill>
        <p:spPr>
          <a:xfrm>
            <a:off x="871490" y="653306"/>
            <a:ext cx="777553" cy="777553"/>
          </a:xfrm>
          <a:prstGeom prst="rect">
            <a:avLst/>
          </a:prstGeom>
        </p:spPr>
      </p:pic>
      <p:pic>
        <p:nvPicPr>
          <p:cNvPr id="59" name="Picture 58"/>
          <p:cNvPicPr>
            <a:picLocks noChangeAspect="1"/>
          </p:cNvPicPr>
          <p:nvPr/>
        </p:nvPicPr>
        <p:blipFill>
          <a:blip r:embed="rId3"/>
          <a:stretch>
            <a:fillRect/>
          </a:stretch>
        </p:blipFill>
        <p:spPr>
          <a:xfrm>
            <a:off x="7810289" y="503832"/>
            <a:ext cx="777553" cy="777553"/>
          </a:xfrm>
          <a:prstGeom prst="rect">
            <a:avLst/>
          </a:prstGeom>
        </p:spPr>
      </p:pic>
      <p:pic>
        <p:nvPicPr>
          <p:cNvPr id="63" name="Picture 62"/>
          <p:cNvPicPr>
            <a:picLocks noChangeAspect="1"/>
          </p:cNvPicPr>
          <p:nvPr/>
        </p:nvPicPr>
        <p:blipFill>
          <a:blip r:embed="rId3"/>
          <a:stretch>
            <a:fillRect/>
          </a:stretch>
        </p:blipFill>
        <p:spPr>
          <a:xfrm>
            <a:off x="7794093" y="3162303"/>
            <a:ext cx="793749" cy="793749"/>
          </a:xfrm>
          <a:prstGeom prst="rect">
            <a:avLst/>
          </a:prstGeom>
        </p:spPr>
      </p:pic>
      <p:cxnSp>
        <p:nvCxnSpPr>
          <p:cNvPr id="64" name="Straight Arrow Connector 63"/>
          <p:cNvCxnSpPr>
            <a:stCxn id="5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0891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4"/>
          <a:stretch>
            <a:fillRect/>
          </a:stretch>
        </p:blipFill>
        <p:spPr>
          <a:xfrm>
            <a:off x="2834095" y="1068306"/>
            <a:ext cx="491309" cy="757322"/>
          </a:xfrm>
          <a:prstGeom prst="rect">
            <a:avLst/>
          </a:prstGeom>
        </p:spPr>
      </p:pic>
      <p:pic>
        <p:nvPicPr>
          <p:cNvPr id="42" name="Picture 41"/>
          <p:cNvPicPr>
            <a:picLocks noChangeAspect="1"/>
          </p:cNvPicPr>
          <p:nvPr/>
        </p:nvPicPr>
        <p:blipFill>
          <a:blip r:embed="rId4"/>
          <a:stretch>
            <a:fillRect/>
          </a:stretch>
        </p:blipFill>
        <p:spPr>
          <a:xfrm>
            <a:off x="4561599" y="1104067"/>
            <a:ext cx="491309" cy="757322"/>
          </a:xfrm>
          <a:prstGeom prst="rect">
            <a:avLst/>
          </a:prstGeom>
        </p:spPr>
      </p:pic>
      <p:pic>
        <p:nvPicPr>
          <p:cNvPr id="43" name="Picture 42"/>
          <p:cNvPicPr>
            <a:picLocks noChangeAspect="1"/>
          </p:cNvPicPr>
          <p:nvPr/>
        </p:nvPicPr>
        <p:blipFill>
          <a:blip r:embed="rId4"/>
          <a:stretch>
            <a:fillRect/>
          </a:stretch>
        </p:blipFill>
        <p:spPr>
          <a:xfrm>
            <a:off x="6553200" y="1128725"/>
            <a:ext cx="491309" cy="757322"/>
          </a:xfrm>
          <a:prstGeom prst="rect">
            <a:avLst/>
          </a:prstGeom>
        </p:spPr>
      </p:pic>
      <p:pic>
        <p:nvPicPr>
          <p:cNvPr id="46" name="Picture 45"/>
          <p:cNvPicPr>
            <a:picLocks noChangeAspect="1"/>
          </p:cNvPicPr>
          <p:nvPr/>
        </p:nvPicPr>
        <p:blipFill>
          <a:blip r:embed="rId4"/>
          <a:stretch>
            <a:fillRect/>
          </a:stretch>
        </p:blipFill>
        <p:spPr>
          <a:xfrm>
            <a:off x="6489700" y="2952753"/>
            <a:ext cx="491309" cy="757322"/>
          </a:xfrm>
          <a:prstGeom prst="rect">
            <a:avLst/>
          </a:prstGeom>
        </p:spPr>
      </p:pic>
      <p:pic>
        <p:nvPicPr>
          <p:cNvPr id="47" name="Picture 46"/>
          <p:cNvPicPr>
            <a:picLocks noChangeAspect="1"/>
          </p:cNvPicPr>
          <p:nvPr/>
        </p:nvPicPr>
        <p:blipFill>
          <a:blip r:embed="rId4"/>
          <a:stretch>
            <a:fillRect/>
          </a:stretch>
        </p:blipFill>
        <p:spPr>
          <a:xfrm>
            <a:off x="4699816" y="2868926"/>
            <a:ext cx="491309" cy="757322"/>
          </a:xfrm>
          <a:prstGeom prst="rect">
            <a:avLst/>
          </a:prstGeom>
        </p:spPr>
      </p:pic>
      <p:pic>
        <p:nvPicPr>
          <p:cNvPr id="48" name="Picture 47"/>
          <p:cNvPicPr>
            <a:picLocks noChangeAspect="1"/>
          </p:cNvPicPr>
          <p:nvPr/>
        </p:nvPicPr>
        <p:blipFill>
          <a:blip r:embed="rId4"/>
          <a:stretch>
            <a:fillRect/>
          </a:stretch>
        </p:blipFill>
        <p:spPr>
          <a:xfrm>
            <a:off x="2863782" y="2868926"/>
            <a:ext cx="491309" cy="757322"/>
          </a:xfrm>
          <a:prstGeom prst="rect">
            <a:avLst/>
          </a:prstGeom>
        </p:spPr>
      </p:pic>
      <p:sp>
        <p:nvSpPr>
          <p:cNvPr id="100" name="Rectangle 99"/>
          <p:cNvSpPr/>
          <p:nvPr/>
        </p:nvSpPr>
        <p:spPr>
          <a:xfrm>
            <a:off x="343624" y="4247771"/>
            <a:ext cx="8643668" cy="2585323"/>
          </a:xfrm>
          <a:prstGeom prst="rect">
            <a:avLst/>
          </a:prstGeom>
        </p:spPr>
        <p:txBody>
          <a:bodyPr wrap="square">
            <a:spAutoFit/>
          </a:bodyPr>
          <a:lstStyle/>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Arrival at client: </a:t>
            </a:r>
            <a:r>
              <a:rPr lang="en-US" dirty="0">
                <a:latin typeface="Helvetica Neue Light"/>
                <a:cs typeface="Helvetica Neue Light"/>
              </a:rPr>
              <a:t>New version in every time slot. Sent immediately to the servers</a:t>
            </a:r>
            <a:r>
              <a:rPr lang="en-US" dirty="0" smtClean="0">
                <a:latin typeface="Helvetica Neue Light"/>
                <a:cs typeface="Helvetica Neue Light"/>
              </a:rPr>
              <a:t>.</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solidFill>
                  <a:srgbClr val="0000FF"/>
                </a:solidFill>
                <a:latin typeface="Helvetica Neue Light"/>
                <a:cs typeface="Helvetica Neue Light"/>
              </a:rPr>
              <a:t>Channel from the write client to the server: Delay is an integer in [0,T-1].</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Channel from server to read client: instantaneous (no delay).</a:t>
            </a:r>
          </a:p>
          <a:p>
            <a:pPr marL="285750" indent="-285750">
              <a:buFont typeface="Arial"/>
              <a:buChar char="•"/>
            </a:pPr>
            <a:endParaRPr lang="en-US" dirty="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Goal: decoder invoked at time t, gets the latest common version among c servers</a:t>
            </a:r>
          </a:p>
          <a:p>
            <a:pPr marL="285750" indent="-285750">
              <a:buFont typeface="Arial"/>
              <a:buChar char="•"/>
            </a:pPr>
            <a:endParaRPr lang="en-US" dirty="0" smtClean="0">
              <a:latin typeface="Helvetica Neue Light"/>
              <a:cs typeface="Helvetica Neue Light"/>
            </a:endParaRPr>
          </a:p>
        </p:txBody>
      </p:sp>
      <p:sp>
        <p:nvSpPr>
          <p:cNvPr id="102" name="TextBox 101"/>
          <p:cNvSpPr txBox="1"/>
          <p:nvPr/>
        </p:nvSpPr>
        <p:spPr>
          <a:xfrm>
            <a:off x="1752570" y="0"/>
            <a:ext cx="5468164"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for packet arrivals, links</a:t>
            </a:r>
          </a:p>
        </p:txBody>
      </p:sp>
      <p:grpSp>
        <p:nvGrpSpPr>
          <p:cNvPr id="52" name="Group 51"/>
          <p:cNvGrpSpPr/>
          <p:nvPr/>
        </p:nvGrpSpPr>
        <p:grpSpPr>
          <a:xfrm>
            <a:off x="161925" y="895783"/>
            <a:ext cx="712740" cy="399619"/>
            <a:chOff x="142875" y="860858"/>
            <a:chExt cx="712740" cy="399619"/>
          </a:xfrm>
        </p:grpSpPr>
        <p:sp>
          <p:nvSpPr>
            <p:cNvPr id="53" name="Rectangle 52"/>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54" name="Picture 53"/>
            <p:cNvPicPr>
              <a:picLocks noChangeAspect="1"/>
            </p:cNvPicPr>
            <p:nvPr/>
          </p:nvPicPr>
          <p:blipFill>
            <a:blip r:embed="rId5"/>
            <a:stretch>
              <a:fillRect/>
            </a:stretch>
          </p:blipFill>
          <p:spPr>
            <a:xfrm>
              <a:off x="210194" y="860859"/>
              <a:ext cx="550171" cy="339272"/>
            </a:xfrm>
            <a:prstGeom prst="rect">
              <a:avLst/>
            </a:prstGeom>
          </p:spPr>
        </p:pic>
      </p:grpSp>
      <p:grpSp>
        <p:nvGrpSpPr>
          <p:cNvPr id="55" name="Group 54"/>
          <p:cNvGrpSpPr/>
          <p:nvPr/>
        </p:nvGrpSpPr>
        <p:grpSpPr>
          <a:xfrm>
            <a:off x="169815" y="888255"/>
            <a:ext cx="712740" cy="399619"/>
            <a:chOff x="142875" y="860858"/>
            <a:chExt cx="712740" cy="399619"/>
          </a:xfrm>
        </p:grpSpPr>
        <p:sp>
          <p:nvSpPr>
            <p:cNvPr id="56" name="Rectangle 55"/>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60" name="Picture 59"/>
            <p:cNvPicPr>
              <a:picLocks noChangeAspect="1"/>
            </p:cNvPicPr>
            <p:nvPr/>
          </p:nvPicPr>
          <p:blipFill>
            <a:blip r:embed="rId5"/>
            <a:stretch>
              <a:fillRect/>
            </a:stretch>
          </p:blipFill>
          <p:spPr>
            <a:xfrm>
              <a:off x="210194" y="860859"/>
              <a:ext cx="550171" cy="339272"/>
            </a:xfrm>
            <a:prstGeom prst="rect">
              <a:avLst/>
            </a:prstGeom>
          </p:spPr>
        </p:pic>
      </p:grpSp>
      <p:grpSp>
        <p:nvGrpSpPr>
          <p:cNvPr id="61" name="Group 60"/>
          <p:cNvGrpSpPr/>
          <p:nvPr/>
        </p:nvGrpSpPr>
        <p:grpSpPr>
          <a:xfrm>
            <a:off x="165100" y="895785"/>
            <a:ext cx="712740" cy="399619"/>
            <a:chOff x="142875" y="860858"/>
            <a:chExt cx="712740" cy="399619"/>
          </a:xfrm>
        </p:grpSpPr>
        <p:sp>
          <p:nvSpPr>
            <p:cNvPr id="62" name="Rectangle 61"/>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89" name="Picture 88"/>
            <p:cNvPicPr>
              <a:picLocks noChangeAspect="1"/>
            </p:cNvPicPr>
            <p:nvPr/>
          </p:nvPicPr>
          <p:blipFill>
            <a:blip r:embed="rId5"/>
            <a:stretch>
              <a:fillRect/>
            </a:stretch>
          </p:blipFill>
          <p:spPr>
            <a:xfrm>
              <a:off x="210194" y="860859"/>
              <a:ext cx="550171" cy="339272"/>
            </a:xfrm>
            <a:prstGeom prst="rect">
              <a:avLst/>
            </a:prstGeom>
          </p:spPr>
        </p:pic>
      </p:grpSp>
      <p:grpSp>
        <p:nvGrpSpPr>
          <p:cNvPr id="90" name="Group 89"/>
          <p:cNvGrpSpPr/>
          <p:nvPr/>
        </p:nvGrpSpPr>
        <p:grpSpPr>
          <a:xfrm>
            <a:off x="169815" y="892534"/>
            <a:ext cx="712740" cy="399619"/>
            <a:chOff x="142875" y="860858"/>
            <a:chExt cx="712740" cy="399619"/>
          </a:xfrm>
        </p:grpSpPr>
        <p:sp>
          <p:nvSpPr>
            <p:cNvPr id="91" name="Rectangle 90"/>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92" name="Picture 91"/>
            <p:cNvPicPr>
              <a:picLocks noChangeAspect="1"/>
            </p:cNvPicPr>
            <p:nvPr/>
          </p:nvPicPr>
          <p:blipFill>
            <a:blip r:embed="rId5"/>
            <a:stretch>
              <a:fillRect/>
            </a:stretch>
          </p:blipFill>
          <p:spPr>
            <a:xfrm>
              <a:off x="210194" y="860859"/>
              <a:ext cx="550171" cy="339272"/>
            </a:xfrm>
            <a:prstGeom prst="rect">
              <a:avLst/>
            </a:prstGeom>
          </p:spPr>
        </p:pic>
      </p:grpSp>
      <p:grpSp>
        <p:nvGrpSpPr>
          <p:cNvPr id="93" name="Group 92"/>
          <p:cNvGrpSpPr/>
          <p:nvPr/>
        </p:nvGrpSpPr>
        <p:grpSpPr>
          <a:xfrm>
            <a:off x="150708" y="895784"/>
            <a:ext cx="712740" cy="399619"/>
            <a:chOff x="142875" y="860858"/>
            <a:chExt cx="712740" cy="399619"/>
          </a:xfrm>
        </p:grpSpPr>
        <p:sp>
          <p:nvSpPr>
            <p:cNvPr id="108" name="Rectangle 107"/>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09" name="Picture 108"/>
            <p:cNvPicPr>
              <a:picLocks noChangeAspect="1"/>
            </p:cNvPicPr>
            <p:nvPr/>
          </p:nvPicPr>
          <p:blipFill>
            <a:blip r:embed="rId5"/>
            <a:stretch>
              <a:fillRect/>
            </a:stretch>
          </p:blipFill>
          <p:spPr>
            <a:xfrm>
              <a:off x="210194" y="860859"/>
              <a:ext cx="550171" cy="339272"/>
            </a:xfrm>
            <a:prstGeom prst="rect">
              <a:avLst/>
            </a:prstGeom>
          </p:spPr>
        </p:pic>
      </p:grpSp>
      <p:grpSp>
        <p:nvGrpSpPr>
          <p:cNvPr id="110" name="Group 109"/>
          <p:cNvGrpSpPr/>
          <p:nvPr/>
        </p:nvGrpSpPr>
        <p:grpSpPr>
          <a:xfrm>
            <a:off x="161925" y="895783"/>
            <a:ext cx="712740" cy="399619"/>
            <a:chOff x="142875" y="860858"/>
            <a:chExt cx="712740" cy="399619"/>
          </a:xfrm>
        </p:grpSpPr>
        <p:sp>
          <p:nvSpPr>
            <p:cNvPr id="111" name="Rectangle 110"/>
            <p:cNvSpPr/>
            <p:nvPr/>
          </p:nvSpPr>
          <p:spPr>
            <a:xfrm>
              <a:off x="142875" y="860858"/>
              <a:ext cx="712740" cy="399619"/>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Neue Light"/>
              </a:endParaRPr>
            </a:p>
          </p:txBody>
        </p:sp>
        <p:pic>
          <p:nvPicPr>
            <p:cNvPr id="112" name="Picture 111"/>
            <p:cNvPicPr>
              <a:picLocks noChangeAspect="1"/>
            </p:cNvPicPr>
            <p:nvPr/>
          </p:nvPicPr>
          <p:blipFill>
            <a:blip r:embed="rId5"/>
            <a:stretch>
              <a:fillRect/>
            </a:stretch>
          </p:blipFill>
          <p:spPr>
            <a:xfrm>
              <a:off x="210194" y="860859"/>
              <a:ext cx="550171" cy="339272"/>
            </a:xfrm>
            <a:prstGeom prst="rect">
              <a:avLst/>
            </a:prstGeom>
          </p:spPr>
        </p:pic>
      </p:grpSp>
      <p:sp>
        <p:nvSpPr>
          <p:cNvPr id="68" name="TextBox 67"/>
          <p:cNvSpPr txBox="1"/>
          <p:nvPr/>
        </p:nvSpPr>
        <p:spPr>
          <a:xfrm>
            <a:off x="3862581" y="3771386"/>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Tree>
    <p:extLst>
      <p:ext uri="{BB962C8B-B14F-4D97-AF65-F5344CB8AC3E}">
        <p14:creationId xmlns:p14="http://schemas.microsoft.com/office/powerpoint/2010/main" val="2736395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3386 -0.0081 L 0.21354 0.03565 " pathEditMode="fixed" rAng="0" ptsTypes="AA">
                                      <p:cBhvr>
                                        <p:cTn id="6" dur="1200" fill="hold"/>
                                        <p:tgtEl>
                                          <p:spTgt spid="55"/>
                                        </p:tgtEl>
                                        <p:attrNameLst>
                                          <p:attrName>ppt_x</p:attrName>
                                          <p:attrName>ppt_y</p:attrName>
                                        </p:attrNameLst>
                                      </p:cBhvr>
                                      <p:rCtr x="3976" y="2176"/>
                                    </p:animMotion>
                                  </p:childTnLst>
                                </p:cTn>
                              </p:par>
                            </p:childTnLst>
                          </p:cTn>
                        </p:par>
                        <p:par>
                          <p:cTn id="7" fill="hold">
                            <p:stCondLst>
                              <p:cond delay="1200"/>
                            </p:stCondLst>
                            <p:childTnLst>
                              <p:par>
                                <p:cTn id="8" presetID="0" presetClass="path" presetSubtype="0" accel="50000" decel="50000" fill="hold" nodeType="afterEffect">
                                  <p:stCondLst>
                                    <p:cond delay="0"/>
                                  </p:stCondLst>
                                  <p:childTnLst>
                                    <p:animMotion origin="layout" path="M 0.13438 -0.00926 L 0.23646 0.23681 " pathEditMode="relative" rAng="0" ptsTypes="AA">
                                      <p:cBhvr>
                                        <p:cTn id="9" dur="1200" fill="hold"/>
                                        <p:tgtEl>
                                          <p:spTgt spid="52"/>
                                        </p:tgtEl>
                                        <p:attrNameLst>
                                          <p:attrName>ppt_x</p:attrName>
                                          <p:attrName>ppt_y</p:attrName>
                                        </p:attrNameLst>
                                      </p:cBhvr>
                                      <p:rCtr x="5104" y="12292"/>
                                    </p:animMotion>
                                  </p:childTnLst>
                                </p:cTn>
                              </p:par>
                            </p:childTnLst>
                          </p:cTn>
                        </p:par>
                        <p:par>
                          <p:cTn id="10" fill="hold">
                            <p:stCondLst>
                              <p:cond delay="2400"/>
                            </p:stCondLst>
                            <p:childTnLst>
                              <p:par>
                                <p:cTn id="11" presetID="0" presetClass="path" presetSubtype="0" accel="50000" decel="50000" fill="hold" nodeType="afterEffect">
                                  <p:stCondLst>
                                    <p:cond delay="0"/>
                                  </p:stCondLst>
                                  <p:childTnLst>
                                    <p:animMotion origin="layout" path="M 0.13438 -0.02338 L 0.6033 0.29282 " pathEditMode="fixed" rAng="0" ptsTypes="AA">
                                      <p:cBhvr>
                                        <p:cTn id="12" dur="1200" fill="hold"/>
                                        <p:tgtEl>
                                          <p:spTgt spid="61"/>
                                        </p:tgtEl>
                                        <p:attrNameLst>
                                          <p:attrName>ppt_x</p:attrName>
                                          <p:attrName>ppt_y</p:attrName>
                                        </p:attrNameLst>
                                      </p:cBhvr>
                                      <p:rCtr x="23438" y="15810"/>
                                    </p:animMotion>
                                  </p:childTnLst>
                                </p:cTn>
                              </p:par>
                              <p:par>
                                <p:cTn id="13" presetID="0" presetClass="path" presetSubtype="0" accel="50000" decel="50000" fill="hold" nodeType="withEffect">
                                  <p:stCondLst>
                                    <p:cond delay="0"/>
                                  </p:stCondLst>
                                  <p:childTnLst>
                                    <p:animMotion origin="layout" path="M 0.13368 -0.0088 L 0.62813 0.07824 " pathEditMode="fixed" rAng="0" ptsTypes="AA">
                                      <p:cBhvr>
                                        <p:cTn id="14" dur="1200" fill="hold"/>
                                        <p:tgtEl>
                                          <p:spTgt spid="90"/>
                                        </p:tgtEl>
                                        <p:attrNameLst>
                                          <p:attrName>ppt_x</p:attrName>
                                          <p:attrName>ppt_y</p:attrName>
                                        </p:attrNameLst>
                                      </p:cBhvr>
                                      <p:rCtr x="24722" y="4352"/>
                                    </p:animMotion>
                                  </p:childTnLst>
                                </p:cTn>
                              </p:par>
                              <p:par>
                                <p:cTn id="15" presetID="0" presetClass="path" presetSubtype="0" accel="50000" decel="50000" fill="hold" nodeType="withEffect">
                                  <p:stCondLst>
                                    <p:cond delay="0"/>
                                  </p:stCondLst>
                                  <p:childTnLst>
                                    <p:animMotion origin="layout" path="M 0.13576 0.00486 L 0.4309 0.23657 " pathEditMode="fixed" rAng="0" ptsTypes="AA">
                                      <p:cBhvr>
                                        <p:cTn id="16" dur="1200" fill="hold"/>
                                        <p:tgtEl>
                                          <p:spTgt spid="93"/>
                                        </p:tgtEl>
                                        <p:attrNameLst>
                                          <p:attrName>ppt_x</p:attrName>
                                          <p:attrName>ppt_y</p:attrName>
                                        </p:attrNameLst>
                                      </p:cBhvr>
                                      <p:rCtr x="14757" y="11574"/>
                                    </p:animMotion>
                                  </p:childTnLst>
                                </p:cTn>
                              </p:par>
                              <p:par>
                                <p:cTn id="17" presetID="0" presetClass="path" presetSubtype="0" accel="50000" decel="50000" fill="hold" nodeType="withEffect">
                                  <p:stCondLst>
                                    <p:cond delay="0"/>
                                  </p:stCondLst>
                                  <p:childTnLst>
                                    <p:animMotion origin="layout" path="M 0.13473 -0.00949 L 0.40556 0.03472 " pathEditMode="fixed" rAng="0" ptsTypes="AA">
                                      <p:cBhvr>
                                        <p:cTn id="18" dur="1200" fill="hold"/>
                                        <p:tgtEl>
                                          <p:spTgt spid="110"/>
                                        </p:tgtEl>
                                        <p:attrNameLst>
                                          <p:attrName>ppt_x</p:attrName>
                                          <p:attrName>ppt_y</p:attrName>
                                        </p:attrNameLst>
                                      </p:cBhvr>
                                      <p:rCtr x="13542"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88</a:t>
            </a:fld>
            <a:endParaRPr lang="en-US"/>
          </a:p>
        </p:txBody>
      </p:sp>
      <p:pic>
        <p:nvPicPr>
          <p:cNvPr id="58" name="Picture 57"/>
          <p:cNvPicPr>
            <a:picLocks noChangeAspect="1"/>
          </p:cNvPicPr>
          <p:nvPr/>
        </p:nvPicPr>
        <p:blipFill>
          <a:blip r:embed="rId2"/>
          <a:stretch>
            <a:fillRect/>
          </a:stretch>
        </p:blipFill>
        <p:spPr>
          <a:xfrm>
            <a:off x="871490" y="6533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162303"/>
            <a:ext cx="793749" cy="793749"/>
          </a:xfrm>
          <a:prstGeom prst="rect">
            <a:avLst/>
          </a:prstGeom>
        </p:spPr>
      </p:pic>
      <p:cxnSp>
        <p:nvCxnSpPr>
          <p:cNvPr id="64" name="Straight Arrow Connector 63"/>
          <p:cNvCxnSpPr>
            <a:stCxn id="5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0891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068306"/>
            <a:ext cx="491309" cy="757322"/>
          </a:xfrm>
          <a:prstGeom prst="rect">
            <a:avLst/>
          </a:prstGeom>
        </p:spPr>
      </p:pic>
      <p:pic>
        <p:nvPicPr>
          <p:cNvPr id="42" name="Picture 41"/>
          <p:cNvPicPr>
            <a:picLocks noChangeAspect="1"/>
          </p:cNvPicPr>
          <p:nvPr/>
        </p:nvPicPr>
        <p:blipFill>
          <a:blip r:embed="rId3"/>
          <a:stretch>
            <a:fillRect/>
          </a:stretch>
        </p:blipFill>
        <p:spPr>
          <a:xfrm>
            <a:off x="4561599" y="1104067"/>
            <a:ext cx="491309" cy="757322"/>
          </a:xfrm>
          <a:prstGeom prst="rect">
            <a:avLst/>
          </a:prstGeom>
        </p:spPr>
      </p:pic>
      <p:pic>
        <p:nvPicPr>
          <p:cNvPr id="43" name="Picture 42"/>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sp>
        <p:nvSpPr>
          <p:cNvPr id="100" name="Rectangle 99"/>
          <p:cNvSpPr/>
          <p:nvPr/>
        </p:nvSpPr>
        <p:spPr>
          <a:xfrm>
            <a:off x="343624" y="4247771"/>
            <a:ext cx="8643668" cy="2585323"/>
          </a:xfrm>
          <a:prstGeom prst="rect">
            <a:avLst/>
          </a:prstGeom>
        </p:spPr>
        <p:txBody>
          <a:bodyPr wrap="square">
            <a:spAutoFit/>
          </a:bodyPr>
          <a:lstStyle/>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Arrival at client: </a:t>
            </a:r>
            <a:r>
              <a:rPr lang="en-US" dirty="0">
                <a:latin typeface="Helvetica Neue Light"/>
                <a:cs typeface="Helvetica Neue Light"/>
              </a:rPr>
              <a:t>New version in every time slot. Sent immediately to the servers.</a:t>
            </a:r>
          </a:p>
          <a:p>
            <a:endParaRPr lang="en-US" dirty="0" smtClean="0">
              <a:latin typeface="Helvetica Neue Light"/>
              <a:cs typeface="Helvetica Neue Light"/>
            </a:endParaRPr>
          </a:p>
          <a:p>
            <a:pPr marL="285750" indent="-285750">
              <a:buFont typeface="Arial"/>
              <a:buChar char="•"/>
            </a:pPr>
            <a:r>
              <a:rPr lang="en-US" dirty="0" smtClean="0">
                <a:solidFill>
                  <a:srgbClr val="0000FF"/>
                </a:solidFill>
                <a:latin typeface="Helvetica Neue Light"/>
                <a:cs typeface="Helvetica Neue Light"/>
              </a:rPr>
              <a:t>Channel from the write client to the server: Delay is an integer in [0,T-1].</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latin typeface="Helvetica Neue Light"/>
                <a:cs typeface="Helvetica Neue Light"/>
              </a:rPr>
              <a:t>Channel from server to read client: instantaneous (no delay).</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solidFill>
                  <a:schemeClr val="bg1"/>
                </a:solidFill>
                <a:latin typeface="Helvetica Neue Light"/>
                <a:cs typeface="Helvetica Neue Light"/>
              </a:rPr>
              <a:t>Goal: decoder invoked at time t, gets the latest common version among c servers</a:t>
            </a:r>
          </a:p>
          <a:p>
            <a:pPr marL="285750" indent="-285750">
              <a:buFont typeface="Arial"/>
              <a:buChar char="•"/>
            </a:pPr>
            <a:endParaRPr lang="en-US" dirty="0" smtClean="0">
              <a:latin typeface="Helvetica Neue Light"/>
              <a:cs typeface="Helvetica Neue Light"/>
            </a:endParaRPr>
          </a:p>
        </p:txBody>
      </p:sp>
      <p:sp>
        <p:nvSpPr>
          <p:cNvPr id="102" name="TextBox 101"/>
          <p:cNvSpPr txBox="1"/>
          <p:nvPr/>
        </p:nvSpPr>
        <p:spPr>
          <a:xfrm>
            <a:off x="1752570" y="0"/>
            <a:ext cx="5468164"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for packet arrivals, links</a:t>
            </a:r>
          </a:p>
        </p:txBody>
      </p:sp>
      <p:sp>
        <p:nvSpPr>
          <p:cNvPr id="34" name="TextBox 33"/>
          <p:cNvSpPr txBox="1"/>
          <p:nvPr/>
        </p:nvSpPr>
        <p:spPr>
          <a:xfrm>
            <a:off x="3862581" y="3771386"/>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Tree>
    <p:extLst>
      <p:ext uri="{BB962C8B-B14F-4D97-AF65-F5344CB8AC3E}">
        <p14:creationId xmlns:p14="http://schemas.microsoft.com/office/powerpoint/2010/main" val="3175069860"/>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AAB71D-D585-B642-9E27-EE5DC697D035}" type="slidenum">
              <a:rPr lang="en-US" smtClean="0"/>
              <a:t>89</a:t>
            </a:fld>
            <a:endParaRPr lang="en-US"/>
          </a:p>
        </p:txBody>
      </p:sp>
      <p:pic>
        <p:nvPicPr>
          <p:cNvPr id="58" name="Picture 57"/>
          <p:cNvPicPr>
            <a:picLocks noChangeAspect="1"/>
          </p:cNvPicPr>
          <p:nvPr/>
        </p:nvPicPr>
        <p:blipFill>
          <a:blip r:embed="rId2"/>
          <a:stretch>
            <a:fillRect/>
          </a:stretch>
        </p:blipFill>
        <p:spPr>
          <a:xfrm>
            <a:off x="871490" y="653306"/>
            <a:ext cx="777553" cy="777553"/>
          </a:xfrm>
          <a:prstGeom prst="rect">
            <a:avLst/>
          </a:prstGeom>
        </p:spPr>
      </p:pic>
      <p:pic>
        <p:nvPicPr>
          <p:cNvPr id="59" name="Picture 58"/>
          <p:cNvPicPr>
            <a:picLocks noChangeAspect="1"/>
          </p:cNvPicPr>
          <p:nvPr/>
        </p:nvPicPr>
        <p:blipFill>
          <a:blip r:embed="rId2"/>
          <a:stretch>
            <a:fillRect/>
          </a:stretch>
        </p:blipFill>
        <p:spPr>
          <a:xfrm>
            <a:off x="7810289" y="503832"/>
            <a:ext cx="777553" cy="777553"/>
          </a:xfrm>
          <a:prstGeom prst="rect">
            <a:avLst/>
          </a:prstGeom>
        </p:spPr>
      </p:pic>
      <p:pic>
        <p:nvPicPr>
          <p:cNvPr id="63" name="Picture 62"/>
          <p:cNvPicPr>
            <a:picLocks noChangeAspect="1"/>
          </p:cNvPicPr>
          <p:nvPr/>
        </p:nvPicPr>
        <p:blipFill>
          <a:blip r:embed="rId2"/>
          <a:stretch>
            <a:fillRect/>
          </a:stretch>
        </p:blipFill>
        <p:spPr>
          <a:xfrm>
            <a:off x="7794093" y="3162303"/>
            <a:ext cx="793749" cy="793749"/>
          </a:xfrm>
          <a:prstGeom prst="rect">
            <a:avLst/>
          </a:prstGeom>
        </p:spPr>
      </p:pic>
      <p:cxnSp>
        <p:nvCxnSpPr>
          <p:cNvPr id="64" name="Straight Arrow Connector 63"/>
          <p:cNvCxnSpPr>
            <a:stCxn id="58" idx="3"/>
          </p:cNvCxnSpPr>
          <p:nvPr/>
        </p:nvCxnSpPr>
        <p:spPr>
          <a:xfrm>
            <a:off x="1649043" y="1042083"/>
            <a:ext cx="1075107"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58" idx="3"/>
          </p:cNvCxnSpPr>
          <p:nvPr/>
        </p:nvCxnSpPr>
        <p:spPr>
          <a:xfrm>
            <a:off x="1649043" y="1042083"/>
            <a:ext cx="1075107" cy="20217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63" idx="1"/>
          </p:cNvCxnSpPr>
          <p:nvPr/>
        </p:nvCxnSpPr>
        <p:spPr>
          <a:xfrm flipH="1" flipV="1">
            <a:off x="4835525" y="1825628"/>
            <a:ext cx="2958568" cy="17335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59" idx="1"/>
          </p:cNvCxnSpPr>
          <p:nvPr/>
        </p:nvCxnSpPr>
        <p:spPr>
          <a:xfrm flipH="1">
            <a:off x="5191125" y="892609"/>
            <a:ext cx="2619164"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59" idx="1"/>
          </p:cNvCxnSpPr>
          <p:nvPr/>
        </p:nvCxnSpPr>
        <p:spPr>
          <a:xfrm flipH="1">
            <a:off x="3435350" y="892609"/>
            <a:ext cx="4374939" cy="2171269"/>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9" idx="1"/>
          </p:cNvCxnSpPr>
          <p:nvPr/>
        </p:nvCxnSpPr>
        <p:spPr>
          <a:xfrm flipH="1">
            <a:off x="5191125" y="892609"/>
            <a:ext cx="2619164" cy="232366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8" idx="3"/>
          </p:cNvCxnSpPr>
          <p:nvPr/>
        </p:nvCxnSpPr>
        <p:spPr>
          <a:xfrm>
            <a:off x="1649043" y="1042083"/>
            <a:ext cx="3186482" cy="183129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59" idx="1"/>
          </p:cNvCxnSpPr>
          <p:nvPr/>
        </p:nvCxnSpPr>
        <p:spPr>
          <a:xfrm flipH="1">
            <a:off x="6845300" y="892609"/>
            <a:ext cx="964989" cy="2060144"/>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1665239" y="1042083"/>
            <a:ext cx="4824461" cy="2225567"/>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a:stCxn id="63" idx="1"/>
          </p:cNvCxnSpPr>
          <p:nvPr/>
        </p:nvCxnSpPr>
        <p:spPr>
          <a:xfrm flipH="1" flipV="1">
            <a:off x="3435350" y="3063878"/>
            <a:ext cx="4358743" cy="4953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63" idx="1"/>
          </p:cNvCxnSpPr>
          <p:nvPr/>
        </p:nvCxnSpPr>
        <p:spPr>
          <a:xfrm flipH="1" flipV="1">
            <a:off x="5191125" y="3216278"/>
            <a:ext cx="2602968" cy="34290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3" idx="1"/>
          </p:cNvCxnSpPr>
          <p:nvPr/>
        </p:nvCxnSpPr>
        <p:spPr>
          <a:xfrm flipH="1" flipV="1">
            <a:off x="6845300" y="1978028"/>
            <a:ext cx="948793" cy="1581150"/>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3" idx="1"/>
          </p:cNvCxnSpPr>
          <p:nvPr/>
        </p:nvCxnSpPr>
        <p:spPr>
          <a:xfrm flipH="1" flipV="1">
            <a:off x="3435350" y="1482728"/>
            <a:ext cx="4358743" cy="2076450"/>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58" idx="3"/>
          </p:cNvCxnSpPr>
          <p:nvPr/>
        </p:nvCxnSpPr>
        <p:spPr>
          <a:xfrm>
            <a:off x="1649043" y="1042083"/>
            <a:ext cx="2830882" cy="4406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7200900" y="1042083"/>
            <a:ext cx="593193" cy="593045"/>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1649043" y="1042083"/>
            <a:ext cx="4840657" cy="593045"/>
          </a:xfrm>
          <a:prstGeom prst="straightConnector1">
            <a:avLst/>
          </a:prstGeom>
          <a:ln w="6350" cmpd="sng">
            <a:prstDash val="dot"/>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72823" y="2162694"/>
            <a:ext cx="1428620" cy="369332"/>
          </a:xfrm>
          <a:prstGeom prst="rect">
            <a:avLst/>
          </a:prstGeom>
          <a:noFill/>
        </p:spPr>
        <p:txBody>
          <a:bodyPr wrap="none" rtlCol="0">
            <a:spAutoFit/>
          </a:bodyPr>
          <a:lstStyle/>
          <a:p>
            <a:r>
              <a:rPr lang="en-US" dirty="0" smtClean="0">
                <a:latin typeface="Helvetica Neue Light"/>
                <a:cs typeface="Helvetica Neue Light"/>
              </a:rPr>
              <a:t>Write Clients</a:t>
            </a:r>
            <a:endParaRPr lang="en-US" dirty="0">
              <a:latin typeface="Helvetica Neue Light"/>
              <a:cs typeface="Helvetica Neue Light"/>
            </a:endParaRPr>
          </a:p>
        </p:txBody>
      </p:sp>
      <p:sp>
        <p:nvSpPr>
          <p:cNvPr id="87" name="TextBox 86"/>
          <p:cNvSpPr txBox="1"/>
          <p:nvPr/>
        </p:nvSpPr>
        <p:spPr>
          <a:xfrm>
            <a:off x="7673881" y="2089153"/>
            <a:ext cx="1454244" cy="646331"/>
          </a:xfrm>
          <a:prstGeom prst="rect">
            <a:avLst/>
          </a:prstGeom>
          <a:noFill/>
        </p:spPr>
        <p:txBody>
          <a:bodyPr wrap="none" rtlCol="0">
            <a:spAutoFit/>
          </a:bodyPr>
          <a:lstStyle/>
          <a:p>
            <a:r>
              <a:rPr lang="en-US" dirty="0" smtClean="0">
                <a:latin typeface="Helvetica Neue Light"/>
                <a:cs typeface="Helvetica Neue Light"/>
              </a:rPr>
              <a:t>Read Clients</a:t>
            </a:r>
          </a:p>
          <a:p>
            <a:r>
              <a:rPr lang="en-US" dirty="0" smtClean="0">
                <a:latin typeface="Helvetica Neue Light"/>
                <a:cs typeface="Helvetica Neue Light"/>
              </a:rPr>
              <a:t>(Decoders)</a:t>
            </a:r>
            <a:endParaRPr lang="en-US" dirty="0">
              <a:latin typeface="Helvetica Neue Light"/>
              <a:cs typeface="Helvetica Neue Light"/>
            </a:endParaRPr>
          </a:p>
        </p:txBody>
      </p:sp>
      <p:cxnSp>
        <p:nvCxnSpPr>
          <p:cNvPr id="88" name="Straight Arrow Connector 87"/>
          <p:cNvCxnSpPr/>
          <p:nvPr/>
        </p:nvCxnSpPr>
        <p:spPr>
          <a:xfrm flipH="1">
            <a:off x="3435350" y="892609"/>
            <a:ext cx="4238531" cy="590119"/>
          </a:xfrm>
          <a:prstGeom prst="straightConnector1">
            <a:avLst/>
          </a:prstGeom>
          <a:ln w="3175" cmpd="sng">
            <a:prstDash val="dot"/>
            <a:headEnd type="arrow"/>
            <a:tailEnd type="arrow"/>
          </a:ln>
        </p:spPr>
        <p:style>
          <a:lnRef idx="2">
            <a:schemeClr val="accent1"/>
          </a:lnRef>
          <a:fillRef idx="0">
            <a:schemeClr val="accent1"/>
          </a:fillRef>
          <a:effectRef idx="1">
            <a:schemeClr val="accent1"/>
          </a:effectRef>
          <a:fontRef idx="minor">
            <a:schemeClr val="tx1"/>
          </a:fontRef>
        </p:style>
      </p:cxnSp>
      <p:pic>
        <p:nvPicPr>
          <p:cNvPr id="41" name="Picture 40"/>
          <p:cNvPicPr>
            <a:picLocks noChangeAspect="1"/>
          </p:cNvPicPr>
          <p:nvPr/>
        </p:nvPicPr>
        <p:blipFill>
          <a:blip r:embed="rId3"/>
          <a:stretch>
            <a:fillRect/>
          </a:stretch>
        </p:blipFill>
        <p:spPr>
          <a:xfrm>
            <a:off x="2834095" y="1068306"/>
            <a:ext cx="491309" cy="757322"/>
          </a:xfrm>
          <a:prstGeom prst="rect">
            <a:avLst/>
          </a:prstGeom>
        </p:spPr>
      </p:pic>
      <p:pic>
        <p:nvPicPr>
          <p:cNvPr id="42" name="Picture 41"/>
          <p:cNvPicPr>
            <a:picLocks noChangeAspect="1"/>
          </p:cNvPicPr>
          <p:nvPr/>
        </p:nvPicPr>
        <p:blipFill>
          <a:blip r:embed="rId3"/>
          <a:stretch>
            <a:fillRect/>
          </a:stretch>
        </p:blipFill>
        <p:spPr>
          <a:xfrm>
            <a:off x="4561599" y="1104067"/>
            <a:ext cx="491309" cy="757322"/>
          </a:xfrm>
          <a:prstGeom prst="rect">
            <a:avLst/>
          </a:prstGeom>
        </p:spPr>
      </p:pic>
      <p:pic>
        <p:nvPicPr>
          <p:cNvPr id="43" name="Picture 42"/>
          <p:cNvPicPr>
            <a:picLocks noChangeAspect="1"/>
          </p:cNvPicPr>
          <p:nvPr/>
        </p:nvPicPr>
        <p:blipFill>
          <a:blip r:embed="rId3"/>
          <a:stretch>
            <a:fillRect/>
          </a:stretch>
        </p:blipFill>
        <p:spPr>
          <a:xfrm>
            <a:off x="6553200" y="1128725"/>
            <a:ext cx="491309" cy="757322"/>
          </a:xfrm>
          <a:prstGeom prst="rect">
            <a:avLst/>
          </a:prstGeom>
        </p:spPr>
      </p:pic>
      <p:pic>
        <p:nvPicPr>
          <p:cNvPr id="46" name="Picture 45"/>
          <p:cNvPicPr>
            <a:picLocks noChangeAspect="1"/>
          </p:cNvPicPr>
          <p:nvPr/>
        </p:nvPicPr>
        <p:blipFill>
          <a:blip r:embed="rId3"/>
          <a:stretch>
            <a:fillRect/>
          </a:stretch>
        </p:blipFill>
        <p:spPr>
          <a:xfrm>
            <a:off x="6489700" y="2952753"/>
            <a:ext cx="491309" cy="757322"/>
          </a:xfrm>
          <a:prstGeom prst="rect">
            <a:avLst/>
          </a:prstGeom>
        </p:spPr>
      </p:pic>
      <p:pic>
        <p:nvPicPr>
          <p:cNvPr id="47" name="Picture 46"/>
          <p:cNvPicPr>
            <a:picLocks noChangeAspect="1"/>
          </p:cNvPicPr>
          <p:nvPr/>
        </p:nvPicPr>
        <p:blipFill>
          <a:blip r:embed="rId3"/>
          <a:stretch>
            <a:fillRect/>
          </a:stretch>
        </p:blipFill>
        <p:spPr>
          <a:xfrm>
            <a:off x="4699816" y="2868926"/>
            <a:ext cx="491309" cy="757322"/>
          </a:xfrm>
          <a:prstGeom prst="rect">
            <a:avLst/>
          </a:prstGeom>
        </p:spPr>
      </p:pic>
      <p:pic>
        <p:nvPicPr>
          <p:cNvPr id="48" name="Picture 47"/>
          <p:cNvPicPr>
            <a:picLocks noChangeAspect="1"/>
          </p:cNvPicPr>
          <p:nvPr/>
        </p:nvPicPr>
        <p:blipFill>
          <a:blip r:embed="rId3"/>
          <a:stretch>
            <a:fillRect/>
          </a:stretch>
        </p:blipFill>
        <p:spPr>
          <a:xfrm>
            <a:off x="2863782" y="2868926"/>
            <a:ext cx="491309" cy="757322"/>
          </a:xfrm>
          <a:prstGeom prst="rect">
            <a:avLst/>
          </a:prstGeom>
        </p:spPr>
      </p:pic>
      <p:sp>
        <p:nvSpPr>
          <p:cNvPr id="100" name="Rectangle 99"/>
          <p:cNvSpPr/>
          <p:nvPr/>
        </p:nvSpPr>
        <p:spPr>
          <a:xfrm>
            <a:off x="343624" y="4247771"/>
            <a:ext cx="8643668" cy="2585323"/>
          </a:xfrm>
          <a:prstGeom prst="rect">
            <a:avLst/>
          </a:prstGeom>
        </p:spPr>
        <p:txBody>
          <a:bodyPr wrap="square">
            <a:spAutoFit/>
          </a:bodyPr>
          <a:lstStyle/>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Arrival at client: New version in every time slot. Sent immediately to the servers.</a:t>
            </a:r>
          </a:p>
          <a:p>
            <a:endParaRPr lang="en-US" dirty="0" smtClean="0">
              <a:latin typeface="Helvetica Neue Light"/>
              <a:cs typeface="Helvetica Neue Light"/>
            </a:endParaRPr>
          </a:p>
          <a:p>
            <a:pPr marL="285750" indent="-285750">
              <a:buFont typeface="Arial"/>
              <a:buChar char="•"/>
            </a:pPr>
            <a:r>
              <a:rPr lang="en-US" dirty="0" smtClean="0">
                <a:solidFill>
                  <a:srgbClr val="0000FF"/>
                </a:solidFill>
                <a:latin typeface="Helvetica Neue Light"/>
                <a:cs typeface="Helvetica Neue Light"/>
              </a:rPr>
              <a:t>Channel from the write client to the server: Delay is an integer in [0,T-1].</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latin typeface="Helvetica Neue Light"/>
                <a:cs typeface="Helvetica Neue Light"/>
              </a:rPr>
              <a:t>Channel from server to read client: instantaneous (no delay).</a:t>
            </a:r>
          </a:p>
          <a:p>
            <a:pPr marL="285750" indent="-285750">
              <a:buFont typeface="Arial"/>
              <a:buChar char="•"/>
            </a:pPr>
            <a:endParaRPr lang="en-US" dirty="0">
              <a:latin typeface="Helvetica Neue Light"/>
              <a:cs typeface="Helvetica Neue Light"/>
            </a:endParaRPr>
          </a:p>
          <a:p>
            <a:pPr marL="285750" indent="-285750">
              <a:buFont typeface="Arial"/>
              <a:buChar char="•"/>
            </a:pPr>
            <a:r>
              <a:rPr lang="en-US" dirty="0" smtClean="0">
                <a:solidFill>
                  <a:schemeClr val="bg1"/>
                </a:solidFill>
                <a:latin typeface="Helvetica Neue Light"/>
                <a:cs typeface="Helvetica Neue Light"/>
              </a:rPr>
              <a:t>Goal: decoder invoked at time t, gets the latest common version among c servers</a:t>
            </a:r>
          </a:p>
          <a:p>
            <a:pPr marL="285750" indent="-285750">
              <a:buFont typeface="Arial"/>
              <a:buChar char="•"/>
            </a:pPr>
            <a:endParaRPr lang="en-US" dirty="0" smtClean="0">
              <a:latin typeface="Helvetica Neue Light"/>
              <a:cs typeface="Helvetica Neue Light"/>
            </a:endParaRPr>
          </a:p>
        </p:txBody>
      </p:sp>
      <p:sp>
        <p:nvSpPr>
          <p:cNvPr id="102" name="TextBox 101"/>
          <p:cNvSpPr txBox="1"/>
          <p:nvPr/>
        </p:nvSpPr>
        <p:spPr>
          <a:xfrm>
            <a:off x="1752570" y="0"/>
            <a:ext cx="5468164"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for packet arrivals, links</a:t>
            </a:r>
          </a:p>
        </p:txBody>
      </p:sp>
      <p:sp>
        <p:nvSpPr>
          <p:cNvPr id="34" name="TextBox 33"/>
          <p:cNvSpPr txBox="1"/>
          <p:nvPr/>
        </p:nvSpPr>
        <p:spPr>
          <a:xfrm>
            <a:off x="3862581" y="3771386"/>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Tree>
    <p:extLst>
      <p:ext uri="{BB962C8B-B14F-4D97-AF65-F5344CB8AC3E}">
        <p14:creationId xmlns:p14="http://schemas.microsoft.com/office/powerpoint/2010/main" val="25312616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59813"/>
            <a:ext cx="8991600" cy="2246769"/>
          </a:xfrm>
          <a:prstGeom prst="rect">
            <a:avLst/>
          </a:prstGeom>
          <a:noFill/>
        </p:spPr>
        <p:txBody>
          <a:bodyPr wrap="square" rtlCol="0">
            <a:spAutoFit/>
          </a:bodyPr>
          <a:lstStyle/>
          <a:p>
            <a:endParaRPr lang="en-US" sz="2000" dirty="0">
              <a:latin typeface="Helvetica Neue Light"/>
              <a:cs typeface="Helvetica Neue Light"/>
            </a:endParaRPr>
          </a:p>
          <a:p>
            <a:pPr marL="342900" indent="-342900">
              <a:buFont typeface="Arial"/>
              <a:buChar char="•"/>
            </a:pPr>
            <a:r>
              <a:rPr lang="en-US" sz="2000" dirty="0">
                <a:latin typeface="Helvetica Neue Light"/>
                <a:cs typeface="Helvetica Neue Light"/>
              </a:rPr>
              <a:t>M</a:t>
            </a:r>
            <a:r>
              <a:rPr lang="en-US" sz="2000" dirty="0" smtClean="0">
                <a:latin typeface="Helvetica Neue Light"/>
                <a:cs typeface="Helvetica Neue Light"/>
              </a:rPr>
              <a:t>odels inspired by practical distributed computing systems</a:t>
            </a:r>
          </a:p>
          <a:p>
            <a:pPr marL="342900" indent="-342900">
              <a:buFont typeface="Arial"/>
              <a:buChar char="•"/>
            </a:pPr>
            <a:r>
              <a:rPr lang="en-US" sz="2000" dirty="0" smtClean="0">
                <a:latin typeface="Helvetica Neue Light"/>
                <a:cs typeface="Helvetica Neue Light"/>
              </a:rPr>
              <a:t>Fundamental limits on trade-off between redundancy and performance.</a:t>
            </a:r>
            <a:endParaRPr lang="en-US" sz="2000" dirty="0">
              <a:latin typeface="Helvetica Neue Light"/>
              <a:cs typeface="Helvetica Neue Light"/>
            </a:endParaRPr>
          </a:p>
          <a:p>
            <a:pPr marL="342900" indent="-342900">
              <a:buFont typeface="Arial"/>
              <a:buChar char="•"/>
            </a:pPr>
            <a:r>
              <a:rPr lang="en-US" sz="2000" dirty="0" smtClean="0">
                <a:latin typeface="Helvetica Neue Light"/>
                <a:cs typeface="Helvetica Neue Light"/>
              </a:rPr>
              <a:t>New coding abstractions and constructions</a:t>
            </a:r>
          </a:p>
          <a:p>
            <a:pPr marL="342900" indent="-342900">
              <a:buFont typeface="Arial"/>
              <a:buChar char="•"/>
            </a:pPr>
            <a:endParaRPr lang="en-US" sz="2000" dirty="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a:p>
            <a:pPr marL="342900" indent="-342900">
              <a:buFont typeface="Arial"/>
              <a:buChar char="•"/>
            </a:pPr>
            <a:endParaRPr lang="en-US" sz="2000" dirty="0" smtClean="0">
              <a:latin typeface="Helvetica Neue Light"/>
              <a:cs typeface="Helvetica Neue Light"/>
            </a:endParaRPr>
          </a:p>
        </p:txBody>
      </p:sp>
      <p:sp>
        <p:nvSpPr>
          <p:cNvPr id="5" name="Title 1"/>
          <p:cNvSpPr>
            <a:spLocks noGrp="1"/>
          </p:cNvSpPr>
          <p:nvPr>
            <p:ph type="title"/>
          </p:nvPr>
        </p:nvSpPr>
        <p:spPr>
          <a:xfrm>
            <a:off x="-267022" y="-211877"/>
            <a:ext cx="8716596" cy="1057275"/>
          </a:xfrm>
        </p:spPr>
        <p:txBody>
          <a:bodyPr/>
          <a:lstStyle/>
          <a:p>
            <a:pPr>
              <a:defRPr/>
            </a:pPr>
            <a:r>
              <a:rPr lang="en-US" sz="3200" dirty="0" smtClean="0">
                <a:solidFill>
                  <a:srgbClr val="0000FF"/>
                </a:solidFill>
                <a:latin typeface="Helvetica Neue Light"/>
                <a:cs typeface="Helvetica Neue Light"/>
              </a:rPr>
              <a:t>Theme of tutorial</a:t>
            </a:r>
            <a:endParaRPr sz="3200" dirty="0">
              <a:latin typeface="Arial" panose="020B0604020202020204" pitchFamily="34" charset="0"/>
              <a:cs typeface="Arial" panose="020B0604020202020204" pitchFamily="34" charset="0"/>
            </a:endParaRPr>
          </a:p>
        </p:txBody>
      </p:sp>
      <p:sp>
        <p:nvSpPr>
          <p:cNvPr id="6" name="TextBox 5"/>
          <p:cNvSpPr txBox="1"/>
          <p:nvPr/>
        </p:nvSpPr>
        <p:spPr>
          <a:xfrm>
            <a:off x="-11440" y="1003423"/>
            <a:ext cx="9610210" cy="830997"/>
          </a:xfrm>
          <a:prstGeom prst="rect">
            <a:avLst/>
          </a:prstGeom>
          <a:noFill/>
        </p:spPr>
        <p:txBody>
          <a:bodyPr wrap="square" rtlCol="0">
            <a:spAutoFit/>
          </a:bodyPr>
          <a:lstStyle/>
          <a:p>
            <a:r>
              <a:rPr lang="en-US" sz="2400" dirty="0" smtClean="0">
                <a:latin typeface="Helvetica Neue Light"/>
                <a:cs typeface="Helvetica Neue Light"/>
              </a:rPr>
              <a:t>Role of coding and information theory in </a:t>
            </a:r>
            <a:r>
              <a:rPr lang="en-US" sz="2400" i="1" dirty="0" smtClean="0">
                <a:solidFill>
                  <a:srgbClr val="0000FF"/>
                </a:solidFill>
                <a:latin typeface="Helvetica Neue Light"/>
                <a:cs typeface="Helvetica Neue Light"/>
              </a:rPr>
              <a:t>contemporary </a:t>
            </a:r>
            <a:r>
              <a:rPr lang="en-US" sz="2400" dirty="0" smtClean="0">
                <a:latin typeface="Helvetica Neue Light"/>
                <a:cs typeface="Helvetica Neue Light"/>
              </a:rPr>
              <a:t>distributed computing systems</a:t>
            </a:r>
            <a:endParaRPr lang="en-US" sz="2400" i="1" dirty="0" smtClean="0">
              <a:latin typeface="Helvetica Neue Light"/>
              <a:cs typeface="Helvetica Neue Light"/>
            </a:endParaRPr>
          </a:p>
        </p:txBody>
      </p:sp>
      <p:sp>
        <p:nvSpPr>
          <p:cNvPr id="7" name="TextBox 6"/>
          <p:cNvSpPr txBox="1"/>
          <p:nvPr/>
        </p:nvSpPr>
        <p:spPr>
          <a:xfrm>
            <a:off x="-11440" y="3489974"/>
            <a:ext cx="8946647" cy="2523768"/>
          </a:xfrm>
          <a:prstGeom prst="rect">
            <a:avLst/>
          </a:prstGeom>
          <a:noFill/>
        </p:spPr>
        <p:txBody>
          <a:bodyPr wrap="square" rtlCol="0">
            <a:spAutoFit/>
          </a:bodyPr>
          <a:lstStyle/>
          <a:p>
            <a:r>
              <a:rPr lang="en-US" sz="2400" dirty="0" smtClean="0">
                <a:latin typeface="Helvetica Neue Light"/>
                <a:cs typeface="Helvetica Neue Light"/>
              </a:rPr>
              <a:t>Complements rich literature in codes for network function computing</a:t>
            </a:r>
          </a:p>
          <a:p>
            <a:pPr marL="800100" lvl="1" indent="-342900">
              <a:buFont typeface="Arial"/>
              <a:buChar char="•"/>
            </a:pPr>
            <a:r>
              <a:rPr lang="en-US" sz="1600" dirty="0" smtClean="0">
                <a:latin typeface="Helvetica Neue Light"/>
                <a:cs typeface="Helvetica Neue Light"/>
              </a:rPr>
              <a:t>[</a:t>
            </a:r>
            <a:r>
              <a:rPr lang="en-US" sz="1600" dirty="0" err="1" smtClean="0">
                <a:latin typeface="Helvetica Neue Light"/>
                <a:cs typeface="Helvetica Neue Light"/>
              </a:rPr>
              <a:t>Korner-Marton</a:t>
            </a:r>
            <a:r>
              <a:rPr lang="en-US" sz="1600" dirty="0" smtClean="0">
                <a:latin typeface="Helvetica Neue Light"/>
                <a:cs typeface="Helvetica Neue Light"/>
              </a:rPr>
              <a:t> 79, </a:t>
            </a:r>
            <a:r>
              <a:rPr lang="en-US" sz="1600" dirty="0" err="1" smtClean="0">
                <a:latin typeface="Helvetica Neue Light"/>
                <a:cs typeface="Helvetica Neue Light"/>
              </a:rPr>
              <a:t>Orlitsky</a:t>
            </a:r>
            <a:r>
              <a:rPr lang="en-US" sz="1600" dirty="0" smtClean="0">
                <a:latin typeface="Helvetica Neue Light"/>
                <a:cs typeface="Helvetica Neue Light"/>
              </a:rPr>
              <a:t>-Roche 95, </a:t>
            </a:r>
            <a:r>
              <a:rPr lang="en-US" sz="1600" dirty="0" err="1" smtClean="0">
                <a:latin typeface="Helvetica Neue Light"/>
                <a:cs typeface="Helvetica Neue Light"/>
              </a:rPr>
              <a:t>Giridhar</a:t>
            </a:r>
            <a:r>
              <a:rPr lang="en-US" sz="1600" dirty="0" smtClean="0">
                <a:latin typeface="Helvetica Neue Light"/>
                <a:cs typeface="Helvetica Neue Light"/>
              </a:rPr>
              <a:t>-Kumar 05, </a:t>
            </a:r>
            <a:r>
              <a:rPr lang="en-US" sz="1600" dirty="0" err="1" smtClean="0">
                <a:latin typeface="Helvetica Neue Light"/>
                <a:cs typeface="Helvetica Neue Light"/>
              </a:rPr>
              <a:t>Doshi</a:t>
            </a:r>
            <a:r>
              <a:rPr lang="en-US" sz="1600" dirty="0" smtClean="0">
                <a:latin typeface="Helvetica Neue Light"/>
                <a:cs typeface="Helvetica Neue Light"/>
              </a:rPr>
              <a:t>-Shah-</a:t>
            </a:r>
            <a:r>
              <a:rPr lang="en-US" sz="1600" dirty="0" err="1" smtClean="0">
                <a:latin typeface="Helvetica Neue Light"/>
                <a:cs typeface="Helvetica Neue Light"/>
              </a:rPr>
              <a:t>Medard</a:t>
            </a:r>
            <a:r>
              <a:rPr lang="en-US" sz="1600" dirty="0" smtClean="0">
                <a:latin typeface="Helvetica Neue Light"/>
                <a:cs typeface="Helvetica Neue Light"/>
              </a:rPr>
              <a:t>-</a:t>
            </a:r>
            <a:r>
              <a:rPr lang="en-US" sz="1600" dirty="0" err="1" smtClean="0">
                <a:latin typeface="Helvetica Neue Light"/>
                <a:cs typeface="Helvetica Neue Light"/>
              </a:rPr>
              <a:t>Jaggi</a:t>
            </a:r>
            <a:r>
              <a:rPr lang="en-US" sz="1600" dirty="0" smtClean="0">
                <a:latin typeface="Helvetica Neue Light"/>
                <a:cs typeface="Helvetica Neue Light"/>
              </a:rPr>
              <a:t> 07, </a:t>
            </a:r>
            <a:r>
              <a:rPr lang="en-US" sz="1600" dirty="0" err="1" smtClean="0">
                <a:latin typeface="Helvetica Neue Light"/>
                <a:cs typeface="Helvetica Neue Light"/>
              </a:rPr>
              <a:t>Dimakis-Kar-Moura-Rabbat-Scaglione</a:t>
            </a:r>
            <a:r>
              <a:rPr lang="en-US" sz="1600" dirty="0" smtClean="0">
                <a:latin typeface="Helvetica Neue Light"/>
                <a:cs typeface="Helvetica Neue Light"/>
              </a:rPr>
              <a:t> 10, </a:t>
            </a:r>
            <a:r>
              <a:rPr lang="en-US" sz="1600" dirty="0" err="1" smtClean="0">
                <a:latin typeface="Helvetica Neue Light"/>
                <a:cs typeface="Helvetica Neue Light"/>
              </a:rPr>
              <a:t>Duchi</a:t>
            </a:r>
            <a:r>
              <a:rPr lang="en-US" sz="1600" dirty="0" smtClean="0">
                <a:latin typeface="Helvetica Neue Light"/>
                <a:cs typeface="Helvetica Neue Light"/>
              </a:rPr>
              <a:t>-</a:t>
            </a:r>
            <a:r>
              <a:rPr lang="en-US" sz="1600" dirty="0" err="1" smtClean="0">
                <a:latin typeface="Helvetica Neue Light"/>
                <a:cs typeface="Helvetica Neue Light"/>
              </a:rPr>
              <a:t>Agarwal</a:t>
            </a:r>
            <a:r>
              <a:rPr lang="en-US" sz="1600" dirty="0" smtClean="0">
                <a:latin typeface="Helvetica Neue Light"/>
                <a:cs typeface="Helvetica Neue Light"/>
              </a:rPr>
              <a:t>-Wainwright 11 Ma-</a:t>
            </a:r>
            <a:r>
              <a:rPr lang="en-US" sz="1600" dirty="0" err="1" smtClean="0">
                <a:latin typeface="Helvetica Neue Light"/>
                <a:cs typeface="Helvetica Neue Light"/>
              </a:rPr>
              <a:t>Ishwar</a:t>
            </a:r>
            <a:r>
              <a:rPr lang="en-US" sz="1600" dirty="0" smtClean="0">
                <a:latin typeface="Helvetica Neue Light"/>
                <a:cs typeface="Helvetica Neue Light"/>
              </a:rPr>
              <a:t> 11, </a:t>
            </a:r>
            <a:r>
              <a:rPr lang="en-US" sz="1600" dirty="0" err="1" smtClean="0">
                <a:latin typeface="Helvetica Neue Light"/>
                <a:cs typeface="Helvetica Neue Light"/>
              </a:rPr>
              <a:t>Nazer-Gastpar</a:t>
            </a:r>
            <a:r>
              <a:rPr lang="en-US" sz="1600" dirty="0" smtClean="0">
                <a:latin typeface="Helvetica Neue Light"/>
                <a:cs typeface="Helvetica Neue Light"/>
              </a:rPr>
              <a:t> 11, </a:t>
            </a:r>
            <a:r>
              <a:rPr lang="en-US" sz="1600" dirty="0" err="1" smtClean="0">
                <a:latin typeface="Helvetica Neue Light"/>
                <a:cs typeface="Helvetica Neue Light"/>
              </a:rPr>
              <a:t>Appuswamy-Fraceschetti-Karamchandani-Zeger</a:t>
            </a:r>
            <a:r>
              <a:rPr lang="en-US" sz="1600" dirty="0" smtClean="0">
                <a:latin typeface="Helvetica Neue Light"/>
                <a:cs typeface="Helvetica Neue Light"/>
              </a:rPr>
              <a:t> 13, </a:t>
            </a:r>
            <a:r>
              <a:rPr lang="en-US" sz="1600" dirty="0" err="1" smtClean="0">
                <a:latin typeface="Helvetica Neue Light"/>
                <a:cs typeface="Helvetica Neue Light"/>
              </a:rPr>
              <a:t>Ramamoorthy-Langberg</a:t>
            </a:r>
            <a:r>
              <a:rPr lang="en-US" sz="1600" dirty="0" smtClean="0">
                <a:latin typeface="Helvetica Neue Light"/>
                <a:cs typeface="Helvetica Neue Light"/>
              </a:rPr>
              <a:t> 13]</a:t>
            </a:r>
          </a:p>
          <a:p>
            <a:pPr marL="800100" lvl="1" indent="-342900">
              <a:buFont typeface="Arial"/>
              <a:buChar char="•"/>
            </a:pPr>
            <a:r>
              <a:rPr lang="en-US" sz="1600" dirty="0" smtClean="0">
                <a:latin typeface="Helvetica Neue Light"/>
                <a:cs typeface="Helvetica Neue Light"/>
              </a:rPr>
              <a:t>Communication and </a:t>
            </a:r>
            <a:r>
              <a:rPr lang="en-US" sz="1600" dirty="0">
                <a:latin typeface="Helvetica Neue Light"/>
                <a:cs typeface="Helvetica Neue Light"/>
              </a:rPr>
              <a:t>i</a:t>
            </a:r>
            <a:r>
              <a:rPr lang="en-US" sz="1600" dirty="0" smtClean="0">
                <a:latin typeface="Helvetica Neue Light"/>
                <a:cs typeface="Helvetica Neue Light"/>
              </a:rPr>
              <a:t>nformation </a:t>
            </a:r>
            <a:r>
              <a:rPr lang="en-US" sz="1600" dirty="0">
                <a:latin typeface="Helvetica Neue Light"/>
                <a:cs typeface="Helvetica Neue Light"/>
              </a:rPr>
              <a:t>c</a:t>
            </a:r>
            <a:r>
              <a:rPr lang="en-US" sz="1600" dirty="0" smtClean="0">
                <a:latin typeface="Helvetica Neue Light"/>
                <a:cs typeface="Helvetica Neue Light"/>
              </a:rPr>
              <a:t>omplexity literature</a:t>
            </a:r>
          </a:p>
          <a:p>
            <a:pPr marL="800100" lvl="1" indent="-342900">
              <a:buFont typeface="Arial"/>
              <a:buChar char="•"/>
            </a:pPr>
            <a:r>
              <a:rPr lang="en-US" sz="1600" dirty="0" smtClean="0">
                <a:latin typeface="Helvetica Neue Light"/>
                <a:cs typeface="Helvetica Neue Light"/>
              </a:rPr>
              <a:t>…..</a:t>
            </a:r>
          </a:p>
          <a:p>
            <a:pPr marL="800100" lvl="1" indent="-342900">
              <a:buFont typeface="Arial"/>
              <a:buChar char="•"/>
            </a:pPr>
            <a:endParaRPr lang="en-US" sz="1400" i="1" dirty="0" smtClean="0">
              <a:latin typeface="Helvetica Neue Light"/>
              <a:cs typeface="Helvetica Neue Light"/>
            </a:endParaRPr>
          </a:p>
        </p:txBody>
      </p:sp>
    </p:spTree>
    <p:extLst>
      <p:ext uri="{BB962C8B-B14F-4D97-AF65-F5344CB8AC3E}">
        <p14:creationId xmlns:p14="http://schemas.microsoft.com/office/powerpoint/2010/main" val="184569919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0665" y="908992"/>
            <a:ext cx="460905" cy="719360"/>
          </a:xfrm>
          <a:prstGeom prst="rect">
            <a:avLst/>
          </a:prstGeom>
        </p:spPr>
      </p:pic>
      <p:pic>
        <p:nvPicPr>
          <p:cNvPr id="6" name="Picture 5"/>
          <p:cNvPicPr>
            <a:picLocks noChangeAspect="1"/>
          </p:cNvPicPr>
          <p:nvPr/>
        </p:nvPicPr>
        <p:blipFill>
          <a:blip r:embed="rId2"/>
          <a:stretch>
            <a:fillRect/>
          </a:stretch>
        </p:blipFill>
        <p:spPr>
          <a:xfrm>
            <a:off x="2790813" y="942960"/>
            <a:ext cx="460905" cy="719360"/>
          </a:xfrm>
          <a:prstGeom prst="rect">
            <a:avLst/>
          </a:prstGeom>
        </p:spPr>
      </p:pic>
      <p:pic>
        <p:nvPicPr>
          <p:cNvPr id="7" name="Picture 6"/>
          <p:cNvPicPr>
            <a:picLocks noChangeAspect="1"/>
          </p:cNvPicPr>
          <p:nvPr/>
        </p:nvPicPr>
        <p:blipFill>
          <a:blip r:embed="rId2"/>
          <a:stretch>
            <a:fillRect/>
          </a:stretch>
        </p:blipFill>
        <p:spPr>
          <a:xfrm>
            <a:off x="5478744" y="942960"/>
            <a:ext cx="460905" cy="719360"/>
          </a:xfrm>
          <a:prstGeom prst="rect">
            <a:avLst/>
          </a:prstGeom>
        </p:spPr>
      </p:pic>
      <p:cxnSp>
        <p:nvCxnSpPr>
          <p:cNvPr id="8" name="Straight Connector 7"/>
          <p:cNvCxnSpPr/>
          <p:nvPr/>
        </p:nvCxnSpPr>
        <p:spPr>
          <a:xfrm flipV="1">
            <a:off x="3898092" y="135758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6611293" y="942960"/>
            <a:ext cx="460905" cy="719360"/>
          </a:xfrm>
          <a:prstGeom prst="rect">
            <a:avLst/>
          </a:prstGeom>
        </p:spPr>
      </p:pic>
      <p:sp>
        <p:nvSpPr>
          <p:cNvPr id="10" name="TextBox 9"/>
          <p:cNvSpPr txBox="1"/>
          <p:nvPr/>
        </p:nvSpPr>
        <p:spPr>
          <a:xfrm>
            <a:off x="3251718" y="1984812"/>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
        <p:nvSpPr>
          <p:cNvPr id="11" name="Rectangle 10"/>
          <p:cNvSpPr/>
          <p:nvPr/>
        </p:nvSpPr>
        <p:spPr>
          <a:xfrm>
            <a:off x="-62651" y="2955109"/>
            <a:ext cx="8643668" cy="3693319"/>
          </a:xfrm>
          <a:prstGeom prst="rect">
            <a:avLst/>
          </a:prstGeom>
        </p:spPr>
        <p:txBody>
          <a:bodyPr wrap="square">
            <a:spAutoFit/>
          </a:bodyPr>
          <a:lstStyle/>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A version is </a:t>
            </a:r>
            <a:r>
              <a:rPr lang="en-US" i="1" dirty="0" smtClean="0">
                <a:solidFill>
                  <a:srgbClr val="0000FF"/>
                </a:solidFill>
                <a:latin typeface="Helvetica Neue Light"/>
                <a:cs typeface="Helvetica Neue Light"/>
              </a:rPr>
              <a:t>complete </a:t>
            </a:r>
            <a:r>
              <a:rPr lang="en-US" dirty="0" smtClean="0">
                <a:solidFill>
                  <a:srgbClr val="000000"/>
                </a:solidFill>
                <a:latin typeface="Helvetica Neue Light"/>
                <a:cs typeface="Helvetica Neue Light"/>
              </a:rPr>
              <a:t>at time </a:t>
            </a:r>
            <a:r>
              <a:rPr lang="en-US" i="1" dirty="0" smtClean="0">
                <a:solidFill>
                  <a:srgbClr val="FF0000"/>
                </a:solidFill>
                <a:latin typeface="Helvetica Neue Light"/>
                <a:cs typeface="Helvetica Neue Light"/>
              </a:rPr>
              <a:t>t</a:t>
            </a:r>
            <a:r>
              <a:rPr lang="en-US" i="1" dirty="0" smtClean="0">
                <a:solidFill>
                  <a:srgbClr val="000000"/>
                </a:solidFill>
                <a:latin typeface="Helvetica Neue Light"/>
                <a:cs typeface="Helvetica Neue Light"/>
              </a:rPr>
              <a:t> </a:t>
            </a:r>
            <a:r>
              <a:rPr lang="en-US" i="1" dirty="0" smtClean="0">
                <a:solidFill>
                  <a:srgbClr val="0000FF"/>
                </a:solidFill>
                <a:latin typeface="Helvetica Neue Light"/>
                <a:cs typeface="Helvetica Neue Light"/>
              </a:rPr>
              <a:t> </a:t>
            </a:r>
            <a:r>
              <a:rPr lang="en-US" dirty="0" smtClean="0">
                <a:latin typeface="Helvetica Neue Light"/>
                <a:cs typeface="Helvetica Neue Light"/>
              </a:rPr>
              <a:t>if it has arrived at N-f servers.</a:t>
            </a:r>
          </a:p>
          <a:p>
            <a:pPr marL="285750" indent="-285750">
              <a:buFont typeface="Arial"/>
              <a:buChar char="•"/>
            </a:pPr>
            <a:endParaRPr lang="en-US" i="1" dirty="0">
              <a:solidFill>
                <a:srgbClr val="0000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Decoding requirement for decoder at time </a:t>
            </a:r>
            <a:r>
              <a:rPr lang="en-US" i="1" dirty="0" smtClean="0">
                <a:solidFill>
                  <a:srgbClr val="FFFFFF"/>
                </a:solidFill>
                <a:latin typeface="Helvetica Neue Light"/>
                <a:cs typeface="Helvetica Neue Light"/>
              </a:rPr>
              <a:t>t</a:t>
            </a:r>
            <a:r>
              <a:rPr lang="en-US" dirty="0" smtClean="0">
                <a:solidFill>
                  <a:srgbClr val="FFFFFF"/>
                </a:solidFill>
                <a:latin typeface="Helvetica Neue Light"/>
                <a:cs typeface="Helvetica Neue Light"/>
              </a:rPr>
              <a:t>: from every set of N-f servers, the latest complete version or a later version must be decodable.</a:t>
            </a:r>
          </a:p>
          <a:p>
            <a:pPr marL="285750" indent="-285750">
              <a:buFont typeface="Arial"/>
              <a:buChar char="•"/>
            </a:pPr>
            <a:endParaRPr lang="en-US" dirty="0" smtClean="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Mirrors erasure coding based shared memory emulation protocols.</a:t>
            </a:r>
            <a:endParaRPr lang="en-US" dirty="0">
              <a:solidFill>
                <a:srgbClr val="FFFFFF"/>
              </a:solidFill>
              <a:latin typeface="Helvetica Neue Light"/>
              <a:cs typeface="Helvetica Neue Light"/>
            </a:endParaRPr>
          </a:p>
          <a:p>
            <a:pPr marL="285750" indent="-285750">
              <a:buFont typeface="Arial"/>
              <a:buChar char="•"/>
            </a:pPr>
            <a:endParaRPr lang="en-US" dirty="0" smtClean="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We will instead study an equivalent decoding requirement.</a:t>
            </a:r>
          </a:p>
          <a:p>
            <a:r>
              <a:rPr lang="en-US" dirty="0" smtClean="0">
                <a:solidFill>
                  <a:srgbClr val="FFFFFF"/>
                </a:solidFill>
                <a:latin typeface="Helvetica Neue Light"/>
                <a:cs typeface="Helvetica Neue Light"/>
              </a:rPr>
              <a:t>Decoder connects to must be able to recover the latest common version, or a later version at time </a:t>
            </a:r>
            <a:r>
              <a:rPr lang="en-US" i="1" dirty="0" smtClean="0">
                <a:solidFill>
                  <a:srgbClr val="FFFFFF"/>
                </a:solidFill>
                <a:latin typeface="Helvetica Neue Light"/>
                <a:cs typeface="Helvetica Neue Light"/>
              </a:rPr>
              <a:t>t, </a:t>
            </a:r>
            <a:r>
              <a:rPr lang="en-US" dirty="0" smtClean="0">
                <a:solidFill>
                  <a:srgbClr val="FFFFFF"/>
                </a:solidFill>
                <a:latin typeface="Helvetica Neue Light"/>
                <a:cs typeface="Helvetica Neue Light"/>
              </a:rPr>
              <a:t>from every set of </a:t>
            </a:r>
            <a:r>
              <a:rPr lang="en-US" i="1" dirty="0" smtClean="0">
                <a:solidFill>
                  <a:srgbClr val="FFFFFF"/>
                </a:solidFill>
                <a:latin typeface="Helvetica Neue Light"/>
                <a:cs typeface="Helvetica Neue Light"/>
              </a:rPr>
              <a:t>c=N-2f</a:t>
            </a:r>
            <a:r>
              <a:rPr lang="en-US" dirty="0" smtClean="0">
                <a:solidFill>
                  <a:srgbClr val="FFFFFF"/>
                </a:solidFill>
                <a:latin typeface="Helvetica Neue Light"/>
                <a:cs typeface="Helvetica Neue Light"/>
              </a:rPr>
              <a:t> servers</a:t>
            </a:r>
            <a:endParaRPr lang="en-US" dirty="0">
              <a:solidFill>
                <a:srgbClr val="FFFFFF"/>
              </a:solidFill>
              <a:latin typeface="Helvetica Neue Light"/>
              <a:cs typeface="Helvetica Neue Light"/>
            </a:endParaRPr>
          </a:p>
          <a:p>
            <a:pPr marL="285750" indent="-285750">
              <a:buFont typeface="Arial"/>
              <a:buChar char="•"/>
            </a:pPr>
            <a:r>
              <a:rPr lang="en-US" dirty="0" smtClean="0">
                <a:solidFill>
                  <a:schemeClr val="bg1"/>
                </a:solidFill>
                <a:latin typeface="Helvetica Neue Light"/>
                <a:cs typeface="Helvetica Neue Light"/>
              </a:rPr>
              <a:t>Goal: decoder invoked at time t, gets the latest common version among c servers</a:t>
            </a:r>
          </a:p>
          <a:p>
            <a:pPr marL="285750" indent="-285750">
              <a:buFont typeface="Arial"/>
              <a:buChar char="•"/>
            </a:pPr>
            <a:endParaRPr lang="en-US" dirty="0" smtClean="0">
              <a:latin typeface="Helvetica Neue Light"/>
              <a:cs typeface="Helvetica Neue Light"/>
            </a:endParaRPr>
          </a:p>
        </p:txBody>
      </p:sp>
      <p:sp>
        <p:nvSpPr>
          <p:cNvPr id="12" name="TextBox 11"/>
          <p:cNvSpPr txBox="1"/>
          <p:nvPr/>
        </p:nvSpPr>
        <p:spPr>
          <a:xfrm>
            <a:off x="1633105" y="56143"/>
            <a:ext cx="5561728"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 Decoding requirement</a:t>
            </a:r>
          </a:p>
        </p:txBody>
      </p:sp>
    </p:spTree>
    <p:extLst>
      <p:ext uri="{BB962C8B-B14F-4D97-AF65-F5344CB8AC3E}">
        <p14:creationId xmlns:p14="http://schemas.microsoft.com/office/powerpoint/2010/main" val="360531675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0665" y="908992"/>
            <a:ext cx="460905" cy="719360"/>
          </a:xfrm>
          <a:prstGeom prst="rect">
            <a:avLst/>
          </a:prstGeom>
        </p:spPr>
      </p:pic>
      <p:pic>
        <p:nvPicPr>
          <p:cNvPr id="6" name="Picture 5"/>
          <p:cNvPicPr>
            <a:picLocks noChangeAspect="1"/>
          </p:cNvPicPr>
          <p:nvPr/>
        </p:nvPicPr>
        <p:blipFill>
          <a:blip r:embed="rId2"/>
          <a:stretch>
            <a:fillRect/>
          </a:stretch>
        </p:blipFill>
        <p:spPr>
          <a:xfrm>
            <a:off x="2790813" y="942960"/>
            <a:ext cx="460905" cy="719360"/>
          </a:xfrm>
          <a:prstGeom prst="rect">
            <a:avLst/>
          </a:prstGeom>
        </p:spPr>
      </p:pic>
      <p:pic>
        <p:nvPicPr>
          <p:cNvPr id="7" name="Picture 6"/>
          <p:cNvPicPr>
            <a:picLocks noChangeAspect="1"/>
          </p:cNvPicPr>
          <p:nvPr/>
        </p:nvPicPr>
        <p:blipFill>
          <a:blip r:embed="rId2"/>
          <a:stretch>
            <a:fillRect/>
          </a:stretch>
        </p:blipFill>
        <p:spPr>
          <a:xfrm>
            <a:off x="5478744" y="942960"/>
            <a:ext cx="460905" cy="719360"/>
          </a:xfrm>
          <a:prstGeom prst="rect">
            <a:avLst/>
          </a:prstGeom>
        </p:spPr>
      </p:pic>
      <p:cxnSp>
        <p:nvCxnSpPr>
          <p:cNvPr id="8" name="Straight Connector 7"/>
          <p:cNvCxnSpPr/>
          <p:nvPr/>
        </p:nvCxnSpPr>
        <p:spPr>
          <a:xfrm flipV="1">
            <a:off x="3898092" y="135758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6611293" y="942960"/>
            <a:ext cx="460905" cy="719360"/>
          </a:xfrm>
          <a:prstGeom prst="rect">
            <a:avLst/>
          </a:prstGeom>
        </p:spPr>
      </p:pic>
      <p:sp>
        <p:nvSpPr>
          <p:cNvPr id="10" name="TextBox 9"/>
          <p:cNvSpPr txBox="1"/>
          <p:nvPr/>
        </p:nvSpPr>
        <p:spPr>
          <a:xfrm>
            <a:off x="3251718" y="1984812"/>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
        <p:nvSpPr>
          <p:cNvPr id="11" name="Rectangle 10"/>
          <p:cNvSpPr/>
          <p:nvPr/>
        </p:nvSpPr>
        <p:spPr>
          <a:xfrm>
            <a:off x="-62651" y="2955109"/>
            <a:ext cx="8643668" cy="3693319"/>
          </a:xfrm>
          <a:prstGeom prst="rect">
            <a:avLst/>
          </a:prstGeom>
        </p:spPr>
        <p:txBody>
          <a:bodyPr wrap="square">
            <a:spAutoFit/>
          </a:bodyPr>
          <a:lstStyle/>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A version is </a:t>
            </a:r>
            <a:r>
              <a:rPr lang="en-US" i="1" dirty="0" smtClean="0">
                <a:solidFill>
                  <a:srgbClr val="0000FF"/>
                </a:solidFill>
                <a:latin typeface="Helvetica Neue Light"/>
                <a:cs typeface="Helvetica Neue Light"/>
              </a:rPr>
              <a:t>complete </a:t>
            </a:r>
            <a:r>
              <a:rPr lang="en-US" dirty="0" smtClean="0">
                <a:solidFill>
                  <a:srgbClr val="000000"/>
                </a:solidFill>
                <a:latin typeface="Helvetica Neue Light"/>
                <a:cs typeface="Helvetica Neue Light"/>
              </a:rPr>
              <a:t>at time </a:t>
            </a:r>
            <a:r>
              <a:rPr lang="en-US" i="1" dirty="0" smtClean="0">
                <a:solidFill>
                  <a:srgbClr val="FF0000"/>
                </a:solidFill>
                <a:latin typeface="Helvetica Neue Light"/>
                <a:cs typeface="Helvetica Neue Light"/>
              </a:rPr>
              <a:t>t</a:t>
            </a:r>
            <a:r>
              <a:rPr lang="en-US" i="1" dirty="0" smtClean="0">
                <a:solidFill>
                  <a:srgbClr val="000000"/>
                </a:solidFill>
                <a:latin typeface="Helvetica Neue Light"/>
                <a:cs typeface="Helvetica Neue Light"/>
              </a:rPr>
              <a:t> </a:t>
            </a:r>
            <a:r>
              <a:rPr lang="en-US" i="1" dirty="0" smtClean="0">
                <a:solidFill>
                  <a:srgbClr val="0000FF"/>
                </a:solidFill>
                <a:latin typeface="Helvetica Neue Light"/>
                <a:cs typeface="Helvetica Neue Light"/>
              </a:rPr>
              <a:t> </a:t>
            </a:r>
            <a:r>
              <a:rPr lang="en-US" dirty="0" smtClean="0">
                <a:latin typeface="Helvetica Neue Light"/>
                <a:cs typeface="Helvetica Neue Light"/>
              </a:rPr>
              <a:t>if it has arrived at N-f servers.</a:t>
            </a:r>
          </a:p>
          <a:p>
            <a:pPr marL="285750" indent="-285750">
              <a:buFont typeface="Arial"/>
              <a:buChar char="•"/>
            </a:pPr>
            <a:endParaRPr lang="en-US" i="1" dirty="0">
              <a:solidFill>
                <a:srgbClr val="0000FF"/>
              </a:solidFill>
              <a:latin typeface="Helvetica Neue Light"/>
              <a:cs typeface="Helvetica Neue Light"/>
            </a:endParaRPr>
          </a:p>
          <a:p>
            <a:pPr marL="285750" indent="-285750">
              <a:buFont typeface="Arial"/>
              <a:buChar char="•"/>
            </a:pPr>
            <a:r>
              <a:rPr lang="en-US" dirty="0" smtClean="0">
                <a:solidFill>
                  <a:srgbClr val="000000"/>
                </a:solidFill>
                <a:latin typeface="Helvetica Neue Light"/>
                <a:cs typeface="Helvetica Neue Light"/>
              </a:rPr>
              <a:t>Decoding requirement for decoder at time </a:t>
            </a:r>
            <a:r>
              <a:rPr lang="en-US" i="1" dirty="0" smtClean="0">
                <a:solidFill>
                  <a:srgbClr val="FF0000"/>
                </a:solidFill>
                <a:latin typeface="Helvetica Neue Light"/>
                <a:cs typeface="Helvetica Neue Light"/>
              </a:rPr>
              <a:t>t</a:t>
            </a:r>
            <a:r>
              <a:rPr lang="en-US" dirty="0" smtClean="0">
                <a:solidFill>
                  <a:srgbClr val="000000"/>
                </a:solidFill>
                <a:latin typeface="Helvetica Neue Light"/>
                <a:cs typeface="Helvetica Neue Light"/>
              </a:rPr>
              <a:t>: from every set of N-f servers, the latest complete version or a later version must be decodable.</a:t>
            </a:r>
          </a:p>
          <a:p>
            <a:pPr marL="285750" indent="-285750">
              <a:buFont typeface="Arial"/>
              <a:buChar char="•"/>
            </a:pPr>
            <a:endParaRPr lang="en-US" dirty="0" smtClean="0">
              <a:solidFill>
                <a:srgbClr val="000000"/>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Mirrors erasure coding based shared memory emulation protocols.</a:t>
            </a:r>
            <a:endParaRPr lang="en-US" dirty="0">
              <a:solidFill>
                <a:srgbClr val="FFFFFF"/>
              </a:solidFill>
              <a:latin typeface="Helvetica Neue Light"/>
              <a:cs typeface="Helvetica Neue Light"/>
            </a:endParaRPr>
          </a:p>
          <a:p>
            <a:pPr marL="285750" indent="-285750">
              <a:buFont typeface="Arial"/>
              <a:buChar char="•"/>
            </a:pPr>
            <a:endParaRPr lang="en-US" dirty="0" smtClean="0">
              <a:solidFill>
                <a:srgbClr val="000000"/>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We will instead study an equivalent decoding requirement.</a:t>
            </a:r>
          </a:p>
          <a:p>
            <a:r>
              <a:rPr lang="en-US" dirty="0" smtClean="0">
                <a:solidFill>
                  <a:srgbClr val="FFFFFF"/>
                </a:solidFill>
                <a:latin typeface="Helvetica Neue Light"/>
                <a:cs typeface="Helvetica Neue Light"/>
              </a:rPr>
              <a:t>Decoder connects to must be able to recover the latest common version, or a later version at time </a:t>
            </a:r>
            <a:r>
              <a:rPr lang="en-US" i="1" dirty="0" smtClean="0">
                <a:solidFill>
                  <a:srgbClr val="FFFFFF"/>
                </a:solidFill>
                <a:latin typeface="Helvetica Neue Light"/>
                <a:cs typeface="Helvetica Neue Light"/>
              </a:rPr>
              <a:t>t, </a:t>
            </a:r>
            <a:r>
              <a:rPr lang="en-US" dirty="0" smtClean="0">
                <a:solidFill>
                  <a:srgbClr val="FFFFFF"/>
                </a:solidFill>
                <a:latin typeface="Helvetica Neue Light"/>
                <a:cs typeface="Helvetica Neue Light"/>
              </a:rPr>
              <a:t>from every set of </a:t>
            </a:r>
            <a:r>
              <a:rPr lang="en-US" i="1" dirty="0" smtClean="0">
                <a:solidFill>
                  <a:srgbClr val="FFFFFF"/>
                </a:solidFill>
                <a:latin typeface="Helvetica Neue Light"/>
                <a:cs typeface="Helvetica Neue Light"/>
              </a:rPr>
              <a:t>c=N-2f</a:t>
            </a:r>
            <a:r>
              <a:rPr lang="en-US" dirty="0" smtClean="0">
                <a:solidFill>
                  <a:srgbClr val="FFFFFF"/>
                </a:solidFill>
                <a:latin typeface="Helvetica Neue Light"/>
                <a:cs typeface="Helvetica Neue Light"/>
              </a:rPr>
              <a:t> servers</a:t>
            </a:r>
            <a:endParaRPr lang="en-US" dirty="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Goal: decoder invoked at time t, gets the latest common version among c servers</a:t>
            </a:r>
          </a:p>
          <a:p>
            <a:pPr marL="285750" indent="-285750">
              <a:buFont typeface="Arial"/>
              <a:buChar char="•"/>
            </a:pPr>
            <a:endParaRPr lang="en-US" dirty="0" smtClean="0">
              <a:solidFill>
                <a:srgbClr val="FFFFFF"/>
              </a:solidFill>
              <a:latin typeface="Helvetica Neue Light"/>
              <a:cs typeface="Helvetica Neue Light"/>
            </a:endParaRPr>
          </a:p>
        </p:txBody>
      </p:sp>
      <p:sp>
        <p:nvSpPr>
          <p:cNvPr id="12" name="TextBox 11"/>
          <p:cNvSpPr txBox="1"/>
          <p:nvPr/>
        </p:nvSpPr>
        <p:spPr>
          <a:xfrm>
            <a:off x="1633105" y="56143"/>
            <a:ext cx="5561728"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 Decoding requirement</a:t>
            </a:r>
          </a:p>
        </p:txBody>
      </p:sp>
    </p:spTree>
    <p:extLst>
      <p:ext uri="{BB962C8B-B14F-4D97-AF65-F5344CB8AC3E}">
        <p14:creationId xmlns:p14="http://schemas.microsoft.com/office/powerpoint/2010/main" val="3866759864"/>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0665" y="908992"/>
            <a:ext cx="460905" cy="719360"/>
          </a:xfrm>
          <a:prstGeom prst="rect">
            <a:avLst/>
          </a:prstGeom>
        </p:spPr>
      </p:pic>
      <p:pic>
        <p:nvPicPr>
          <p:cNvPr id="6" name="Picture 5"/>
          <p:cNvPicPr>
            <a:picLocks noChangeAspect="1"/>
          </p:cNvPicPr>
          <p:nvPr/>
        </p:nvPicPr>
        <p:blipFill>
          <a:blip r:embed="rId2"/>
          <a:stretch>
            <a:fillRect/>
          </a:stretch>
        </p:blipFill>
        <p:spPr>
          <a:xfrm>
            <a:off x="2790813" y="942960"/>
            <a:ext cx="460905" cy="719360"/>
          </a:xfrm>
          <a:prstGeom prst="rect">
            <a:avLst/>
          </a:prstGeom>
        </p:spPr>
      </p:pic>
      <p:pic>
        <p:nvPicPr>
          <p:cNvPr id="7" name="Picture 6"/>
          <p:cNvPicPr>
            <a:picLocks noChangeAspect="1"/>
          </p:cNvPicPr>
          <p:nvPr/>
        </p:nvPicPr>
        <p:blipFill>
          <a:blip r:embed="rId2"/>
          <a:stretch>
            <a:fillRect/>
          </a:stretch>
        </p:blipFill>
        <p:spPr>
          <a:xfrm>
            <a:off x="5478744" y="942960"/>
            <a:ext cx="460905" cy="719360"/>
          </a:xfrm>
          <a:prstGeom prst="rect">
            <a:avLst/>
          </a:prstGeom>
        </p:spPr>
      </p:pic>
      <p:cxnSp>
        <p:nvCxnSpPr>
          <p:cNvPr id="8" name="Straight Connector 7"/>
          <p:cNvCxnSpPr/>
          <p:nvPr/>
        </p:nvCxnSpPr>
        <p:spPr>
          <a:xfrm flipV="1">
            <a:off x="3898092" y="135758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6611293" y="942960"/>
            <a:ext cx="460905" cy="719360"/>
          </a:xfrm>
          <a:prstGeom prst="rect">
            <a:avLst/>
          </a:prstGeom>
        </p:spPr>
      </p:pic>
      <p:sp>
        <p:nvSpPr>
          <p:cNvPr id="10" name="TextBox 9"/>
          <p:cNvSpPr txBox="1"/>
          <p:nvPr/>
        </p:nvSpPr>
        <p:spPr>
          <a:xfrm>
            <a:off x="3251718" y="1984812"/>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
        <p:nvSpPr>
          <p:cNvPr id="11" name="Rectangle 10"/>
          <p:cNvSpPr/>
          <p:nvPr/>
        </p:nvSpPr>
        <p:spPr>
          <a:xfrm>
            <a:off x="-62651" y="2955109"/>
            <a:ext cx="8643668" cy="3693319"/>
          </a:xfrm>
          <a:prstGeom prst="rect">
            <a:avLst/>
          </a:prstGeom>
        </p:spPr>
        <p:txBody>
          <a:bodyPr wrap="square">
            <a:spAutoFit/>
          </a:bodyPr>
          <a:lstStyle/>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A version is </a:t>
            </a:r>
            <a:r>
              <a:rPr lang="en-US" i="1" dirty="0" smtClean="0">
                <a:solidFill>
                  <a:srgbClr val="0000FF"/>
                </a:solidFill>
                <a:latin typeface="Helvetica Neue Light"/>
                <a:cs typeface="Helvetica Neue Light"/>
              </a:rPr>
              <a:t>complete </a:t>
            </a:r>
            <a:r>
              <a:rPr lang="en-US" dirty="0" smtClean="0">
                <a:solidFill>
                  <a:srgbClr val="000000"/>
                </a:solidFill>
                <a:latin typeface="Helvetica Neue Light"/>
                <a:cs typeface="Helvetica Neue Light"/>
              </a:rPr>
              <a:t>at time </a:t>
            </a:r>
            <a:r>
              <a:rPr lang="en-US" i="1" dirty="0" smtClean="0">
                <a:solidFill>
                  <a:srgbClr val="FF0000"/>
                </a:solidFill>
                <a:latin typeface="Helvetica Neue Light"/>
                <a:cs typeface="Helvetica Neue Light"/>
              </a:rPr>
              <a:t>t</a:t>
            </a:r>
            <a:r>
              <a:rPr lang="en-US" i="1" dirty="0" smtClean="0">
                <a:solidFill>
                  <a:srgbClr val="000000"/>
                </a:solidFill>
                <a:latin typeface="Helvetica Neue Light"/>
                <a:cs typeface="Helvetica Neue Light"/>
              </a:rPr>
              <a:t> </a:t>
            </a:r>
            <a:r>
              <a:rPr lang="en-US" i="1" dirty="0" smtClean="0">
                <a:solidFill>
                  <a:srgbClr val="0000FF"/>
                </a:solidFill>
                <a:latin typeface="Helvetica Neue Light"/>
                <a:cs typeface="Helvetica Neue Light"/>
              </a:rPr>
              <a:t> </a:t>
            </a:r>
            <a:r>
              <a:rPr lang="en-US" dirty="0" smtClean="0">
                <a:latin typeface="Helvetica Neue Light"/>
                <a:cs typeface="Helvetica Neue Light"/>
              </a:rPr>
              <a:t>if it has arrived at N-f servers.</a:t>
            </a:r>
          </a:p>
          <a:p>
            <a:pPr marL="285750" indent="-285750">
              <a:buFont typeface="Arial"/>
              <a:buChar char="•"/>
            </a:pPr>
            <a:endParaRPr lang="en-US" i="1" dirty="0">
              <a:solidFill>
                <a:srgbClr val="0000FF"/>
              </a:solidFill>
              <a:latin typeface="Helvetica Neue Light"/>
              <a:cs typeface="Helvetica Neue Light"/>
            </a:endParaRPr>
          </a:p>
          <a:p>
            <a:pPr marL="285750" indent="-285750">
              <a:buFont typeface="Arial"/>
              <a:buChar char="•"/>
            </a:pPr>
            <a:r>
              <a:rPr lang="en-US" dirty="0" smtClean="0">
                <a:solidFill>
                  <a:srgbClr val="000000"/>
                </a:solidFill>
                <a:latin typeface="Helvetica Neue Light"/>
                <a:cs typeface="Helvetica Neue Light"/>
              </a:rPr>
              <a:t>Decoding requirement for decoder at time </a:t>
            </a:r>
            <a:r>
              <a:rPr lang="en-US" i="1" dirty="0" smtClean="0">
                <a:solidFill>
                  <a:srgbClr val="FF0000"/>
                </a:solidFill>
                <a:latin typeface="Helvetica Neue Light"/>
                <a:cs typeface="Helvetica Neue Light"/>
              </a:rPr>
              <a:t>t</a:t>
            </a:r>
            <a:r>
              <a:rPr lang="en-US" dirty="0" smtClean="0">
                <a:solidFill>
                  <a:srgbClr val="000000"/>
                </a:solidFill>
                <a:latin typeface="Helvetica Neue Light"/>
                <a:cs typeface="Helvetica Neue Light"/>
              </a:rPr>
              <a:t>: from every set of N-f servers, the latest complete version or a later version must be decodable.</a:t>
            </a:r>
          </a:p>
          <a:p>
            <a:pPr marL="285750" indent="-285750">
              <a:buFont typeface="Arial"/>
              <a:buChar char="•"/>
            </a:pPr>
            <a:endParaRPr lang="en-US" dirty="0" smtClean="0">
              <a:solidFill>
                <a:srgbClr val="000000"/>
              </a:solidFill>
              <a:latin typeface="Helvetica Neue Light"/>
              <a:cs typeface="Helvetica Neue Light"/>
            </a:endParaRPr>
          </a:p>
          <a:p>
            <a:pPr marL="285750" indent="-285750">
              <a:buFont typeface="Arial"/>
              <a:buChar char="•"/>
            </a:pPr>
            <a:r>
              <a:rPr lang="en-US" dirty="0" smtClean="0">
                <a:solidFill>
                  <a:srgbClr val="000000"/>
                </a:solidFill>
                <a:latin typeface="Helvetica Neue Light"/>
                <a:cs typeface="Helvetica Neue Light"/>
              </a:rPr>
              <a:t>Mirrors erasure coding based shared memory emulation protocols.</a:t>
            </a:r>
            <a:endParaRPr lang="en-US" dirty="0">
              <a:solidFill>
                <a:srgbClr val="000000"/>
              </a:solidFill>
              <a:latin typeface="Helvetica Neue Light"/>
              <a:cs typeface="Helvetica Neue Light"/>
            </a:endParaRPr>
          </a:p>
          <a:p>
            <a:pPr marL="285750" indent="-285750">
              <a:buFont typeface="Arial"/>
              <a:buChar char="•"/>
            </a:pPr>
            <a:endParaRPr lang="en-US" dirty="0" smtClean="0">
              <a:solidFill>
                <a:srgbClr val="000000"/>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We will instead study an equivalent decoding requirement.</a:t>
            </a:r>
          </a:p>
          <a:p>
            <a:r>
              <a:rPr lang="en-US" dirty="0" smtClean="0">
                <a:solidFill>
                  <a:srgbClr val="FFFFFF"/>
                </a:solidFill>
                <a:latin typeface="Helvetica Neue Light"/>
                <a:cs typeface="Helvetica Neue Light"/>
              </a:rPr>
              <a:t>Decoder connects to must be able to recover the latest common version, or a later version at time </a:t>
            </a:r>
            <a:r>
              <a:rPr lang="en-US" i="1" dirty="0" smtClean="0">
                <a:solidFill>
                  <a:srgbClr val="FFFFFF"/>
                </a:solidFill>
                <a:latin typeface="Helvetica Neue Light"/>
                <a:cs typeface="Helvetica Neue Light"/>
              </a:rPr>
              <a:t>t, </a:t>
            </a:r>
            <a:r>
              <a:rPr lang="en-US" dirty="0" smtClean="0">
                <a:solidFill>
                  <a:srgbClr val="FFFFFF"/>
                </a:solidFill>
                <a:latin typeface="Helvetica Neue Light"/>
                <a:cs typeface="Helvetica Neue Light"/>
              </a:rPr>
              <a:t>from every set of </a:t>
            </a:r>
            <a:r>
              <a:rPr lang="en-US" i="1" dirty="0" smtClean="0">
                <a:solidFill>
                  <a:srgbClr val="FFFFFF"/>
                </a:solidFill>
                <a:latin typeface="Helvetica Neue Light"/>
                <a:cs typeface="Helvetica Neue Light"/>
              </a:rPr>
              <a:t>c=N-2f</a:t>
            </a:r>
            <a:r>
              <a:rPr lang="en-US" dirty="0" smtClean="0">
                <a:solidFill>
                  <a:srgbClr val="FFFFFF"/>
                </a:solidFill>
                <a:latin typeface="Helvetica Neue Light"/>
                <a:cs typeface="Helvetica Neue Light"/>
              </a:rPr>
              <a:t> servers</a:t>
            </a:r>
            <a:endParaRPr lang="en-US" dirty="0">
              <a:solidFill>
                <a:srgbClr val="FFFFFF"/>
              </a:solidFill>
              <a:latin typeface="Helvetica Neue Light"/>
              <a:cs typeface="Helvetica Neue Light"/>
            </a:endParaRPr>
          </a:p>
          <a:p>
            <a:pPr marL="285750" indent="-285750">
              <a:buFont typeface="Arial"/>
              <a:buChar char="•"/>
            </a:pPr>
            <a:r>
              <a:rPr lang="en-US" dirty="0" smtClean="0">
                <a:solidFill>
                  <a:srgbClr val="FFFFFF"/>
                </a:solidFill>
                <a:latin typeface="Helvetica Neue Light"/>
                <a:cs typeface="Helvetica Neue Light"/>
              </a:rPr>
              <a:t>Goal: decoder invoked at time t, gets the latest common version among c servers</a:t>
            </a:r>
          </a:p>
          <a:p>
            <a:pPr marL="285750" indent="-285750">
              <a:buFont typeface="Arial"/>
              <a:buChar char="•"/>
            </a:pPr>
            <a:endParaRPr lang="en-US" dirty="0" smtClean="0">
              <a:solidFill>
                <a:srgbClr val="FFFFFF"/>
              </a:solidFill>
              <a:latin typeface="Helvetica Neue Light"/>
              <a:cs typeface="Helvetica Neue Light"/>
            </a:endParaRPr>
          </a:p>
        </p:txBody>
      </p:sp>
      <p:sp>
        <p:nvSpPr>
          <p:cNvPr id="12" name="TextBox 11"/>
          <p:cNvSpPr txBox="1"/>
          <p:nvPr/>
        </p:nvSpPr>
        <p:spPr>
          <a:xfrm>
            <a:off x="1633105" y="56143"/>
            <a:ext cx="5561728"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 Decoding requirement</a:t>
            </a:r>
          </a:p>
        </p:txBody>
      </p:sp>
    </p:spTree>
    <p:extLst>
      <p:ext uri="{BB962C8B-B14F-4D97-AF65-F5344CB8AC3E}">
        <p14:creationId xmlns:p14="http://schemas.microsoft.com/office/powerpoint/2010/main" val="33528044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00665" y="908992"/>
            <a:ext cx="460905" cy="719360"/>
          </a:xfrm>
          <a:prstGeom prst="rect">
            <a:avLst/>
          </a:prstGeom>
        </p:spPr>
      </p:pic>
      <p:pic>
        <p:nvPicPr>
          <p:cNvPr id="6" name="Picture 5"/>
          <p:cNvPicPr>
            <a:picLocks noChangeAspect="1"/>
          </p:cNvPicPr>
          <p:nvPr/>
        </p:nvPicPr>
        <p:blipFill>
          <a:blip r:embed="rId2"/>
          <a:stretch>
            <a:fillRect/>
          </a:stretch>
        </p:blipFill>
        <p:spPr>
          <a:xfrm>
            <a:off x="2790813" y="942960"/>
            <a:ext cx="460905" cy="719360"/>
          </a:xfrm>
          <a:prstGeom prst="rect">
            <a:avLst/>
          </a:prstGeom>
        </p:spPr>
      </p:pic>
      <p:pic>
        <p:nvPicPr>
          <p:cNvPr id="7" name="Picture 6"/>
          <p:cNvPicPr>
            <a:picLocks noChangeAspect="1"/>
          </p:cNvPicPr>
          <p:nvPr/>
        </p:nvPicPr>
        <p:blipFill>
          <a:blip r:embed="rId2"/>
          <a:stretch>
            <a:fillRect/>
          </a:stretch>
        </p:blipFill>
        <p:spPr>
          <a:xfrm>
            <a:off x="5478744" y="942960"/>
            <a:ext cx="460905" cy="719360"/>
          </a:xfrm>
          <a:prstGeom prst="rect">
            <a:avLst/>
          </a:prstGeom>
        </p:spPr>
      </p:pic>
      <p:cxnSp>
        <p:nvCxnSpPr>
          <p:cNvPr id="8" name="Straight Connector 7"/>
          <p:cNvCxnSpPr/>
          <p:nvPr/>
        </p:nvCxnSpPr>
        <p:spPr>
          <a:xfrm flipV="1">
            <a:off x="3898092" y="135758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2"/>
          <a:stretch>
            <a:fillRect/>
          </a:stretch>
        </p:blipFill>
        <p:spPr>
          <a:xfrm>
            <a:off x="6611293" y="942960"/>
            <a:ext cx="460905" cy="719360"/>
          </a:xfrm>
          <a:prstGeom prst="rect">
            <a:avLst/>
          </a:prstGeom>
        </p:spPr>
      </p:pic>
      <p:sp>
        <p:nvSpPr>
          <p:cNvPr id="10" name="TextBox 9"/>
          <p:cNvSpPr txBox="1"/>
          <p:nvPr/>
        </p:nvSpPr>
        <p:spPr>
          <a:xfrm>
            <a:off x="3251718" y="1984812"/>
            <a:ext cx="1945887" cy="646331"/>
          </a:xfrm>
          <a:prstGeom prst="rect">
            <a:avLst/>
          </a:prstGeom>
          <a:noFill/>
        </p:spPr>
        <p:txBody>
          <a:bodyPr wrap="none" rtlCol="0">
            <a:spAutoFit/>
          </a:bodyPr>
          <a:lstStyle/>
          <a:p>
            <a:pPr algn="ctr"/>
            <a:r>
              <a:rPr lang="en-US" dirty="0" smtClean="0">
                <a:latin typeface="Helvetica Neue Light"/>
                <a:cs typeface="Helvetica Neue Light"/>
              </a:rPr>
              <a:t>N Servers</a:t>
            </a:r>
          </a:p>
          <a:p>
            <a:r>
              <a:rPr lang="en-US" dirty="0" smtClean="0">
                <a:latin typeface="Helvetica Neue Light"/>
                <a:cs typeface="Helvetica Neue Light"/>
              </a:rPr>
              <a:t>f failures possible</a:t>
            </a:r>
            <a:endParaRPr lang="en-US" dirty="0">
              <a:latin typeface="Helvetica Neue Light"/>
              <a:cs typeface="Helvetica Neue Light"/>
            </a:endParaRPr>
          </a:p>
        </p:txBody>
      </p:sp>
      <p:sp>
        <p:nvSpPr>
          <p:cNvPr id="11" name="Rectangle 10"/>
          <p:cNvSpPr/>
          <p:nvPr/>
        </p:nvSpPr>
        <p:spPr>
          <a:xfrm>
            <a:off x="-62651" y="2955109"/>
            <a:ext cx="8643668" cy="3970318"/>
          </a:xfrm>
          <a:prstGeom prst="rect">
            <a:avLst/>
          </a:prstGeom>
        </p:spPr>
        <p:txBody>
          <a:bodyPr wrap="square">
            <a:spAutoFit/>
          </a:bodyPr>
          <a:lstStyle/>
          <a:p>
            <a:endParaRPr lang="en-US" dirty="0" smtClean="0">
              <a:latin typeface="Helvetica Neue Light"/>
              <a:cs typeface="Helvetica Neue Light"/>
            </a:endParaRPr>
          </a:p>
          <a:p>
            <a:pPr marL="285750" indent="-285750">
              <a:buFont typeface="Arial"/>
              <a:buChar char="•"/>
            </a:pPr>
            <a:r>
              <a:rPr lang="en-US" dirty="0" smtClean="0">
                <a:latin typeface="Helvetica Neue Light"/>
                <a:cs typeface="Helvetica Neue Light"/>
              </a:rPr>
              <a:t>A version is </a:t>
            </a:r>
            <a:r>
              <a:rPr lang="en-US" i="1" dirty="0" smtClean="0">
                <a:solidFill>
                  <a:srgbClr val="0000FF"/>
                </a:solidFill>
                <a:latin typeface="Helvetica Neue Light"/>
                <a:cs typeface="Helvetica Neue Light"/>
              </a:rPr>
              <a:t>complete </a:t>
            </a:r>
            <a:r>
              <a:rPr lang="en-US" dirty="0" smtClean="0">
                <a:solidFill>
                  <a:srgbClr val="000000"/>
                </a:solidFill>
                <a:latin typeface="Helvetica Neue Light"/>
                <a:cs typeface="Helvetica Neue Light"/>
              </a:rPr>
              <a:t>at time </a:t>
            </a:r>
            <a:r>
              <a:rPr lang="en-US" i="1" dirty="0" smtClean="0">
                <a:solidFill>
                  <a:srgbClr val="FF0000"/>
                </a:solidFill>
                <a:latin typeface="Helvetica Neue Light"/>
                <a:cs typeface="Helvetica Neue Light"/>
              </a:rPr>
              <a:t>t</a:t>
            </a:r>
            <a:r>
              <a:rPr lang="en-US" i="1" dirty="0" smtClean="0">
                <a:solidFill>
                  <a:srgbClr val="000000"/>
                </a:solidFill>
                <a:latin typeface="Helvetica Neue Light"/>
                <a:cs typeface="Helvetica Neue Light"/>
              </a:rPr>
              <a:t> </a:t>
            </a:r>
            <a:r>
              <a:rPr lang="en-US" i="1" dirty="0" smtClean="0">
                <a:solidFill>
                  <a:srgbClr val="0000FF"/>
                </a:solidFill>
                <a:latin typeface="Helvetica Neue Light"/>
                <a:cs typeface="Helvetica Neue Light"/>
              </a:rPr>
              <a:t> </a:t>
            </a:r>
            <a:r>
              <a:rPr lang="en-US" dirty="0" smtClean="0">
                <a:latin typeface="Helvetica Neue Light"/>
                <a:cs typeface="Helvetica Neue Light"/>
              </a:rPr>
              <a:t>if it has arrived at N-f servers.</a:t>
            </a:r>
          </a:p>
          <a:p>
            <a:pPr marL="285750" indent="-285750">
              <a:buFont typeface="Arial"/>
              <a:buChar char="•"/>
            </a:pPr>
            <a:endParaRPr lang="en-US" i="1" dirty="0">
              <a:solidFill>
                <a:srgbClr val="0000FF"/>
              </a:solidFill>
              <a:latin typeface="Helvetica Neue Light"/>
              <a:cs typeface="Helvetica Neue Light"/>
            </a:endParaRPr>
          </a:p>
          <a:p>
            <a:pPr marL="285750" indent="-285750">
              <a:buFont typeface="Arial"/>
              <a:buChar char="•"/>
            </a:pPr>
            <a:r>
              <a:rPr lang="en-US" dirty="0" smtClean="0">
                <a:solidFill>
                  <a:srgbClr val="000000"/>
                </a:solidFill>
                <a:latin typeface="Helvetica Neue Light"/>
                <a:cs typeface="Helvetica Neue Light"/>
              </a:rPr>
              <a:t>Decoding requirement for decoder at time </a:t>
            </a:r>
            <a:r>
              <a:rPr lang="en-US" i="1" dirty="0" smtClean="0">
                <a:solidFill>
                  <a:srgbClr val="FF0000"/>
                </a:solidFill>
                <a:latin typeface="Helvetica Neue Light"/>
                <a:cs typeface="Helvetica Neue Light"/>
              </a:rPr>
              <a:t>t</a:t>
            </a:r>
            <a:r>
              <a:rPr lang="en-US" dirty="0" smtClean="0">
                <a:solidFill>
                  <a:srgbClr val="000000"/>
                </a:solidFill>
                <a:latin typeface="Helvetica Neue Light"/>
                <a:cs typeface="Helvetica Neue Light"/>
              </a:rPr>
              <a:t>: from every set of N-f servers, the latest complete version or a later version must be decodable.</a:t>
            </a:r>
          </a:p>
          <a:p>
            <a:pPr marL="285750" indent="-285750">
              <a:buFont typeface="Arial"/>
              <a:buChar char="•"/>
            </a:pPr>
            <a:endParaRPr lang="en-US" dirty="0" smtClean="0">
              <a:solidFill>
                <a:srgbClr val="000000"/>
              </a:solidFill>
              <a:latin typeface="Helvetica Neue Light"/>
              <a:cs typeface="Helvetica Neue Light"/>
            </a:endParaRPr>
          </a:p>
          <a:p>
            <a:pPr marL="285750" indent="-285750">
              <a:buFont typeface="Arial"/>
              <a:buChar char="•"/>
            </a:pPr>
            <a:r>
              <a:rPr lang="en-US" dirty="0" smtClean="0">
                <a:solidFill>
                  <a:srgbClr val="000000"/>
                </a:solidFill>
                <a:latin typeface="Helvetica Neue Light"/>
                <a:cs typeface="Helvetica Neue Light"/>
              </a:rPr>
              <a:t>Mirrors erasure coding based shared memory emulation protocols.</a:t>
            </a:r>
            <a:endParaRPr lang="en-US" dirty="0">
              <a:solidFill>
                <a:srgbClr val="000000"/>
              </a:solidFill>
              <a:latin typeface="Helvetica Neue Light"/>
              <a:cs typeface="Helvetica Neue Light"/>
            </a:endParaRPr>
          </a:p>
          <a:p>
            <a:pPr marL="285750" indent="-285750">
              <a:buFont typeface="Arial"/>
              <a:buChar char="•"/>
            </a:pPr>
            <a:endParaRPr lang="en-US" dirty="0" smtClean="0">
              <a:solidFill>
                <a:srgbClr val="000000"/>
              </a:solidFill>
              <a:latin typeface="Helvetica Neue Light"/>
              <a:cs typeface="Helvetica Neue Light"/>
            </a:endParaRPr>
          </a:p>
          <a:p>
            <a:pPr marL="285750" indent="-285750">
              <a:buFont typeface="Arial"/>
              <a:buChar char="•"/>
            </a:pPr>
            <a:r>
              <a:rPr lang="en-US" dirty="0" smtClean="0">
                <a:solidFill>
                  <a:srgbClr val="000000"/>
                </a:solidFill>
                <a:latin typeface="Helvetica Neue Light"/>
                <a:cs typeface="Helvetica Neue Light"/>
              </a:rPr>
              <a:t>We will instead study an equivalent decoding requirement.</a:t>
            </a:r>
          </a:p>
          <a:p>
            <a:r>
              <a:rPr lang="en-US" dirty="0" smtClean="0">
                <a:solidFill>
                  <a:srgbClr val="000000"/>
                </a:solidFill>
                <a:latin typeface="Helvetica Neue Light"/>
                <a:cs typeface="Helvetica Neue Light"/>
              </a:rPr>
              <a:t>Decoder connects to must be able to recover the latest common version, or a later version at time </a:t>
            </a:r>
            <a:r>
              <a:rPr lang="en-US" i="1" dirty="0" smtClean="0">
                <a:solidFill>
                  <a:srgbClr val="FF0000"/>
                </a:solidFill>
                <a:latin typeface="Helvetica Neue Light"/>
                <a:cs typeface="Helvetica Neue Light"/>
              </a:rPr>
              <a:t>t, </a:t>
            </a:r>
            <a:r>
              <a:rPr lang="en-US" dirty="0" smtClean="0">
                <a:latin typeface="Helvetica Neue Light"/>
                <a:cs typeface="Helvetica Neue Light"/>
              </a:rPr>
              <a:t>from every set of </a:t>
            </a:r>
            <a:r>
              <a:rPr lang="en-US" i="1" dirty="0" smtClean="0">
                <a:solidFill>
                  <a:srgbClr val="FF0000"/>
                </a:solidFill>
                <a:latin typeface="Helvetica Neue Light"/>
                <a:cs typeface="Helvetica Neue Light"/>
              </a:rPr>
              <a:t>c </a:t>
            </a:r>
            <a:r>
              <a:rPr lang="en-US" dirty="0" smtClean="0">
                <a:solidFill>
                  <a:srgbClr val="000000"/>
                </a:solidFill>
                <a:latin typeface="Helvetica Neue Light"/>
                <a:cs typeface="Helvetica Neue Light"/>
              </a:rPr>
              <a:t>servers.</a:t>
            </a:r>
          </a:p>
          <a:p>
            <a:pPr marL="285750" indent="-285750">
              <a:buFont typeface="Arial"/>
              <a:buChar char="•"/>
            </a:pPr>
            <a:r>
              <a:rPr lang="en-US" dirty="0" smtClean="0">
                <a:solidFill>
                  <a:srgbClr val="000000"/>
                </a:solidFill>
                <a:latin typeface="Helvetica Neue Light"/>
                <a:cs typeface="Helvetica Neue Light"/>
              </a:rPr>
              <a:t>The two decoding requirements have the same worst-case storage costs if c=N-2f</a:t>
            </a:r>
            <a:endParaRPr lang="en-US" dirty="0">
              <a:solidFill>
                <a:srgbClr val="000000"/>
              </a:solidFill>
              <a:latin typeface="Helvetica Neue Light"/>
              <a:cs typeface="Helvetica Neue Light"/>
            </a:endParaRPr>
          </a:p>
          <a:p>
            <a:pPr marL="285750" indent="-285750">
              <a:buFont typeface="Arial"/>
              <a:buChar char="•"/>
            </a:pPr>
            <a:r>
              <a:rPr lang="en-US" dirty="0" smtClean="0">
                <a:solidFill>
                  <a:schemeClr val="bg1"/>
                </a:solidFill>
                <a:latin typeface="Helvetica Neue Light"/>
                <a:cs typeface="Helvetica Neue Light"/>
              </a:rPr>
              <a:t>Goal: decoder invoked at time t, gets the latest common version among c servers</a:t>
            </a:r>
          </a:p>
          <a:p>
            <a:pPr marL="285750" indent="-285750">
              <a:buFont typeface="Arial"/>
              <a:buChar char="•"/>
            </a:pPr>
            <a:endParaRPr lang="en-US" dirty="0" smtClean="0">
              <a:latin typeface="Helvetica Neue Light"/>
              <a:cs typeface="Helvetica Neue Light"/>
            </a:endParaRPr>
          </a:p>
        </p:txBody>
      </p:sp>
      <p:sp>
        <p:nvSpPr>
          <p:cNvPr id="12" name="TextBox 11"/>
          <p:cNvSpPr txBox="1"/>
          <p:nvPr/>
        </p:nvSpPr>
        <p:spPr>
          <a:xfrm>
            <a:off x="1633105" y="56143"/>
            <a:ext cx="5561728"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 Decoding requirement</a:t>
            </a:r>
          </a:p>
        </p:txBody>
      </p:sp>
    </p:spTree>
    <p:extLst>
      <p:ext uri="{BB962C8B-B14F-4D97-AF65-F5344CB8AC3E}">
        <p14:creationId xmlns:p14="http://schemas.microsoft.com/office/powerpoint/2010/main" val="386675986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a:xfrm>
            <a:off x="6810081" y="6336296"/>
            <a:ext cx="2133600" cy="365125"/>
          </a:xfrm>
        </p:spPr>
        <p:txBody>
          <a:bodyPr/>
          <a:lstStyle/>
          <a:p>
            <a:fld id="{700BE7DB-A0E8-4831-A192-9F7B509529CF}" type="slidenum">
              <a:rPr lang="en-US" smtClean="0"/>
              <a:t>94</a:t>
            </a:fld>
            <a:endParaRPr lang="en-US"/>
          </a:p>
        </p:txBody>
      </p:sp>
      <p:pic>
        <p:nvPicPr>
          <p:cNvPr id="80" name="Picture 7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541" y="1442251"/>
            <a:ext cx="914400" cy="304800"/>
          </a:xfrm>
          <a:prstGeom prst="rect">
            <a:avLst/>
          </a:prstGeom>
        </p:spPr>
      </p:pic>
      <p:sp>
        <p:nvSpPr>
          <p:cNvPr id="84" name="TextBox 83"/>
          <p:cNvSpPr txBox="1"/>
          <p:nvPr/>
        </p:nvSpPr>
        <p:spPr>
          <a:xfrm>
            <a:off x="1574905" y="5498028"/>
            <a:ext cx="5407122" cy="769441"/>
          </a:xfrm>
          <a:prstGeom prst="rect">
            <a:avLst/>
          </a:prstGeom>
          <a:noFill/>
        </p:spPr>
        <p:txBody>
          <a:bodyPr wrap="square" rtlCol="0">
            <a:spAutoFit/>
          </a:bodyPr>
          <a:lstStyle/>
          <a:p>
            <a:r>
              <a:rPr lang="en-US" sz="2200" dirty="0" smtClean="0">
                <a:solidFill>
                  <a:srgbClr val="3366FF"/>
                </a:solidFill>
                <a:latin typeface="Helvetica Neue Light"/>
                <a:cs typeface="Helvetica Neue Light"/>
              </a:rPr>
              <a:t>Decoder connects to any     servers, decodes one of</a:t>
            </a:r>
          </a:p>
        </p:txBody>
      </p:sp>
      <p:grpSp>
        <p:nvGrpSpPr>
          <p:cNvPr id="93" name="Group 92"/>
          <p:cNvGrpSpPr/>
          <p:nvPr/>
        </p:nvGrpSpPr>
        <p:grpSpPr>
          <a:xfrm>
            <a:off x="1337503" y="1137620"/>
            <a:ext cx="6357429" cy="4337762"/>
            <a:chOff x="710801" y="1050426"/>
            <a:chExt cx="6679714" cy="4456030"/>
          </a:xfrm>
        </p:grpSpPr>
        <p:grpSp>
          <p:nvGrpSpPr>
            <p:cNvPr id="81" name="Group 80"/>
            <p:cNvGrpSpPr/>
            <p:nvPr/>
          </p:nvGrpSpPr>
          <p:grpSpPr>
            <a:xfrm>
              <a:off x="710801" y="1050426"/>
              <a:ext cx="6679714" cy="4456030"/>
              <a:chOff x="1692728" y="1503269"/>
              <a:chExt cx="6776798" cy="4566672"/>
            </a:xfrm>
          </p:grpSpPr>
          <p:pic>
            <p:nvPicPr>
              <p:cNvPr id="42" name="Picture 41"/>
              <p:cNvPicPr>
                <a:picLocks noChangeAspect="1"/>
              </p:cNvPicPr>
              <p:nvPr/>
            </p:nvPicPr>
            <p:blipFill>
              <a:blip r:embed="rId4"/>
              <a:stretch>
                <a:fillRect/>
              </a:stretch>
            </p:blipFill>
            <p:spPr>
              <a:xfrm>
                <a:off x="2525264" y="1503269"/>
                <a:ext cx="491309" cy="757322"/>
              </a:xfrm>
              <a:prstGeom prst="rect">
                <a:avLst/>
              </a:prstGeom>
            </p:spPr>
          </p:pic>
          <p:pic>
            <p:nvPicPr>
              <p:cNvPr id="43" name="Picture 42"/>
              <p:cNvPicPr>
                <a:picLocks noChangeAspect="1"/>
              </p:cNvPicPr>
              <p:nvPr/>
            </p:nvPicPr>
            <p:blipFill>
              <a:blip r:embed="rId4"/>
              <a:stretch>
                <a:fillRect/>
              </a:stretch>
            </p:blipFill>
            <p:spPr>
              <a:xfrm>
                <a:off x="4007113" y="1539030"/>
                <a:ext cx="491309" cy="757322"/>
              </a:xfrm>
              <a:prstGeom prst="rect">
                <a:avLst/>
              </a:prstGeom>
            </p:spPr>
          </p:pic>
          <p:pic>
            <p:nvPicPr>
              <p:cNvPr id="44" name="Picture 43"/>
              <p:cNvPicPr>
                <a:picLocks noChangeAspect="1"/>
              </p:cNvPicPr>
              <p:nvPr/>
            </p:nvPicPr>
            <p:blipFill>
              <a:blip r:embed="rId4"/>
              <a:stretch>
                <a:fillRect/>
              </a:stretch>
            </p:blipFill>
            <p:spPr>
              <a:xfrm>
                <a:off x="6872354" y="1539030"/>
                <a:ext cx="491309" cy="757322"/>
              </a:xfrm>
              <a:prstGeom prst="rect">
                <a:avLst/>
              </a:prstGeom>
            </p:spPr>
          </p:pic>
          <p:pic>
            <p:nvPicPr>
              <p:cNvPr id="45" name="Picture 44"/>
              <p:cNvPicPr>
                <a:picLocks noChangeAspect="1"/>
              </p:cNvPicPr>
              <p:nvPr/>
            </p:nvPicPr>
            <p:blipFill>
              <a:blip r:embed="rId5"/>
              <a:stretch>
                <a:fillRect/>
              </a:stretch>
            </p:blipFill>
            <p:spPr>
              <a:xfrm>
                <a:off x="2466403" y="2484327"/>
                <a:ext cx="475001" cy="292917"/>
              </a:xfrm>
              <a:prstGeom prst="rect">
                <a:avLst/>
              </a:prstGeom>
            </p:spPr>
          </p:pic>
          <p:pic>
            <p:nvPicPr>
              <p:cNvPr id="46" name="Picture 4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7608" y="2480100"/>
                <a:ext cx="1461628" cy="297144"/>
              </a:xfrm>
              <a:prstGeom prst="rect">
                <a:avLst/>
              </a:prstGeom>
            </p:spPr>
          </p:pic>
          <p:pic>
            <p:nvPicPr>
              <p:cNvPr id="47" name="Picture 4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199" y="2487940"/>
                <a:ext cx="1446362" cy="294040"/>
              </a:xfrm>
              <a:prstGeom prst="rect">
                <a:avLst/>
              </a:prstGeom>
            </p:spPr>
          </p:pic>
          <p:pic>
            <p:nvPicPr>
              <p:cNvPr id="48" name="Picture 4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4817" y="3349708"/>
                <a:ext cx="1476899" cy="300249"/>
              </a:xfrm>
              <a:prstGeom prst="rect">
                <a:avLst/>
              </a:prstGeom>
            </p:spPr>
          </p:pic>
          <p:pic>
            <p:nvPicPr>
              <p:cNvPr id="49" name="Picture 4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1368" y="2976900"/>
                <a:ext cx="1434108" cy="291550"/>
              </a:xfrm>
              <a:prstGeom prst="rect">
                <a:avLst/>
              </a:prstGeom>
            </p:spPr>
          </p:pic>
          <p:pic>
            <p:nvPicPr>
              <p:cNvPr id="50" name="Picture 4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1070" y="4446436"/>
                <a:ext cx="1486708" cy="291049"/>
              </a:xfrm>
              <a:prstGeom prst="rect">
                <a:avLst/>
              </a:prstGeom>
            </p:spPr>
          </p:pic>
          <p:cxnSp>
            <p:nvCxnSpPr>
              <p:cNvPr id="51" name="Straight Connector 50"/>
              <p:cNvCxnSpPr/>
              <p:nvPr/>
            </p:nvCxnSpPr>
            <p:spPr>
              <a:xfrm flipV="1">
                <a:off x="5187434" y="1975532"/>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52" name="Picture 5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069" y="2976000"/>
                <a:ext cx="1384489" cy="281462"/>
              </a:xfrm>
              <a:prstGeom prst="rect">
                <a:avLst/>
              </a:prstGeom>
            </p:spPr>
          </p:pic>
          <p:cxnSp>
            <p:nvCxnSpPr>
              <p:cNvPr id="53" name="Straight Connector 52"/>
              <p:cNvCxnSpPr/>
              <p:nvPr/>
            </p:nvCxnSpPr>
            <p:spPr>
              <a:xfrm>
                <a:off x="2735534" y="3966601"/>
                <a:ext cx="5333" cy="35337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345490" y="3919904"/>
                <a:ext cx="5333" cy="35337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153240" y="3818663"/>
                <a:ext cx="5333" cy="35337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56" name="Picture 5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4126" y="4406553"/>
                <a:ext cx="1533308" cy="300171"/>
              </a:xfrm>
              <a:prstGeom prst="rect">
                <a:avLst/>
              </a:prstGeom>
            </p:spPr>
          </p:pic>
          <p:pic>
            <p:nvPicPr>
              <p:cNvPr id="57" name="Picture 5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1915" y="4377693"/>
                <a:ext cx="1610642" cy="315311"/>
              </a:xfrm>
              <a:prstGeom prst="rect">
                <a:avLst/>
              </a:prstGeom>
            </p:spPr>
          </p:pic>
          <p:pic>
            <p:nvPicPr>
              <p:cNvPr id="58" name="Picture 5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2207" y="3456763"/>
                <a:ext cx="1444120" cy="293585"/>
              </a:xfrm>
              <a:prstGeom prst="rect">
                <a:avLst/>
              </a:prstGeom>
            </p:spPr>
          </p:pic>
          <p:pic>
            <p:nvPicPr>
              <p:cNvPr id="59" name="Picture 58"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43105" y="3407428"/>
                <a:ext cx="1531778" cy="311405"/>
              </a:xfrm>
              <a:prstGeom prst="rect">
                <a:avLst/>
              </a:prstGeom>
            </p:spPr>
          </p:pic>
          <p:pic>
            <p:nvPicPr>
              <p:cNvPr id="60" name="Picture 59"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5507" y="2928185"/>
                <a:ext cx="1531778" cy="311405"/>
              </a:xfrm>
              <a:prstGeom prst="rect">
                <a:avLst/>
              </a:prstGeom>
            </p:spPr>
          </p:pic>
          <p:cxnSp>
            <p:nvCxnSpPr>
              <p:cNvPr id="61" name="Straight Connector 60"/>
              <p:cNvCxnSpPr>
                <a:stCxn id="46" idx="3"/>
                <a:endCxn id="57" idx="1"/>
              </p:cNvCxnSpPr>
              <p:nvPr/>
            </p:nvCxnSpPr>
            <p:spPr>
              <a:xfrm>
                <a:off x="5229236" y="2628672"/>
                <a:ext cx="1302679" cy="190667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374777" y="4554403"/>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5187434" y="2644200"/>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2728" y="4853612"/>
                <a:ext cx="1961398" cy="287983"/>
              </a:xfrm>
              <a:prstGeom prst="rect">
                <a:avLst/>
              </a:prstGeom>
            </p:spPr>
          </p:pic>
          <p:pic>
            <p:nvPicPr>
              <p:cNvPr id="65" name="Picture 64"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73248" y="4832475"/>
                <a:ext cx="2096278" cy="307787"/>
              </a:xfrm>
              <a:prstGeom prst="rect">
                <a:avLst/>
              </a:prstGeom>
            </p:spPr>
          </p:pic>
          <p:pic>
            <p:nvPicPr>
              <p:cNvPr id="66" name="Picture 65"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22032" y="5261272"/>
                <a:ext cx="1941470" cy="285057"/>
              </a:xfrm>
              <a:prstGeom prst="rect">
                <a:avLst/>
              </a:prstGeom>
            </p:spPr>
          </p:pic>
          <p:pic>
            <p:nvPicPr>
              <p:cNvPr id="67" name="Picture 66"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76600" y="5261272"/>
                <a:ext cx="1941470" cy="285057"/>
              </a:xfrm>
              <a:prstGeom prst="rect">
                <a:avLst/>
              </a:prstGeom>
            </p:spPr>
          </p:pic>
          <p:pic>
            <p:nvPicPr>
              <p:cNvPr id="68" name="Picture 67"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62169" y="4831337"/>
                <a:ext cx="1961398" cy="287983"/>
              </a:xfrm>
              <a:prstGeom prst="rect">
                <a:avLst/>
              </a:prstGeom>
            </p:spPr>
          </p:pic>
          <p:pic>
            <p:nvPicPr>
              <p:cNvPr id="69" name="Picture 68"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30972" y="5261272"/>
                <a:ext cx="1941470" cy="285057"/>
              </a:xfrm>
              <a:prstGeom prst="rect">
                <a:avLst/>
              </a:prstGeom>
            </p:spPr>
          </p:pic>
          <p:cxnSp>
            <p:nvCxnSpPr>
              <p:cNvPr id="70" name="Straight Connector 69"/>
              <p:cNvCxnSpPr/>
              <p:nvPr/>
            </p:nvCxnSpPr>
            <p:spPr>
              <a:xfrm>
                <a:off x="2611619" y="5763003"/>
                <a:ext cx="0" cy="30693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387336" y="5724730"/>
                <a:ext cx="0" cy="30693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166897" y="5641799"/>
                <a:ext cx="0" cy="30693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382867" y="4995409"/>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318728" y="5393124"/>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grpSp>
        <p:sp>
          <p:nvSpPr>
            <p:cNvPr id="85" name="Rectangle 84"/>
            <p:cNvSpPr/>
            <p:nvPr/>
          </p:nvSpPr>
          <p:spPr>
            <a:xfrm>
              <a:off x="904694" y="2897939"/>
              <a:ext cx="1444120" cy="4112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753250" y="2877130"/>
              <a:ext cx="1444120" cy="4112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5487142" y="2347726"/>
              <a:ext cx="1444120" cy="4112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1" name="Picture 90"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69445" y="5649984"/>
            <a:ext cx="1225700" cy="210120"/>
          </a:xfrm>
          <a:prstGeom prst="rect">
            <a:avLst/>
          </a:prstGeom>
        </p:spPr>
      </p:pic>
      <p:pic>
        <p:nvPicPr>
          <p:cNvPr id="92" name="Picture 91"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25322" y="5903394"/>
            <a:ext cx="4368800" cy="317500"/>
          </a:xfrm>
          <a:prstGeom prst="rect">
            <a:avLst/>
          </a:prstGeom>
        </p:spPr>
      </p:pic>
      <p:sp>
        <p:nvSpPr>
          <p:cNvPr id="71" name="TextBox 70"/>
          <p:cNvSpPr txBox="1"/>
          <p:nvPr/>
        </p:nvSpPr>
        <p:spPr>
          <a:xfrm>
            <a:off x="1633105" y="56143"/>
            <a:ext cx="5561728"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 Decoding requirement</a:t>
            </a:r>
          </a:p>
        </p:txBody>
      </p:sp>
      <p:sp>
        <p:nvSpPr>
          <p:cNvPr id="2" name="TextBox 1"/>
          <p:cNvSpPr txBox="1"/>
          <p:nvPr/>
        </p:nvSpPr>
        <p:spPr>
          <a:xfrm>
            <a:off x="7203328" y="1029255"/>
            <a:ext cx="1877566" cy="369332"/>
          </a:xfrm>
          <a:prstGeom prst="rect">
            <a:avLst/>
          </a:prstGeom>
          <a:noFill/>
        </p:spPr>
        <p:txBody>
          <a:bodyPr wrap="none" rtlCol="0">
            <a:spAutoFit/>
          </a:bodyPr>
          <a:lstStyle/>
          <a:p>
            <a:r>
              <a:rPr lang="en-US" dirty="0" smtClean="0">
                <a:latin typeface="Helvetica Neue Light"/>
                <a:cs typeface="Helvetica Neue Light"/>
              </a:rPr>
              <a:t>Snapshot at time </a:t>
            </a:r>
            <a:endParaRPr lang="en-US" dirty="0">
              <a:latin typeface="Helvetica Neue Light"/>
              <a:cs typeface="Helvetica Neue Light"/>
            </a:endParaRPr>
          </a:p>
        </p:txBody>
      </p:sp>
      <p:sp>
        <p:nvSpPr>
          <p:cNvPr id="3" name="TextBox 2"/>
          <p:cNvSpPr txBox="1"/>
          <p:nvPr/>
        </p:nvSpPr>
        <p:spPr>
          <a:xfrm>
            <a:off x="3656526" y="628889"/>
            <a:ext cx="1082589" cy="369332"/>
          </a:xfrm>
          <a:prstGeom prst="rect">
            <a:avLst/>
          </a:prstGeom>
          <a:noFill/>
        </p:spPr>
        <p:txBody>
          <a:bodyPr wrap="none" rtlCol="0">
            <a:spAutoFit/>
          </a:bodyPr>
          <a:lstStyle/>
          <a:p>
            <a:r>
              <a:rPr lang="en-US" dirty="0" smtClean="0">
                <a:latin typeface="Helvetica Neue Light"/>
                <a:cs typeface="Helvetica Neue Light"/>
              </a:rPr>
              <a:t>c servers</a:t>
            </a:r>
            <a:endParaRPr lang="en-US" dirty="0">
              <a:latin typeface="Helvetica Neue Light"/>
              <a:cs typeface="Helvetica Neue Light"/>
            </a:endParaRPr>
          </a:p>
        </p:txBody>
      </p:sp>
    </p:spTree>
    <p:extLst>
      <p:ext uri="{BB962C8B-B14F-4D97-AF65-F5344CB8AC3E}">
        <p14:creationId xmlns:p14="http://schemas.microsoft.com/office/powerpoint/2010/main" val="379410758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a:xfrm>
            <a:off x="6810081" y="6336296"/>
            <a:ext cx="2133600" cy="365125"/>
          </a:xfrm>
        </p:spPr>
        <p:txBody>
          <a:bodyPr/>
          <a:lstStyle/>
          <a:p>
            <a:fld id="{700BE7DB-A0E8-4831-A192-9F7B509529CF}" type="slidenum">
              <a:rPr lang="en-US" smtClean="0"/>
              <a:t>95</a:t>
            </a:fld>
            <a:endParaRPr lang="en-US"/>
          </a:p>
        </p:txBody>
      </p:sp>
      <p:pic>
        <p:nvPicPr>
          <p:cNvPr id="80" name="Picture 7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541" y="1442251"/>
            <a:ext cx="914400" cy="304800"/>
          </a:xfrm>
          <a:prstGeom prst="rect">
            <a:avLst/>
          </a:prstGeom>
        </p:spPr>
      </p:pic>
      <p:sp>
        <p:nvSpPr>
          <p:cNvPr id="84" name="TextBox 83"/>
          <p:cNvSpPr txBox="1"/>
          <p:nvPr/>
        </p:nvSpPr>
        <p:spPr>
          <a:xfrm>
            <a:off x="1574905" y="5498028"/>
            <a:ext cx="5407122" cy="769441"/>
          </a:xfrm>
          <a:prstGeom prst="rect">
            <a:avLst/>
          </a:prstGeom>
          <a:noFill/>
        </p:spPr>
        <p:txBody>
          <a:bodyPr wrap="square" rtlCol="0">
            <a:spAutoFit/>
          </a:bodyPr>
          <a:lstStyle/>
          <a:p>
            <a:r>
              <a:rPr lang="en-US" sz="2200" dirty="0" smtClean="0">
                <a:solidFill>
                  <a:srgbClr val="3366FF"/>
                </a:solidFill>
                <a:latin typeface="Helvetica Neue Light"/>
                <a:cs typeface="Helvetica Neue Light"/>
              </a:rPr>
              <a:t>Decoder connects to any     servers, decodes one of</a:t>
            </a:r>
          </a:p>
        </p:txBody>
      </p:sp>
      <p:grpSp>
        <p:nvGrpSpPr>
          <p:cNvPr id="93" name="Group 92"/>
          <p:cNvGrpSpPr/>
          <p:nvPr/>
        </p:nvGrpSpPr>
        <p:grpSpPr>
          <a:xfrm>
            <a:off x="1337503" y="1137620"/>
            <a:ext cx="6357429" cy="4337762"/>
            <a:chOff x="710801" y="1050426"/>
            <a:chExt cx="6679714" cy="4456030"/>
          </a:xfrm>
        </p:grpSpPr>
        <p:grpSp>
          <p:nvGrpSpPr>
            <p:cNvPr id="81" name="Group 80"/>
            <p:cNvGrpSpPr/>
            <p:nvPr/>
          </p:nvGrpSpPr>
          <p:grpSpPr>
            <a:xfrm>
              <a:off x="710801" y="1050426"/>
              <a:ext cx="6679714" cy="4456030"/>
              <a:chOff x="1692728" y="1503269"/>
              <a:chExt cx="6776798" cy="4566672"/>
            </a:xfrm>
          </p:grpSpPr>
          <p:pic>
            <p:nvPicPr>
              <p:cNvPr id="42" name="Picture 41"/>
              <p:cNvPicPr>
                <a:picLocks noChangeAspect="1"/>
              </p:cNvPicPr>
              <p:nvPr/>
            </p:nvPicPr>
            <p:blipFill>
              <a:blip r:embed="rId4"/>
              <a:stretch>
                <a:fillRect/>
              </a:stretch>
            </p:blipFill>
            <p:spPr>
              <a:xfrm>
                <a:off x="2525264" y="1503269"/>
                <a:ext cx="491309" cy="757322"/>
              </a:xfrm>
              <a:prstGeom prst="rect">
                <a:avLst/>
              </a:prstGeom>
            </p:spPr>
          </p:pic>
          <p:pic>
            <p:nvPicPr>
              <p:cNvPr id="43" name="Picture 42"/>
              <p:cNvPicPr>
                <a:picLocks noChangeAspect="1"/>
              </p:cNvPicPr>
              <p:nvPr/>
            </p:nvPicPr>
            <p:blipFill>
              <a:blip r:embed="rId4"/>
              <a:stretch>
                <a:fillRect/>
              </a:stretch>
            </p:blipFill>
            <p:spPr>
              <a:xfrm>
                <a:off x="4007113" y="1539030"/>
                <a:ext cx="491309" cy="757322"/>
              </a:xfrm>
              <a:prstGeom prst="rect">
                <a:avLst/>
              </a:prstGeom>
            </p:spPr>
          </p:pic>
          <p:pic>
            <p:nvPicPr>
              <p:cNvPr id="44" name="Picture 43"/>
              <p:cNvPicPr>
                <a:picLocks noChangeAspect="1"/>
              </p:cNvPicPr>
              <p:nvPr/>
            </p:nvPicPr>
            <p:blipFill>
              <a:blip r:embed="rId4"/>
              <a:stretch>
                <a:fillRect/>
              </a:stretch>
            </p:blipFill>
            <p:spPr>
              <a:xfrm>
                <a:off x="6872354" y="1539030"/>
                <a:ext cx="491309" cy="757322"/>
              </a:xfrm>
              <a:prstGeom prst="rect">
                <a:avLst/>
              </a:prstGeom>
            </p:spPr>
          </p:pic>
          <p:pic>
            <p:nvPicPr>
              <p:cNvPr id="45" name="Picture 44"/>
              <p:cNvPicPr>
                <a:picLocks noChangeAspect="1"/>
              </p:cNvPicPr>
              <p:nvPr/>
            </p:nvPicPr>
            <p:blipFill>
              <a:blip r:embed="rId5"/>
              <a:stretch>
                <a:fillRect/>
              </a:stretch>
            </p:blipFill>
            <p:spPr>
              <a:xfrm>
                <a:off x="2466403" y="2484327"/>
                <a:ext cx="475001" cy="292917"/>
              </a:xfrm>
              <a:prstGeom prst="rect">
                <a:avLst/>
              </a:prstGeom>
            </p:spPr>
          </p:pic>
          <p:pic>
            <p:nvPicPr>
              <p:cNvPr id="46" name="Picture 4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7608" y="2480100"/>
                <a:ext cx="1461628" cy="297144"/>
              </a:xfrm>
              <a:prstGeom prst="rect">
                <a:avLst/>
              </a:prstGeom>
            </p:spPr>
          </p:pic>
          <p:pic>
            <p:nvPicPr>
              <p:cNvPr id="47" name="Picture 4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199" y="2487940"/>
                <a:ext cx="1446362" cy="294040"/>
              </a:xfrm>
              <a:prstGeom prst="rect">
                <a:avLst/>
              </a:prstGeom>
            </p:spPr>
          </p:pic>
          <p:pic>
            <p:nvPicPr>
              <p:cNvPr id="48" name="Picture 4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4817" y="3349708"/>
                <a:ext cx="1476899" cy="300249"/>
              </a:xfrm>
              <a:prstGeom prst="rect">
                <a:avLst/>
              </a:prstGeom>
            </p:spPr>
          </p:pic>
          <p:pic>
            <p:nvPicPr>
              <p:cNvPr id="49" name="Picture 48"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81368" y="2976900"/>
                <a:ext cx="1434108" cy="291550"/>
              </a:xfrm>
              <a:prstGeom prst="rect">
                <a:avLst/>
              </a:prstGeom>
            </p:spPr>
          </p:pic>
          <p:pic>
            <p:nvPicPr>
              <p:cNvPr id="50" name="Picture 49"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1070" y="4446436"/>
                <a:ext cx="1486708" cy="291049"/>
              </a:xfrm>
              <a:prstGeom prst="rect">
                <a:avLst/>
              </a:prstGeom>
            </p:spPr>
          </p:pic>
          <p:cxnSp>
            <p:nvCxnSpPr>
              <p:cNvPr id="51" name="Straight Connector 50"/>
              <p:cNvCxnSpPr/>
              <p:nvPr/>
            </p:nvCxnSpPr>
            <p:spPr>
              <a:xfrm flipV="1">
                <a:off x="5187434" y="1975532"/>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52" name="Picture 5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069" y="2976000"/>
                <a:ext cx="1384489" cy="281462"/>
              </a:xfrm>
              <a:prstGeom prst="rect">
                <a:avLst/>
              </a:prstGeom>
            </p:spPr>
          </p:pic>
          <p:cxnSp>
            <p:nvCxnSpPr>
              <p:cNvPr id="53" name="Straight Connector 52"/>
              <p:cNvCxnSpPr/>
              <p:nvPr/>
            </p:nvCxnSpPr>
            <p:spPr>
              <a:xfrm>
                <a:off x="2735534" y="3966601"/>
                <a:ext cx="5333" cy="35337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345490" y="3919904"/>
                <a:ext cx="5333" cy="35337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153240" y="3818663"/>
                <a:ext cx="5333" cy="35337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56" name="Picture 5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54126" y="4406553"/>
                <a:ext cx="1533308" cy="300171"/>
              </a:xfrm>
              <a:prstGeom prst="rect">
                <a:avLst/>
              </a:prstGeom>
            </p:spPr>
          </p:pic>
          <p:pic>
            <p:nvPicPr>
              <p:cNvPr id="57" name="Picture 5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1915" y="4377693"/>
                <a:ext cx="1610642" cy="315311"/>
              </a:xfrm>
              <a:prstGeom prst="rect">
                <a:avLst/>
              </a:prstGeom>
            </p:spPr>
          </p:pic>
          <p:pic>
            <p:nvPicPr>
              <p:cNvPr id="58" name="Picture 57"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82207" y="3456763"/>
                <a:ext cx="1444120" cy="293585"/>
              </a:xfrm>
              <a:prstGeom prst="rect">
                <a:avLst/>
              </a:prstGeom>
            </p:spPr>
          </p:pic>
          <p:pic>
            <p:nvPicPr>
              <p:cNvPr id="59" name="Picture 58"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43105" y="3407428"/>
                <a:ext cx="1531778" cy="311405"/>
              </a:xfrm>
              <a:prstGeom prst="rect">
                <a:avLst/>
              </a:prstGeom>
            </p:spPr>
          </p:pic>
          <p:pic>
            <p:nvPicPr>
              <p:cNvPr id="60" name="Picture 59"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5507" y="2928185"/>
                <a:ext cx="1531778" cy="311405"/>
              </a:xfrm>
              <a:prstGeom prst="rect">
                <a:avLst/>
              </a:prstGeom>
            </p:spPr>
          </p:pic>
          <p:cxnSp>
            <p:nvCxnSpPr>
              <p:cNvPr id="61" name="Straight Connector 60"/>
              <p:cNvCxnSpPr>
                <a:stCxn id="46" idx="3"/>
                <a:endCxn id="57" idx="1"/>
              </p:cNvCxnSpPr>
              <p:nvPr/>
            </p:nvCxnSpPr>
            <p:spPr>
              <a:xfrm>
                <a:off x="5229236" y="2628672"/>
                <a:ext cx="1302679" cy="190667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5374777" y="4554403"/>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5187434" y="2644200"/>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30" name="Picture 29"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2728" y="4853612"/>
                <a:ext cx="1961398" cy="287983"/>
              </a:xfrm>
              <a:prstGeom prst="rect">
                <a:avLst/>
              </a:prstGeom>
            </p:spPr>
          </p:pic>
          <p:pic>
            <p:nvPicPr>
              <p:cNvPr id="65" name="Picture 64"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73248" y="4832475"/>
                <a:ext cx="2096278" cy="307787"/>
              </a:xfrm>
              <a:prstGeom prst="rect">
                <a:avLst/>
              </a:prstGeom>
            </p:spPr>
          </p:pic>
          <p:pic>
            <p:nvPicPr>
              <p:cNvPr id="66" name="Picture 65"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22032" y="5261272"/>
                <a:ext cx="1941470" cy="285057"/>
              </a:xfrm>
              <a:prstGeom prst="rect">
                <a:avLst/>
              </a:prstGeom>
            </p:spPr>
          </p:pic>
          <p:pic>
            <p:nvPicPr>
              <p:cNvPr id="67" name="Picture 66"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76600" y="5261272"/>
                <a:ext cx="1941470" cy="285057"/>
              </a:xfrm>
              <a:prstGeom prst="rect">
                <a:avLst/>
              </a:prstGeom>
            </p:spPr>
          </p:pic>
          <p:pic>
            <p:nvPicPr>
              <p:cNvPr id="68" name="Picture 67" descr="latex-image-1.pd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62169" y="4831337"/>
                <a:ext cx="1961398" cy="287983"/>
              </a:xfrm>
              <a:prstGeom prst="rect">
                <a:avLst/>
              </a:prstGeom>
            </p:spPr>
          </p:pic>
          <p:pic>
            <p:nvPicPr>
              <p:cNvPr id="69" name="Picture 68" descr="latex-image-1.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30972" y="5261272"/>
                <a:ext cx="1941470" cy="285057"/>
              </a:xfrm>
              <a:prstGeom prst="rect">
                <a:avLst/>
              </a:prstGeom>
            </p:spPr>
          </p:pic>
          <p:cxnSp>
            <p:nvCxnSpPr>
              <p:cNvPr id="70" name="Straight Connector 69"/>
              <p:cNvCxnSpPr/>
              <p:nvPr/>
            </p:nvCxnSpPr>
            <p:spPr>
              <a:xfrm>
                <a:off x="2611619" y="5763003"/>
                <a:ext cx="0" cy="30693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387336" y="5724730"/>
                <a:ext cx="0" cy="30693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166897" y="5641799"/>
                <a:ext cx="0" cy="306938"/>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382867" y="4995409"/>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5318728" y="5393124"/>
                <a:ext cx="1220040" cy="14430"/>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grpSp>
        <p:sp>
          <p:nvSpPr>
            <p:cNvPr id="85" name="Rectangle 84"/>
            <p:cNvSpPr/>
            <p:nvPr/>
          </p:nvSpPr>
          <p:spPr>
            <a:xfrm>
              <a:off x="904694" y="2897939"/>
              <a:ext cx="1444120" cy="4112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a:off x="2753250" y="2877130"/>
              <a:ext cx="1444120" cy="4112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a:off x="5487142" y="2347726"/>
              <a:ext cx="1444120" cy="41123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1" name="Picture 90" descr="latex-image-1.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69445" y="5649984"/>
            <a:ext cx="1225700" cy="210120"/>
          </a:xfrm>
          <a:prstGeom prst="rect">
            <a:avLst/>
          </a:prstGeom>
        </p:spPr>
      </p:pic>
      <p:pic>
        <p:nvPicPr>
          <p:cNvPr id="92" name="Picture 91" descr="latex-image-1.pdf"/>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25322" y="5903394"/>
            <a:ext cx="4368800" cy="317500"/>
          </a:xfrm>
          <a:prstGeom prst="rect">
            <a:avLst/>
          </a:prstGeom>
        </p:spPr>
      </p:pic>
      <p:sp>
        <p:nvSpPr>
          <p:cNvPr id="71" name="TextBox 70"/>
          <p:cNvSpPr txBox="1"/>
          <p:nvPr/>
        </p:nvSpPr>
        <p:spPr>
          <a:xfrm>
            <a:off x="1633105" y="56143"/>
            <a:ext cx="5561728" cy="523220"/>
          </a:xfrm>
          <a:prstGeom prst="rect">
            <a:avLst/>
          </a:prstGeom>
          <a:noFill/>
        </p:spPr>
        <p:txBody>
          <a:bodyPr wrap="none" rtlCol="0">
            <a:spAutoFit/>
          </a:bodyPr>
          <a:lstStyle/>
          <a:p>
            <a:r>
              <a:rPr lang="en-US" sz="2800" dirty="0" smtClean="0">
                <a:solidFill>
                  <a:srgbClr val="000000"/>
                </a:solidFill>
                <a:latin typeface="Helvetica Neue Light"/>
                <a:cs typeface="Helvetica Neue Light"/>
              </a:rPr>
              <a:t>Toy Model – Decoding requirement</a:t>
            </a:r>
          </a:p>
        </p:txBody>
      </p:sp>
      <p:sp>
        <p:nvSpPr>
          <p:cNvPr id="2" name="TextBox 1"/>
          <p:cNvSpPr txBox="1"/>
          <p:nvPr/>
        </p:nvSpPr>
        <p:spPr>
          <a:xfrm>
            <a:off x="7203328" y="1029255"/>
            <a:ext cx="1877566" cy="369332"/>
          </a:xfrm>
          <a:prstGeom prst="rect">
            <a:avLst/>
          </a:prstGeom>
          <a:noFill/>
        </p:spPr>
        <p:txBody>
          <a:bodyPr wrap="none" rtlCol="0">
            <a:spAutoFit/>
          </a:bodyPr>
          <a:lstStyle/>
          <a:p>
            <a:r>
              <a:rPr lang="en-US" dirty="0" smtClean="0">
                <a:latin typeface="Helvetica Neue Light"/>
                <a:cs typeface="Helvetica Neue Light"/>
              </a:rPr>
              <a:t>Snapshot at time </a:t>
            </a:r>
            <a:endParaRPr lang="en-US" dirty="0">
              <a:latin typeface="Helvetica Neue Light"/>
              <a:cs typeface="Helvetica Neue Light"/>
            </a:endParaRPr>
          </a:p>
        </p:txBody>
      </p:sp>
      <p:sp>
        <p:nvSpPr>
          <p:cNvPr id="3" name="TextBox 2"/>
          <p:cNvSpPr txBox="1"/>
          <p:nvPr/>
        </p:nvSpPr>
        <p:spPr>
          <a:xfrm>
            <a:off x="3656526" y="628889"/>
            <a:ext cx="1082589" cy="369332"/>
          </a:xfrm>
          <a:prstGeom prst="rect">
            <a:avLst/>
          </a:prstGeom>
          <a:noFill/>
        </p:spPr>
        <p:txBody>
          <a:bodyPr wrap="none" rtlCol="0">
            <a:spAutoFit/>
          </a:bodyPr>
          <a:lstStyle/>
          <a:p>
            <a:r>
              <a:rPr lang="en-US" dirty="0" smtClean="0">
                <a:latin typeface="Helvetica Neue Light"/>
                <a:cs typeface="Helvetica Neue Light"/>
              </a:rPr>
              <a:t>c servers</a:t>
            </a:r>
            <a:endParaRPr lang="en-US" dirty="0">
              <a:latin typeface="Helvetica Neue Light"/>
              <a:cs typeface="Helvetica Neue Light"/>
            </a:endParaRPr>
          </a:p>
        </p:txBody>
      </p:sp>
      <p:sp>
        <p:nvSpPr>
          <p:cNvPr id="64" name="TextBox 63"/>
          <p:cNvSpPr txBox="1"/>
          <p:nvPr/>
        </p:nvSpPr>
        <p:spPr>
          <a:xfrm>
            <a:off x="303056" y="6202105"/>
            <a:ext cx="8684081" cy="461665"/>
          </a:xfrm>
          <a:prstGeom prst="rect">
            <a:avLst/>
          </a:prstGeom>
          <a:noFill/>
        </p:spPr>
        <p:txBody>
          <a:bodyPr wrap="none" rtlCol="0">
            <a:spAutoFit/>
          </a:bodyPr>
          <a:lstStyle/>
          <a:p>
            <a:r>
              <a:rPr lang="en-US" sz="2400" dirty="0" smtClean="0">
                <a:solidFill>
                  <a:srgbClr val="FF0000"/>
                </a:solidFill>
                <a:latin typeface="Helvetica Neue Light"/>
                <a:cs typeface="Helvetica Neue Light"/>
              </a:rPr>
              <a:t>Goal: construct a storage method that minimizes storage cost</a:t>
            </a:r>
            <a:endParaRPr lang="en-US" sz="2400" dirty="0">
              <a:solidFill>
                <a:srgbClr val="FF0000"/>
              </a:solidFill>
              <a:latin typeface="Helvetica Neue Light"/>
              <a:cs typeface="Helvetica Neue Light"/>
            </a:endParaRPr>
          </a:p>
        </p:txBody>
      </p:sp>
    </p:spTree>
    <p:extLst>
      <p:ext uri="{BB962C8B-B14F-4D97-AF65-F5344CB8AC3E}">
        <p14:creationId xmlns:p14="http://schemas.microsoft.com/office/powerpoint/2010/main" val="2929521702"/>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2"/>
            <a:ext cx="8229600" cy="1143000"/>
          </a:xfrm>
        </p:spPr>
        <p:txBody>
          <a:bodyPr>
            <a:normAutofit/>
          </a:bodyPr>
          <a:lstStyle/>
          <a:p>
            <a:r>
              <a:rPr lang="en-US" sz="3200" dirty="0" smtClean="0">
                <a:latin typeface="Helvetica Neue Light"/>
                <a:cs typeface="Helvetica Neue Light"/>
              </a:rPr>
              <a:t>Information-Theoretic abstraction of consistent distributed storage</a:t>
            </a:r>
            <a:endParaRPr lang="en-US" sz="3200" dirty="0">
              <a:latin typeface="Helvetica Neue Light"/>
              <a:cs typeface="Helvetica Neue Light"/>
            </a:endParaRPr>
          </a:p>
        </p:txBody>
      </p:sp>
      <p:sp>
        <p:nvSpPr>
          <p:cNvPr id="6" name="TextBox 5"/>
          <p:cNvSpPr txBox="1"/>
          <p:nvPr/>
        </p:nvSpPr>
        <p:spPr>
          <a:xfrm>
            <a:off x="6021693" y="1600989"/>
            <a:ext cx="2774509" cy="461665"/>
          </a:xfrm>
          <a:prstGeom prst="rect">
            <a:avLst/>
          </a:prstGeom>
          <a:noFill/>
        </p:spPr>
        <p:txBody>
          <a:bodyPr wrap="square" rtlCol="0">
            <a:spAutoFit/>
          </a:bodyPr>
          <a:lstStyle/>
          <a:p>
            <a:pPr algn="ctr"/>
            <a:r>
              <a:rPr lang="en-US" sz="2400" dirty="0" smtClean="0">
                <a:latin typeface="Helvetica Neue Light"/>
                <a:cs typeface="Helvetica Neue Light"/>
              </a:rPr>
              <a:t>Toy model</a:t>
            </a:r>
            <a:endParaRPr lang="en-US" sz="2400" dirty="0">
              <a:latin typeface="Helvetica Neue Light"/>
              <a:cs typeface="Helvetica Neue Light"/>
            </a:endParaRPr>
          </a:p>
        </p:txBody>
      </p:sp>
      <p:sp>
        <p:nvSpPr>
          <p:cNvPr id="7" name="TextBox 6"/>
          <p:cNvSpPr txBox="1"/>
          <p:nvPr/>
        </p:nvSpPr>
        <p:spPr>
          <a:xfrm>
            <a:off x="622891" y="1471119"/>
            <a:ext cx="3400080" cy="830997"/>
          </a:xfrm>
          <a:prstGeom prst="rect">
            <a:avLst/>
          </a:prstGeom>
          <a:noFill/>
        </p:spPr>
        <p:txBody>
          <a:bodyPr wrap="square" rtlCol="0">
            <a:spAutoFit/>
          </a:bodyPr>
          <a:lstStyle/>
          <a:p>
            <a:pPr algn="ctr"/>
            <a:r>
              <a:rPr lang="en-US" sz="2400" dirty="0" smtClean="0">
                <a:latin typeface="Helvetica Neue Light"/>
                <a:cs typeface="Helvetica Neue Light"/>
              </a:rPr>
              <a:t>Shared Memory Emulation</a:t>
            </a:r>
            <a:endParaRPr lang="en-US" sz="2400" dirty="0">
              <a:latin typeface="Helvetica Neue Light"/>
              <a:cs typeface="Helvetica Neue Light"/>
            </a:endParaRPr>
          </a:p>
        </p:txBody>
      </p:sp>
      <p:sp>
        <p:nvSpPr>
          <p:cNvPr id="8" name="Oval 7"/>
          <p:cNvSpPr/>
          <p:nvPr/>
        </p:nvSpPr>
        <p:spPr>
          <a:xfrm>
            <a:off x="6521212" y="1462490"/>
            <a:ext cx="1818337" cy="83099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80367" y="1435836"/>
            <a:ext cx="3987934" cy="10105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rot="9480000">
            <a:off x="3442259" y="2463984"/>
            <a:ext cx="454142"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775064" y="1673036"/>
            <a:ext cx="1374832" cy="3896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48442" y="4123705"/>
            <a:ext cx="3362482" cy="830997"/>
          </a:xfrm>
          <a:prstGeom prst="ellipse">
            <a:avLst/>
          </a:prstGeom>
          <a:solidFill>
            <a:srgbClr val="FCD5B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557170" y="4152565"/>
            <a:ext cx="2774509" cy="830997"/>
          </a:xfrm>
          <a:prstGeom prst="rect">
            <a:avLst/>
          </a:prstGeom>
          <a:noFill/>
        </p:spPr>
        <p:txBody>
          <a:bodyPr wrap="square" rtlCol="0">
            <a:spAutoFit/>
          </a:bodyPr>
          <a:lstStyle/>
          <a:p>
            <a:pPr algn="ctr"/>
            <a:r>
              <a:rPr lang="en-US" sz="2400" dirty="0" smtClean="0">
                <a:latin typeface="Helvetica Neue Light"/>
                <a:cs typeface="Helvetica Neue Light"/>
              </a:rPr>
              <a:t>Multi-version (MVC) codes</a:t>
            </a:r>
            <a:endParaRPr lang="en-US" sz="2400" dirty="0">
              <a:latin typeface="Helvetica Neue Light"/>
              <a:cs typeface="Helvetica Neue Light"/>
            </a:endParaRPr>
          </a:p>
        </p:txBody>
      </p:sp>
      <p:sp>
        <p:nvSpPr>
          <p:cNvPr id="14" name="Down Arrow 13"/>
          <p:cNvSpPr/>
          <p:nvPr/>
        </p:nvSpPr>
        <p:spPr>
          <a:xfrm rot="1680000">
            <a:off x="6164300" y="2452186"/>
            <a:ext cx="449441" cy="145746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965952"/>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700BE7DB-A0E8-4831-A192-9F7B509529CF}" type="slidenum">
              <a:rPr lang="en-US" smtClean="0"/>
              <a:t>97</a:t>
            </a:fld>
            <a:endParaRPr lang="en-US"/>
          </a:p>
        </p:txBody>
      </p:sp>
      <p:sp>
        <p:nvSpPr>
          <p:cNvPr id="33" name="Title 1"/>
          <p:cNvSpPr>
            <a:spLocks noGrp="1"/>
          </p:cNvSpPr>
          <p:nvPr>
            <p:ph type="title"/>
          </p:nvPr>
        </p:nvSpPr>
        <p:spPr>
          <a:xfrm>
            <a:off x="384315" y="-242572"/>
            <a:ext cx="8709585" cy="1325563"/>
          </a:xfrm>
        </p:spPr>
        <p:txBody>
          <a:bodyPr>
            <a:normAutofit/>
          </a:bodyPr>
          <a:lstStyle/>
          <a:p>
            <a:r>
              <a:rPr lang="en-US" sz="3600" dirty="0" smtClean="0">
                <a:latin typeface="Helvetica Neue Light"/>
                <a:cs typeface="Helvetica Neue Light"/>
              </a:rPr>
              <a:t>The multi-version coding (MVC) problem</a:t>
            </a:r>
            <a:endParaRPr lang="en-US" sz="3600" dirty="0">
              <a:latin typeface="Helvetica Neue Light"/>
              <a:cs typeface="Helvetica Neue Light"/>
            </a:endParaRPr>
          </a:p>
        </p:txBody>
      </p:sp>
      <p:pic>
        <p:nvPicPr>
          <p:cNvPr id="72" name="Picture 71"/>
          <p:cNvPicPr>
            <a:picLocks noChangeAspect="1"/>
          </p:cNvPicPr>
          <p:nvPr/>
        </p:nvPicPr>
        <p:blipFill>
          <a:blip r:embed="rId3"/>
          <a:stretch>
            <a:fillRect/>
          </a:stretch>
        </p:blipFill>
        <p:spPr>
          <a:xfrm>
            <a:off x="2118519" y="820082"/>
            <a:ext cx="460905" cy="719360"/>
          </a:xfrm>
          <a:prstGeom prst="rect">
            <a:avLst/>
          </a:prstGeom>
        </p:spPr>
      </p:pic>
      <p:pic>
        <p:nvPicPr>
          <p:cNvPr id="73" name="Picture 72"/>
          <p:cNvPicPr>
            <a:picLocks noChangeAspect="1"/>
          </p:cNvPicPr>
          <p:nvPr/>
        </p:nvPicPr>
        <p:blipFill>
          <a:blip r:embed="rId3"/>
          <a:stretch>
            <a:fillRect/>
          </a:stretch>
        </p:blipFill>
        <p:spPr>
          <a:xfrm>
            <a:off x="3508667" y="854050"/>
            <a:ext cx="460905" cy="719360"/>
          </a:xfrm>
          <a:prstGeom prst="rect">
            <a:avLst/>
          </a:prstGeom>
        </p:spPr>
      </p:pic>
      <p:pic>
        <p:nvPicPr>
          <p:cNvPr id="74" name="Picture 73"/>
          <p:cNvPicPr>
            <a:picLocks noChangeAspect="1"/>
          </p:cNvPicPr>
          <p:nvPr/>
        </p:nvPicPr>
        <p:blipFill>
          <a:blip r:embed="rId3"/>
          <a:stretch>
            <a:fillRect/>
          </a:stretch>
        </p:blipFill>
        <p:spPr>
          <a:xfrm>
            <a:off x="6196598" y="854050"/>
            <a:ext cx="460905" cy="719360"/>
          </a:xfrm>
          <a:prstGeom prst="rect">
            <a:avLst/>
          </a:prstGeom>
        </p:spPr>
      </p:pic>
      <p:pic>
        <p:nvPicPr>
          <p:cNvPr id="75" name="Picture 74"/>
          <p:cNvPicPr>
            <a:picLocks noChangeAspect="1"/>
          </p:cNvPicPr>
          <p:nvPr/>
        </p:nvPicPr>
        <p:blipFill>
          <a:blip r:embed="rId4"/>
          <a:stretch>
            <a:fillRect/>
          </a:stretch>
        </p:blipFill>
        <p:spPr>
          <a:xfrm>
            <a:off x="2063301" y="1751963"/>
            <a:ext cx="445606" cy="278234"/>
          </a:xfrm>
          <a:prstGeom prst="rect">
            <a:avLst/>
          </a:prstGeom>
        </p:spPr>
      </p:pic>
      <p:pic>
        <p:nvPicPr>
          <p:cNvPr id="76" name="Picture 7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983" y="1747948"/>
            <a:ext cx="1371178" cy="282249"/>
          </a:xfrm>
          <a:prstGeom prst="rect">
            <a:avLst/>
          </a:prstGeom>
        </p:spPr>
      </p:pic>
      <p:pic>
        <p:nvPicPr>
          <p:cNvPr id="77" name="Picture 7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7193" y="1755395"/>
            <a:ext cx="1356857" cy="279301"/>
          </a:xfrm>
          <a:prstGeom prst="rect">
            <a:avLst/>
          </a:prstGeom>
        </p:spPr>
      </p:pic>
      <p:pic>
        <p:nvPicPr>
          <p:cNvPr id="78" name="Picture 7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6236" y="2573966"/>
            <a:ext cx="1385504" cy="285199"/>
          </a:xfrm>
          <a:prstGeom prst="rect">
            <a:avLst/>
          </a:prstGeom>
        </p:spPr>
      </p:pic>
      <p:pic>
        <p:nvPicPr>
          <p:cNvPr id="79" name="Picture 78"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6892" y="2219845"/>
            <a:ext cx="1345361" cy="276936"/>
          </a:xfrm>
          <a:prstGeom prst="rect">
            <a:avLst/>
          </a:prstGeom>
        </p:spPr>
      </p:pic>
      <p:pic>
        <p:nvPicPr>
          <p:cNvPr id="80" name="Picture 79"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6145" y="3615719"/>
            <a:ext cx="1394706" cy="276460"/>
          </a:xfrm>
          <a:prstGeom prst="rect">
            <a:avLst/>
          </a:prstGeom>
        </p:spPr>
      </p:pic>
      <p:cxnSp>
        <p:nvCxnSpPr>
          <p:cNvPr id="81" name="Straight Connector 80"/>
          <p:cNvCxnSpPr/>
          <p:nvPr/>
        </p:nvCxnSpPr>
        <p:spPr>
          <a:xfrm flipV="1">
            <a:off x="4615946" y="126867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82" name="Picture 8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144" y="2218991"/>
            <a:ext cx="1298813" cy="267353"/>
          </a:xfrm>
          <a:prstGeom prst="rect">
            <a:avLst/>
          </a:prstGeom>
        </p:spPr>
      </p:pic>
      <p:cxnSp>
        <p:nvCxnSpPr>
          <p:cNvPr id="83" name="Straight Connector 82"/>
          <p:cNvCxnSpPr/>
          <p:nvPr/>
        </p:nvCxnSpPr>
        <p:spPr>
          <a:xfrm>
            <a:off x="2315777" y="3159936"/>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826104" y="3115580"/>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460102" y="3019414"/>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86" name="Picture 8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7524" y="3577835"/>
            <a:ext cx="1438422" cy="285125"/>
          </a:xfrm>
          <a:prstGeom prst="rect">
            <a:avLst/>
          </a:prstGeom>
        </p:spPr>
      </p:pic>
      <p:pic>
        <p:nvPicPr>
          <p:cNvPr id="87" name="Picture 86"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7226" y="3550422"/>
            <a:ext cx="1510971" cy="299506"/>
          </a:xfrm>
          <a:prstGeom prst="rect">
            <a:avLst/>
          </a:prstGeom>
        </p:spPr>
      </p:pic>
      <p:pic>
        <p:nvPicPr>
          <p:cNvPr id="88" name="Picture 8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9068" y="2675655"/>
            <a:ext cx="1354753" cy="278869"/>
          </a:xfrm>
          <a:prstGeom prst="rect">
            <a:avLst/>
          </a:prstGeom>
        </p:spPr>
      </p:pic>
      <p:pic>
        <p:nvPicPr>
          <p:cNvPr id="89" name="Picture 88"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0996" y="2628793"/>
            <a:ext cx="1436987" cy="295795"/>
          </a:xfrm>
          <a:prstGeom prst="rect">
            <a:avLst/>
          </a:prstGeom>
        </p:spPr>
      </p:pic>
      <p:pic>
        <p:nvPicPr>
          <p:cNvPr id="90" name="Picture 8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71215" y="2173572"/>
            <a:ext cx="1436987" cy="295795"/>
          </a:xfrm>
          <a:prstGeom prst="rect">
            <a:avLst/>
          </a:prstGeom>
        </p:spPr>
      </p:pic>
      <p:cxnSp>
        <p:nvCxnSpPr>
          <p:cNvPr id="91" name="Straight Connector 90"/>
          <p:cNvCxnSpPr>
            <a:stCxn id="76" idx="3"/>
            <a:endCxn id="87" idx="1"/>
          </p:cNvCxnSpPr>
          <p:nvPr/>
        </p:nvCxnSpPr>
        <p:spPr>
          <a:xfrm>
            <a:off x="4655161" y="1889073"/>
            <a:ext cx="1222065" cy="181110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4791696" y="3718274"/>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4615946" y="190382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105" name="Picture 104" descr="latex-image-1.pd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53" y="4378818"/>
            <a:ext cx="9144000" cy="1854679"/>
          </a:xfrm>
          <a:prstGeom prst="rect">
            <a:avLst/>
          </a:prstGeom>
        </p:spPr>
      </p:pic>
      <p:sp>
        <p:nvSpPr>
          <p:cNvPr id="3" name="Rectangle 2"/>
          <p:cNvSpPr/>
          <p:nvPr/>
        </p:nvSpPr>
        <p:spPr>
          <a:xfrm>
            <a:off x="0" y="4840941"/>
            <a:ext cx="9144000" cy="20170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18730"/>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700BE7DB-A0E8-4831-A192-9F7B509529CF}" type="slidenum">
              <a:rPr lang="en-US" smtClean="0"/>
              <a:t>98</a:t>
            </a:fld>
            <a:endParaRPr lang="en-US"/>
          </a:p>
        </p:txBody>
      </p:sp>
      <p:sp>
        <p:nvSpPr>
          <p:cNvPr id="33" name="Title 1"/>
          <p:cNvSpPr>
            <a:spLocks noGrp="1"/>
          </p:cNvSpPr>
          <p:nvPr>
            <p:ph type="title"/>
          </p:nvPr>
        </p:nvSpPr>
        <p:spPr>
          <a:xfrm>
            <a:off x="384315" y="-242572"/>
            <a:ext cx="8709585" cy="1325563"/>
          </a:xfrm>
        </p:spPr>
        <p:txBody>
          <a:bodyPr>
            <a:normAutofit/>
          </a:bodyPr>
          <a:lstStyle/>
          <a:p>
            <a:r>
              <a:rPr lang="en-US" sz="3600" dirty="0" smtClean="0">
                <a:latin typeface="Helvetica Neue Light"/>
                <a:cs typeface="Helvetica Neue Light"/>
              </a:rPr>
              <a:t>The multi-version coding (MVC) problem</a:t>
            </a:r>
            <a:endParaRPr lang="en-US" sz="3600" dirty="0">
              <a:latin typeface="Helvetica Neue Light"/>
              <a:cs typeface="Helvetica Neue Light"/>
            </a:endParaRPr>
          </a:p>
        </p:txBody>
      </p:sp>
      <p:pic>
        <p:nvPicPr>
          <p:cNvPr id="105" name="Picture 10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3" y="4378818"/>
            <a:ext cx="9144000" cy="1854679"/>
          </a:xfrm>
          <a:prstGeom prst="rect">
            <a:avLst/>
          </a:prstGeom>
        </p:spPr>
      </p:pic>
      <p:sp>
        <p:nvSpPr>
          <p:cNvPr id="3" name="Rectangle 2"/>
          <p:cNvSpPr/>
          <p:nvPr/>
        </p:nvSpPr>
        <p:spPr>
          <a:xfrm>
            <a:off x="0" y="4840941"/>
            <a:ext cx="9144000" cy="20170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4"/>
          <a:stretch>
            <a:fillRect/>
          </a:stretch>
        </p:blipFill>
        <p:spPr>
          <a:xfrm>
            <a:off x="2118519" y="820082"/>
            <a:ext cx="460905" cy="719360"/>
          </a:xfrm>
          <a:prstGeom prst="rect">
            <a:avLst/>
          </a:prstGeom>
        </p:spPr>
      </p:pic>
      <p:pic>
        <p:nvPicPr>
          <p:cNvPr id="29" name="Picture 28"/>
          <p:cNvPicPr>
            <a:picLocks noChangeAspect="1"/>
          </p:cNvPicPr>
          <p:nvPr/>
        </p:nvPicPr>
        <p:blipFill>
          <a:blip r:embed="rId4"/>
          <a:stretch>
            <a:fillRect/>
          </a:stretch>
        </p:blipFill>
        <p:spPr>
          <a:xfrm>
            <a:off x="3508667" y="854050"/>
            <a:ext cx="460905" cy="719360"/>
          </a:xfrm>
          <a:prstGeom prst="rect">
            <a:avLst/>
          </a:prstGeom>
        </p:spPr>
      </p:pic>
      <p:pic>
        <p:nvPicPr>
          <p:cNvPr id="30" name="Picture 29"/>
          <p:cNvPicPr>
            <a:picLocks noChangeAspect="1"/>
          </p:cNvPicPr>
          <p:nvPr/>
        </p:nvPicPr>
        <p:blipFill>
          <a:blip r:embed="rId4"/>
          <a:stretch>
            <a:fillRect/>
          </a:stretch>
        </p:blipFill>
        <p:spPr>
          <a:xfrm>
            <a:off x="6196598" y="854050"/>
            <a:ext cx="460905" cy="719360"/>
          </a:xfrm>
          <a:prstGeom prst="rect">
            <a:avLst/>
          </a:prstGeom>
        </p:spPr>
      </p:pic>
      <p:cxnSp>
        <p:nvCxnSpPr>
          <p:cNvPr id="32" name="Straight Connector 31"/>
          <p:cNvCxnSpPr/>
          <p:nvPr/>
        </p:nvCxnSpPr>
        <p:spPr>
          <a:xfrm flipV="1">
            <a:off x="4615946" y="126867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315777" y="3073356"/>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26104" y="3029000"/>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60102" y="3019414"/>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655161" y="1889073"/>
            <a:ext cx="1222065" cy="181110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791696" y="3718274"/>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615946" y="190382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40" name="Picture 3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668" y="1705336"/>
            <a:ext cx="1176720" cy="269890"/>
          </a:xfrm>
          <a:prstGeom prst="rect">
            <a:avLst/>
          </a:prstGeom>
        </p:spPr>
      </p:pic>
      <p:pic>
        <p:nvPicPr>
          <p:cNvPr id="41" name="Picture 40"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3819" y="1725246"/>
            <a:ext cx="1499874" cy="249979"/>
          </a:xfrm>
          <a:prstGeom prst="rect">
            <a:avLst/>
          </a:prstGeom>
        </p:spPr>
      </p:pic>
      <p:pic>
        <p:nvPicPr>
          <p:cNvPr id="42" name="Picture 41"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0317" y="2151611"/>
            <a:ext cx="1613965" cy="268994"/>
          </a:xfrm>
          <a:prstGeom prst="rect">
            <a:avLst/>
          </a:prstGeom>
        </p:spPr>
      </p:pic>
      <p:pic>
        <p:nvPicPr>
          <p:cNvPr id="43" name="Picture 4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57387" y="2151611"/>
            <a:ext cx="1613962" cy="268994"/>
          </a:xfrm>
          <a:prstGeom prst="rect">
            <a:avLst/>
          </a:prstGeom>
        </p:spPr>
      </p:pic>
      <p:pic>
        <p:nvPicPr>
          <p:cNvPr id="44" name="Picture 43"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7231" y="2101675"/>
            <a:ext cx="1648566" cy="274761"/>
          </a:xfrm>
          <a:prstGeom prst="rect">
            <a:avLst/>
          </a:prstGeom>
        </p:spPr>
      </p:pic>
      <p:pic>
        <p:nvPicPr>
          <p:cNvPr id="45" name="Picture 44"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2956" y="2554973"/>
            <a:ext cx="1648566" cy="274761"/>
          </a:xfrm>
          <a:prstGeom prst="rect">
            <a:avLst/>
          </a:prstGeom>
        </p:spPr>
      </p:pic>
      <p:pic>
        <p:nvPicPr>
          <p:cNvPr id="46" name="Picture 45"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07283" y="2555544"/>
            <a:ext cx="1648566" cy="274761"/>
          </a:xfrm>
          <a:prstGeom prst="rect">
            <a:avLst/>
          </a:prstGeom>
        </p:spPr>
      </p:pic>
      <p:pic>
        <p:nvPicPr>
          <p:cNvPr id="47" name="Picture 4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6637" y="1754576"/>
            <a:ext cx="1613965" cy="268994"/>
          </a:xfrm>
          <a:prstGeom prst="rect">
            <a:avLst/>
          </a:prstGeom>
        </p:spPr>
      </p:pic>
      <p:pic>
        <p:nvPicPr>
          <p:cNvPr id="48" name="Picture 47"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68819" y="2482823"/>
            <a:ext cx="1555738" cy="259290"/>
          </a:xfrm>
          <a:prstGeom prst="rect">
            <a:avLst/>
          </a:prstGeom>
        </p:spPr>
      </p:pic>
      <p:pic>
        <p:nvPicPr>
          <p:cNvPr id="49" name="Picture 48"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5410" y="3558820"/>
            <a:ext cx="1105792" cy="268396"/>
          </a:xfrm>
          <a:prstGeom prst="rect">
            <a:avLst/>
          </a:prstGeom>
        </p:spPr>
      </p:pic>
      <p:pic>
        <p:nvPicPr>
          <p:cNvPr id="50" name="Picture 49"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58777" y="3562006"/>
            <a:ext cx="1105792" cy="268396"/>
          </a:xfrm>
          <a:prstGeom prst="rect">
            <a:avLst/>
          </a:prstGeom>
        </p:spPr>
      </p:pic>
      <p:pic>
        <p:nvPicPr>
          <p:cNvPr id="51" name="Picture 50"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5879" y="3525088"/>
            <a:ext cx="1105792" cy="268396"/>
          </a:xfrm>
          <a:prstGeom prst="rect">
            <a:avLst/>
          </a:prstGeom>
        </p:spPr>
      </p:pic>
    </p:spTree>
    <p:extLst>
      <p:ext uri="{BB962C8B-B14F-4D97-AF65-F5344CB8AC3E}">
        <p14:creationId xmlns:p14="http://schemas.microsoft.com/office/powerpoint/2010/main" val="4202803886"/>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fld id="{700BE7DB-A0E8-4831-A192-9F7B509529CF}" type="slidenum">
              <a:rPr lang="en-US" smtClean="0"/>
              <a:t>99</a:t>
            </a:fld>
            <a:endParaRPr lang="en-US"/>
          </a:p>
        </p:txBody>
      </p:sp>
      <p:sp>
        <p:nvSpPr>
          <p:cNvPr id="33" name="Title 1"/>
          <p:cNvSpPr>
            <a:spLocks noGrp="1"/>
          </p:cNvSpPr>
          <p:nvPr>
            <p:ph type="title"/>
          </p:nvPr>
        </p:nvSpPr>
        <p:spPr>
          <a:xfrm>
            <a:off x="384315" y="-242572"/>
            <a:ext cx="8709585" cy="1325563"/>
          </a:xfrm>
        </p:spPr>
        <p:txBody>
          <a:bodyPr>
            <a:normAutofit/>
          </a:bodyPr>
          <a:lstStyle/>
          <a:p>
            <a:r>
              <a:rPr lang="en-US" sz="3600" dirty="0" smtClean="0">
                <a:latin typeface="Helvetica Neue Light"/>
                <a:cs typeface="Helvetica Neue Light"/>
              </a:rPr>
              <a:t>The multi-version coding (MVC) problem</a:t>
            </a:r>
            <a:endParaRPr lang="en-US" sz="3600" dirty="0">
              <a:latin typeface="Helvetica Neue Light"/>
              <a:cs typeface="Helvetica Neue Light"/>
            </a:endParaRPr>
          </a:p>
        </p:txBody>
      </p:sp>
      <p:pic>
        <p:nvPicPr>
          <p:cNvPr id="72" name="Picture 71"/>
          <p:cNvPicPr>
            <a:picLocks noChangeAspect="1"/>
          </p:cNvPicPr>
          <p:nvPr/>
        </p:nvPicPr>
        <p:blipFill>
          <a:blip r:embed="rId3"/>
          <a:stretch>
            <a:fillRect/>
          </a:stretch>
        </p:blipFill>
        <p:spPr>
          <a:xfrm>
            <a:off x="2118519" y="820082"/>
            <a:ext cx="460905" cy="719360"/>
          </a:xfrm>
          <a:prstGeom prst="rect">
            <a:avLst/>
          </a:prstGeom>
        </p:spPr>
      </p:pic>
      <p:pic>
        <p:nvPicPr>
          <p:cNvPr id="73" name="Picture 72"/>
          <p:cNvPicPr>
            <a:picLocks noChangeAspect="1"/>
          </p:cNvPicPr>
          <p:nvPr/>
        </p:nvPicPr>
        <p:blipFill>
          <a:blip r:embed="rId3"/>
          <a:stretch>
            <a:fillRect/>
          </a:stretch>
        </p:blipFill>
        <p:spPr>
          <a:xfrm>
            <a:off x="3508667" y="854050"/>
            <a:ext cx="460905" cy="719360"/>
          </a:xfrm>
          <a:prstGeom prst="rect">
            <a:avLst/>
          </a:prstGeom>
        </p:spPr>
      </p:pic>
      <p:pic>
        <p:nvPicPr>
          <p:cNvPr id="74" name="Picture 73"/>
          <p:cNvPicPr>
            <a:picLocks noChangeAspect="1"/>
          </p:cNvPicPr>
          <p:nvPr/>
        </p:nvPicPr>
        <p:blipFill>
          <a:blip r:embed="rId3"/>
          <a:stretch>
            <a:fillRect/>
          </a:stretch>
        </p:blipFill>
        <p:spPr>
          <a:xfrm>
            <a:off x="6196598" y="854050"/>
            <a:ext cx="460905" cy="719360"/>
          </a:xfrm>
          <a:prstGeom prst="rect">
            <a:avLst/>
          </a:prstGeom>
        </p:spPr>
      </p:pic>
      <p:cxnSp>
        <p:nvCxnSpPr>
          <p:cNvPr id="81" name="Straight Connector 80"/>
          <p:cNvCxnSpPr/>
          <p:nvPr/>
        </p:nvCxnSpPr>
        <p:spPr>
          <a:xfrm flipV="1">
            <a:off x="4615946" y="126867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315777" y="3073356"/>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826104" y="3029000"/>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460102" y="3019414"/>
            <a:ext cx="5003" cy="335659"/>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655161" y="1889073"/>
            <a:ext cx="1222065" cy="1811102"/>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4791696" y="3718274"/>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4615946" y="1903822"/>
            <a:ext cx="1144540" cy="13707"/>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668" y="1705336"/>
            <a:ext cx="1176720" cy="269890"/>
          </a:xfrm>
          <a:prstGeom prst="rect">
            <a:avLst/>
          </a:prstGeom>
        </p:spPr>
      </p:pic>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819" y="1725246"/>
            <a:ext cx="1499874" cy="249979"/>
          </a:xfrm>
          <a:prstGeom prst="rect">
            <a:avLst/>
          </a:prstGeom>
        </p:spPr>
      </p:pic>
      <p:pic>
        <p:nvPicPr>
          <p:cNvPr id="32" name="Picture 3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0317" y="2151611"/>
            <a:ext cx="1613965" cy="268994"/>
          </a:xfrm>
          <a:prstGeom prst="rect">
            <a:avLst/>
          </a:prstGeom>
        </p:spPr>
      </p:pic>
      <p:pic>
        <p:nvPicPr>
          <p:cNvPr id="8" name="Picture 7"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387" y="2151611"/>
            <a:ext cx="1613962" cy="268994"/>
          </a:xfrm>
          <a:prstGeom prst="rect">
            <a:avLst/>
          </a:prstGeom>
        </p:spPr>
      </p:pic>
      <p:pic>
        <p:nvPicPr>
          <p:cNvPr id="10" name="Picture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7231" y="2101675"/>
            <a:ext cx="1648566" cy="274761"/>
          </a:xfrm>
          <a:prstGeom prst="rect">
            <a:avLst/>
          </a:prstGeom>
        </p:spPr>
      </p:pic>
      <p:pic>
        <p:nvPicPr>
          <p:cNvPr id="36" name="Picture 35"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42956" y="2554973"/>
            <a:ext cx="1648566" cy="274761"/>
          </a:xfrm>
          <a:prstGeom prst="rect">
            <a:avLst/>
          </a:prstGeom>
        </p:spPr>
      </p:pic>
      <p:pic>
        <p:nvPicPr>
          <p:cNvPr id="38" name="Picture 37"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7283" y="2555544"/>
            <a:ext cx="1648566" cy="274761"/>
          </a:xfrm>
          <a:prstGeom prst="rect">
            <a:avLst/>
          </a:prstGeom>
        </p:spPr>
      </p:pic>
      <p:pic>
        <p:nvPicPr>
          <p:cNvPr id="39" name="Picture 3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6637" y="1754576"/>
            <a:ext cx="1613965" cy="268994"/>
          </a:xfrm>
          <a:prstGeom prst="rect">
            <a:avLst/>
          </a:prstGeom>
        </p:spPr>
      </p:pic>
      <p:pic>
        <p:nvPicPr>
          <p:cNvPr id="13" name="Picture 12" descr="latex-image-1.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68819" y="2482823"/>
            <a:ext cx="1555738" cy="259290"/>
          </a:xfrm>
          <a:prstGeom prst="rect">
            <a:avLst/>
          </a:prstGeom>
        </p:spPr>
      </p:pic>
      <p:pic>
        <p:nvPicPr>
          <p:cNvPr id="14" name="Picture 13"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5410" y="3558820"/>
            <a:ext cx="1105792" cy="268396"/>
          </a:xfrm>
          <a:prstGeom prst="rect">
            <a:avLst/>
          </a:prstGeom>
        </p:spPr>
      </p:pic>
      <p:pic>
        <p:nvPicPr>
          <p:cNvPr id="46" name="Picture 45"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58777" y="3562006"/>
            <a:ext cx="1105792" cy="268396"/>
          </a:xfrm>
          <a:prstGeom prst="rect">
            <a:avLst/>
          </a:prstGeom>
        </p:spPr>
      </p:pic>
      <p:pic>
        <p:nvPicPr>
          <p:cNvPr id="47" name="Picture 46" descr="latex-image-1.pdf"/>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5879" y="3525088"/>
            <a:ext cx="1105792" cy="268396"/>
          </a:xfrm>
          <a:prstGeom prst="rect">
            <a:avLst/>
          </a:prstGeom>
        </p:spPr>
      </p:pic>
      <p:pic>
        <p:nvPicPr>
          <p:cNvPr id="15" name="Picture 14" descr="latex-image-1.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453" y="4378818"/>
            <a:ext cx="9144000" cy="1854679"/>
          </a:xfrm>
          <a:prstGeom prst="rect">
            <a:avLst/>
          </a:prstGeom>
        </p:spPr>
      </p:pic>
    </p:spTree>
    <p:extLst>
      <p:ext uri="{BB962C8B-B14F-4D97-AF65-F5344CB8AC3E}">
        <p14:creationId xmlns:p14="http://schemas.microsoft.com/office/powerpoint/2010/main" val="8295439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41037</TotalTime>
  <Words>12467</Words>
  <Application>Microsoft Macintosh PowerPoint</Application>
  <PresentationFormat>On-screen Show (4:3)</PresentationFormat>
  <Paragraphs>2308</Paragraphs>
  <Slides>210</Slides>
  <Notes>61</Notes>
  <HiddenSlides>0</HiddenSlides>
  <MMClips>0</MMClips>
  <ScaleCrop>false</ScaleCrop>
  <HeadingPairs>
    <vt:vector size="4" baseType="variant">
      <vt:variant>
        <vt:lpstr>Theme</vt:lpstr>
      </vt:variant>
      <vt:variant>
        <vt:i4>1</vt:i4>
      </vt:variant>
      <vt:variant>
        <vt:lpstr>Slide Titles</vt:lpstr>
      </vt:variant>
      <vt:variant>
        <vt:i4>210</vt:i4>
      </vt:variant>
    </vt:vector>
  </HeadingPairs>
  <TitlesOfParts>
    <vt:vector size="211" baseType="lpstr">
      <vt:lpstr>Office Theme</vt:lpstr>
      <vt:lpstr>Codes for Distributed Computing</vt:lpstr>
      <vt:lpstr>Motivation</vt:lpstr>
      <vt:lpstr>Motivation</vt:lpstr>
      <vt:lpstr>Motivation</vt:lpstr>
      <vt:lpstr>Challenges</vt:lpstr>
      <vt:lpstr>Challenges</vt:lpstr>
      <vt:lpstr>Challenges</vt:lpstr>
      <vt:lpstr>Theme of tutorial</vt:lpstr>
      <vt:lpstr>Theme of tutorial</vt:lpstr>
      <vt:lpstr>Outline</vt:lpstr>
      <vt:lpstr>Outline</vt:lpstr>
      <vt:lpstr>PowerPoint Presentation</vt:lpstr>
      <vt:lpstr>Table of Contents </vt:lpstr>
      <vt:lpstr>Table of Contents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of Contents </vt:lpstr>
      <vt:lpstr>Shared Memory Emulation in Distributed Computing</vt:lpstr>
      <vt:lpstr>Shared Memory Emulation in Distributed Computing</vt:lpstr>
      <vt:lpstr>PowerPoint Presentation</vt:lpstr>
      <vt:lpstr>PowerPoint Presentation</vt:lpstr>
      <vt:lpstr>PowerPoint Presentation</vt:lpstr>
      <vt:lpstr>PowerPoint Presentation</vt:lpstr>
      <vt:lpstr>PowerPoint Presentation</vt:lpstr>
      <vt:lpstr>Atomic consistency for shared memory emulation</vt:lpstr>
      <vt:lpstr>Atomic consistency for shared memory emulation</vt:lpstr>
      <vt:lpstr>Atomic consistency for shared memory emulation</vt:lpstr>
      <vt:lpstr>Atomic consistency for shared memory emulation</vt:lpstr>
      <vt:lpstr>PowerPoint Presentation</vt:lpstr>
      <vt:lpstr>Atomic consistency for shared memory emulation</vt:lpstr>
      <vt:lpstr>Atomic consistency for shared memory emulation</vt:lpstr>
      <vt:lpstr>Atomic consistency for shared memory emulation</vt:lpstr>
      <vt:lpstr>Examples of non-atomic executions</vt:lpstr>
      <vt:lpstr>Importance of Consistency</vt:lpstr>
      <vt:lpstr>Importance of Consistency</vt:lpstr>
      <vt:lpstr>Importance of Consistency</vt:lpstr>
      <vt:lpstr>Importance of Consistency</vt:lpstr>
      <vt:lpstr>Shared Memory Emulation in Distributed Computing</vt:lpstr>
      <vt:lpstr>PowerPoint Presentation</vt:lpstr>
      <vt:lpstr>PowerPoint Presentation</vt:lpstr>
      <vt:lpstr>PowerPoint Presentation</vt:lpstr>
      <vt:lpstr>PowerPoint Presentation</vt:lpstr>
      <vt:lpstr>Shared Memory Emulation in Distributed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ABD algorithm is atomic – proof idea</vt:lpstr>
      <vt:lpstr>PowerPoint Presentation</vt:lpstr>
      <vt:lpstr>Shared Memory Emulation in Distributed 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Table of Contents </vt:lpstr>
      <vt:lpstr>Information-Theoretic abstraction of consistent distributed storage</vt:lpstr>
      <vt:lpstr>Information-Theoretic abstraction of consistent distributed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Information-Theoretic abstraction of consistent distributed storage</vt:lpstr>
      <vt:lpstr>The multi-version coding (MVC) problem</vt:lpstr>
      <vt:lpstr>The multi-version coding (MVC) problem</vt:lpstr>
      <vt:lpstr>The multi-version coding (MVC) problem</vt:lpstr>
      <vt:lpstr>The MVC problem</vt:lpstr>
      <vt:lpstr>Solution 1: Replication</vt:lpstr>
      <vt:lpstr>Solution 1: Replication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insights and techniques</vt:lpstr>
      <vt:lpstr>Main insights and techniques</vt:lpstr>
      <vt:lpstr>Main insights and techniques</vt:lpstr>
      <vt:lpstr>Achievability</vt:lpstr>
      <vt:lpstr>Achievability</vt:lpstr>
      <vt:lpstr>Achievability</vt:lpstr>
      <vt:lpstr>Achievability</vt:lpstr>
      <vt:lpstr>Main insights and techniques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insights and techniques</vt:lpstr>
      <vt:lpstr>PowerPoint Presentation</vt:lpstr>
      <vt:lpstr>Information-Theoretic abstraction of consistent distributed storage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of Contents </vt:lpstr>
      <vt:lpstr>Directions of Future Research</vt:lpstr>
      <vt:lpstr>Directions of Future Research</vt:lpstr>
      <vt:lpstr>Directions of Future Research</vt:lpstr>
      <vt:lpstr>Directions of future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Directions of future research</vt:lpstr>
      <vt:lpstr>Directions of future research</vt:lpstr>
      <vt:lpstr>Beyond the toy model</vt:lpstr>
      <vt:lpstr>Beyond the toy model</vt:lpstr>
      <vt:lpstr>Beyond the toy model</vt:lpstr>
      <vt:lpstr>Directions of future research</vt:lpstr>
      <vt:lpstr>Beyond read-write memory</vt:lpstr>
      <vt:lpstr>Beyond read-write memory</vt:lpstr>
      <vt:lpstr>Directions of future research</vt:lpstr>
      <vt:lpstr>Thanks</vt:lpstr>
      <vt:lpstr>References</vt:lpstr>
      <vt:lpstr>References</vt:lpstr>
      <vt:lpstr>PowerPoint Presentation</vt:lpstr>
      <vt:lpstr>PowerPoint Presentation</vt:lpstr>
      <vt:lpstr>Appendix: Binary consensus - A simple looking task that is impossible to achieve in a decentralized asynchronous system</vt:lpstr>
      <vt:lpstr>PowerPoint Presentation</vt:lpstr>
      <vt:lpstr>Appendix: Why does a read operation need to write back in the ABD algorithm?</vt:lpstr>
      <vt:lpstr>What happens if a read does not write back?</vt:lpstr>
      <vt:lpstr>Appendix: An Erasure Coding Based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Converse for multi-version codes, T = 3, description of worst-case state.</vt:lpstr>
      <vt:lpstr>Converse: T=3</vt:lpstr>
      <vt:lpstr>Converse: T=3</vt:lpstr>
      <vt:lpstr>Converse: T=3</vt:lpstr>
      <vt:lpstr>Converse: T=3</vt:lpstr>
      <vt:lpstr>Converse: T=3</vt:lpstr>
      <vt:lpstr>Converse: T=3</vt:lpstr>
      <vt:lpstr>PowerPoint Presentation</vt:lpstr>
    </vt:vector>
  </TitlesOfParts>
  <Company>Pennsylvania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Information-Theoretic Perspective of Consistent Distributed Storage</dc:title>
  <dc:creator>Viveck Cadambe</dc:creator>
  <cp:lastModifiedBy>Viveck Cadambe</cp:lastModifiedBy>
  <cp:revision>1294</cp:revision>
  <cp:lastPrinted>2017-06-30T13:13:31Z</cp:lastPrinted>
  <dcterms:created xsi:type="dcterms:W3CDTF">2017-06-02T17:03:43Z</dcterms:created>
  <dcterms:modified xsi:type="dcterms:W3CDTF">2017-10-17T11:28:10Z</dcterms:modified>
</cp:coreProperties>
</file>